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34.xml" ContentType="application/vnd.openxmlformats-officedocument.presentationml.tags+xml"/>
  <Override PartName="/ppt/notesSlides/notesSlide71.xml" ContentType="application/vnd.openxmlformats-officedocument.presentationml.notesSlide+xml"/>
  <Override PartName="/ppt/tags/tag35.xml" ContentType="application/vnd.openxmlformats-officedocument.presentationml.tags+xml"/>
  <Override PartName="/ppt/notesSlides/notesSlide72.xml" ContentType="application/vnd.openxmlformats-officedocument.presentationml.notesSlide+xml"/>
  <Override PartName="/ppt/tags/tag36.xml" ContentType="application/vnd.openxmlformats-officedocument.presentationml.tags+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0" r:id="rId3"/>
    <p:sldMasterId id="2147483693" r:id="rId4"/>
  </p:sldMasterIdLst>
  <p:notesMasterIdLst>
    <p:notesMasterId r:id="rId78"/>
  </p:notesMasterIdLst>
  <p:handoutMasterIdLst>
    <p:handoutMasterId r:id="rId79"/>
  </p:handoutMasterIdLst>
  <p:sldIdLst>
    <p:sldId id="511" r:id="rId5"/>
    <p:sldId id="660" r:id="rId6"/>
    <p:sldId id="661" r:id="rId7"/>
    <p:sldId id="662" r:id="rId8"/>
    <p:sldId id="659" r:id="rId9"/>
    <p:sldId id="668" r:id="rId10"/>
    <p:sldId id="926" r:id="rId11"/>
    <p:sldId id="606" r:id="rId12"/>
    <p:sldId id="697" r:id="rId13"/>
    <p:sldId id="649" r:id="rId14"/>
    <p:sldId id="688" r:id="rId15"/>
    <p:sldId id="816" r:id="rId16"/>
    <p:sldId id="817" r:id="rId17"/>
    <p:sldId id="898" r:id="rId18"/>
    <p:sldId id="893" r:id="rId19"/>
    <p:sldId id="844" r:id="rId20"/>
    <p:sldId id="845" r:id="rId21"/>
    <p:sldId id="846" r:id="rId22"/>
    <p:sldId id="954" r:id="rId23"/>
    <p:sldId id="775" r:id="rId24"/>
    <p:sldId id="643" r:id="rId25"/>
    <p:sldId id="641" r:id="rId26"/>
    <p:sldId id="709" r:id="rId27"/>
    <p:sldId id="768" r:id="rId28"/>
    <p:sldId id="738" r:id="rId29"/>
    <p:sldId id="711" r:id="rId30"/>
    <p:sldId id="585" r:id="rId31"/>
    <p:sldId id="771" r:id="rId32"/>
    <p:sldId id="739" r:id="rId33"/>
    <p:sldId id="772" r:id="rId34"/>
    <p:sldId id="737" r:id="rId35"/>
    <p:sldId id="541" r:id="rId36"/>
    <p:sldId id="589" r:id="rId37"/>
    <p:sldId id="547" r:id="rId38"/>
    <p:sldId id="720" r:id="rId39"/>
    <p:sldId id="594" r:id="rId40"/>
    <p:sldId id="546" r:id="rId41"/>
    <p:sldId id="726" r:id="rId42"/>
    <p:sldId id="762" r:id="rId43"/>
    <p:sldId id="758" r:id="rId44"/>
    <p:sldId id="597" r:id="rId45"/>
    <p:sldId id="774" r:id="rId46"/>
    <p:sldId id="930" r:id="rId47"/>
    <p:sldId id="932" r:id="rId48"/>
    <p:sldId id="953" r:id="rId49"/>
    <p:sldId id="266" r:id="rId50"/>
    <p:sldId id="268" r:id="rId51"/>
    <p:sldId id="270" r:id="rId52"/>
    <p:sldId id="271" r:id="rId53"/>
    <p:sldId id="272" r:id="rId54"/>
    <p:sldId id="273" r:id="rId55"/>
    <p:sldId id="274" r:id="rId56"/>
    <p:sldId id="934" r:id="rId57"/>
    <p:sldId id="935" r:id="rId58"/>
    <p:sldId id="891" r:id="rId59"/>
    <p:sldId id="260" r:id="rId60"/>
    <p:sldId id="938" r:id="rId61"/>
    <p:sldId id="950" r:id="rId62"/>
    <p:sldId id="943" r:id="rId63"/>
    <p:sldId id="951" r:id="rId64"/>
    <p:sldId id="944" r:id="rId65"/>
    <p:sldId id="945" r:id="rId66"/>
    <p:sldId id="952" r:id="rId67"/>
    <p:sldId id="946" r:id="rId68"/>
    <p:sldId id="947" r:id="rId69"/>
    <p:sldId id="948" r:id="rId70"/>
    <p:sldId id="949" r:id="rId71"/>
    <p:sldId id="468" r:id="rId72"/>
    <p:sldId id="937" r:id="rId73"/>
    <p:sldId id="936" r:id="rId74"/>
    <p:sldId id="539" r:id="rId75"/>
    <p:sldId id="516" r:id="rId76"/>
    <p:sldId id="612" r:id="rId7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ede Ji" initials="YJ" lastIdx="1" clrIdx="0">
    <p:extLst>
      <p:ext uri="{19B8F6BF-5375-455C-9EA6-DF929625EA0E}">
        <p15:presenceInfo xmlns:p15="http://schemas.microsoft.com/office/powerpoint/2012/main" userId="S::yji@kryptowire.onmicrosoft.com::4ed491a9-e2b5-489a-84e9-e2b5cd4b71fd" providerId="AD"/>
      </p:ext>
    </p:extLst>
  </p:cmAuthor>
  <p:cmAuthor id="2" name="Mohamed Elsabagh" initials="" lastIdx="12" clrIdx="1"/>
  <p:cmAuthor id="3" name="Yuede Ji" initials="" lastIdx="8" clrIdx="2"/>
  <p:cmAuthor id="4" name="Ji, Yuede" initials="JY" lastIdx="1" clrIdx="3">
    <p:extLst>
      <p:ext uri="{19B8F6BF-5375-455C-9EA6-DF929625EA0E}">
        <p15:presenceInfo xmlns:p15="http://schemas.microsoft.com/office/powerpoint/2012/main" userId="S::yuede.ji@unt.edu::88091f68-bff2-4cb3-a772-cabcceb49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DFEFDD"/>
    <a:srgbClr val="E2EFE0"/>
    <a:srgbClr val="8597FF"/>
    <a:srgbClr val="F4D5F5"/>
    <a:srgbClr val="9437FF"/>
    <a:srgbClr val="EACAF2"/>
    <a:srgbClr val="FF85FF"/>
    <a:srgbClr val="FF9300"/>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0"/>
    <p:restoredTop sz="96793"/>
  </p:normalViewPr>
  <p:slideViewPr>
    <p:cSldViewPr snapToGrid="0" snapToObjects="1">
      <p:cViewPr varScale="1">
        <p:scale>
          <a:sx n="148" d="100"/>
          <a:sy n="148" d="100"/>
        </p:scale>
        <p:origin x="496" y="192"/>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110" d="100"/>
        <a:sy n="110" d="100"/>
      </p:scale>
      <p:origin x="0" y="0"/>
    </p:cViewPr>
  </p:sorterViewPr>
  <p:notesViewPr>
    <p:cSldViewPr snapToGrid="0" snapToObjects="1">
      <p:cViewPr varScale="1">
        <p:scale>
          <a:sx n="76" d="100"/>
          <a:sy n="76" d="100"/>
        </p:scale>
        <p:origin x="229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yuedeji/Dropbox/Life/job_search/slides/data_job_talk.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yuedeji/Dropbox/Life/job_search/slides/data_job_talk.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yuedeji/Dropbox/Life/job_search/slides/data_job_talk.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9724755233701"/>
          <c:y val="5.2801108194808981E-2"/>
          <c:w val="0.8354719963643189"/>
          <c:h val="0.79509607393625026"/>
        </c:manualLayout>
      </c:layout>
      <c:barChart>
        <c:barDir val="col"/>
        <c:grouping val="clustered"/>
        <c:varyColors val="0"/>
        <c:ser>
          <c:idx val="0"/>
          <c:order val="0"/>
          <c:tx>
            <c:strRef>
              <c:f>Facebook_stat!$G$4</c:f>
              <c:strCache>
                <c:ptCount val="1"/>
                <c:pt idx="0">
                  <c:v>User count</c:v>
                </c:pt>
              </c:strCache>
            </c:strRef>
          </c:tx>
          <c:spPr>
            <a:solidFill>
              <a:schemeClr val="accent1"/>
            </a:solidFill>
            <a:ln>
              <a:solidFill>
                <a:srgbClr val="414141"/>
              </a:solidFill>
            </a:ln>
            <a:effectLst/>
          </c:spPr>
          <c:invertIfNegative val="0"/>
          <c:cat>
            <c:numRef>
              <c:f>Facebook_stat!$F$5:$F$17</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Facebook_stat!$G$5:$G$17</c:f>
              <c:numCache>
                <c:formatCode>General</c:formatCode>
                <c:ptCount val="13"/>
                <c:pt idx="0">
                  <c:v>100</c:v>
                </c:pt>
                <c:pt idx="1">
                  <c:v>305</c:v>
                </c:pt>
                <c:pt idx="2">
                  <c:v>550</c:v>
                </c:pt>
                <c:pt idx="3">
                  <c:v>800</c:v>
                </c:pt>
                <c:pt idx="4">
                  <c:v>1007</c:v>
                </c:pt>
                <c:pt idx="5">
                  <c:v>1189</c:v>
                </c:pt>
                <c:pt idx="6">
                  <c:v>1350</c:v>
                </c:pt>
                <c:pt idx="7">
                  <c:v>1545</c:v>
                </c:pt>
                <c:pt idx="8">
                  <c:v>1788</c:v>
                </c:pt>
                <c:pt idx="9">
                  <c:v>2072</c:v>
                </c:pt>
                <c:pt idx="10">
                  <c:v>2271</c:v>
                </c:pt>
                <c:pt idx="11">
                  <c:v>2449</c:v>
                </c:pt>
                <c:pt idx="12">
                  <c:v>2740</c:v>
                </c:pt>
              </c:numCache>
            </c:numRef>
          </c:val>
          <c:extLst>
            <c:ext xmlns:c16="http://schemas.microsoft.com/office/drawing/2014/chart" uri="{C3380CC4-5D6E-409C-BE32-E72D297353CC}">
              <c16:uniqueId val="{00000000-66D8-6746-A745-B16B2ECA8C1D}"/>
            </c:ext>
          </c:extLst>
        </c:ser>
        <c:dLbls>
          <c:showLegendKey val="0"/>
          <c:showVal val="0"/>
          <c:showCatName val="0"/>
          <c:showSerName val="0"/>
          <c:showPercent val="0"/>
          <c:showBubbleSize val="0"/>
        </c:dLbls>
        <c:gapWidth val="100"/>
        <c:overlap val="-27"/>
        <c:axId val="980936576"/>
        <c:axId val="981399040"/>
      </c:barChart>
      <c:catAx>
        <c:axId val="980936576"/>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Gill Sans MT" panose="020B0502020104020203" pitchFamily="34" charset="77"/>
                    <a:ea typeface="+mn-ea"/>
                    <a:cs typeface="Times New Roman" panose="02020603050405020304" pitchFamily="18" charset="0"/>
                  </a:defRPr>
                </a:pPr>
                <a:r>
                  <a:rPr lang="en-US" sz="1400" dirty="0"/>
                  <a:t>Year</a:t>
                </a:r>
                <a:endParaRPr lang="en-US" dirty="0"/>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Gill Sans MT" panose="020B0502020104020203" pitchFamily="34" charset="77"/>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Gill Sans MT" panose="020B0502020104020203" pitchFamily="34" charset="77"/>
                <a:ea typeface="+mn-ea"/>
                <a:cs typeface="Times New Roman" panose="02020603050405020304" pitchFamily="18" charset="0"/>
              </a:defRPr>
            </a:pPr>
            <a:endParaRPr lang="en-US"/>
          </a:p>
        </c:txPr>
        <c:crossAx val="981399040"/>
        <c:crosses val="autoZero"/>
        <c:auto val="1"/>
        <c:lblAlgn val="ctr"/>
        <c:lblOffset val="100"/>
        <c:noMultiLvlLbl val="0"/>
      </c:catAx>
      <c:valAx>
        <c:axId val="981399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Gill Sans MT" panose="020B0502020104020203" pitchFamily="34" charset="77"/>
                <a:ea typeface="+mn-ea"/>
                <a:cs typeface="Times New Roman" panose="02020603050405020304" pitchFamily="18" charset="0"/>
              </a:defRPr>
            </a:pPr>
            <a:endParaRPr lang="en-US"/>
          </a:p>
        </c:txPr>
        <c:crossAx val="980936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050">
          <a:solidFill>
            <a:schemeClr val="tx1"/>
          </a:solidFill>
          <a:latin typeface="Gill Sans MT" panose="020B0502020104020203" pitchFamily="34" charset="77"/>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638272488666189E-2"/>
          <c:y val="2.691045103511917E-2"/>
          <c:w val="0.88973912351865103"/>
          <c:h val="0.69224713265308691"/>
        </c:manualLayout>
      </c:layout>
      <c:barChart>
        <c:barDir val="col"/>
        <c:grouping val="clustered"/>
        <c:varyColors val="0"/>
        <c:ser>
          <c:idx val="0"/>
          <c:order val="0"/>
          <c:tx>
            <c:strRef>
              <c:f>Graph_kernel_stats!$R$5</c:f>
              <c:strCache>
                <c:ptCount val="1"/>
                <c:pt idx="0">
                  <c:v>Num. of Graphs</c:v>
                </c:pt>
              </c:strCache>
            </c:strRef>
          </c:tx>
          <c:spPr>
            <a:solidFill>
              <a:srgbClr val="FF9300"/>
            </a:solidFill>
            <a:ln>
              <a:solidFill>
                <a:srgbClr val="414141"/>
              </a:solidFill>
            </a:ln>
            <a:effectLst/>
          </c:spPr>
          <c:invertIfNegative val="0"/>
          <c:cat>
            <c:strRef>
              <c:f>Graph_kernel_stats!$Q$6:$Q$28</c:f>
              <c:strCache>
                <c:ptCount val="23"/>
                <c:pt idx="0">
                  <c:v>P388H</c:v>
                </c:pt>
                <c:pt idx="1">
                  <c:v>OVCAR-8</c:v>
                </c:pt>
                <c:pt idx="2">
                  <c:v>OVCAR-8H</c:v>
                </c:pt>
                <c:pt idx="3">
                  <c:v>SW-620H</c:v>
                </c:pt>
                <c:pt idx="4">
                  <c:v>SF-295H</c:v>
                </c:pt>
                <c:pt idx="5">
                  <c:v>MCF-7H</c:v>
                </c:pt>
                <c:pt idx="6">
                  <c:v>alchemy_dev</c:v>
                </c:pt>
                <c:pt idx="7">
                  <c:v>PC-3</c:v>
                </c:pt>
                <c:pt idx="8">
                  <c:v>SW-620</c:v>
                </c:pt>
                <c:pt idx="9">
                  <c:v>PC-3H</c:v>
                </c:pt>
                <c:pt idx="10">
                  <c:v>MOLT-4H</c:v>
                </c:pt>
                <c:pt idx="11">
                  <c:v>NCI-H23H</c:v>
                </c:pt>
                <c:pt idx="12">
                  <c:v>UACC257H</c:v>
                </c:pt>
                <c:pt idx="13">
                  <c:v>NCI-H23</c:v>
                </c:pt>
                <c:pt idx="14">
                  <c:v>SN12C</c:v>
                </c:pt>
                <c:pt idx="15">
                  <c:v>MOLT-4</c:v>
                </c:pt>
                <c:pt idx="16">
                  <c:v>P388</c:v>
                </c:pt>
                <c:pt idx="17">
                  <c:v>UACC257</c:v>
                </c:pt>
                <c:pt idx="18">
                  <c:v>SN12CH</c:v>
                </c:pt>
                <c:pt idx="19">
                  <c:v>MCF-7</c:v>
                </c:pt>
                <c:pt idx="20">
                  <c:v>YeastH</c:v>
                </c:pt>
                <c:pt idx="21">
                  <c:v>SF-295</c:v>
                </c:pt>
                <c:pt idx="22">
                  <c:v>Yeast</c:v>
                </c:pt>
              </c:strCache>
            </c:strRef>
          </c:cat>
          <c:val>
            <c:numRef>
              <c:f>Graph_kernel_stats!$R$6:$R$28</c:f>
              <c:numCache>
                <c:formatCode>General</c:formatCode>
                <c:ptCount val="23"/>
                <c:pt idx="0">
                  <c:v>41472</c:v>
                </c:pt>
                <c:pt idx="1">
                  <c:v>40516</c:v>
                </c:pt>
                <c:pt idx="2">
                  <c:v>40516</c:v>
                </c:pt>
                <c:pt idx="3">
                  <c:v>40532</c:v>
                </c:pt>
                <c:pt idx="4">
                  <c:v>40271</c:v>
                </c:pt>
                <c:pt idx="5">
                  <c:v>27770</c:v>
                </c:pt>
                <c:pt idx="6">
                  <c:v>99776</c:v>
                </c:pt>
                <c:pt idx="7">
                  <c:v>27509</c:v>
                </c:pt>
                <c:pt idx="8">
                  <c:v>40532</c:v>
                </c:pt>
                <c:pt idx="9">
                  <c:v>27509</c:v>
                </c:pt>
                <c:pt idx="10">
                  <c:v>39765</c:v>
                </c:pt>
                <c:pt idx="11">
                  <c:v>40353</c:v>
                </c:pt>
                <c:pt idx="12">
                  <c:v>39988</c:v>
                </c:pt>
                <c:pt idx="13">
                  <c:v>40353</c:v>
                </c:pt>
                <c:pt idx="14">
                  <c:v>40004</c:v>
                </c:pt>
                <c:pt idx="15">
                  <c:v>39765</c:v>
                </c:pt>
                <c:pt idx="16">
                  <c:v>41472</c:v>
                </c:pt>
                <c:pt idx="17">
                  <c:v>39988</c:v>
                </c:pt>
                <c:pt idx="18">
                  <c:v>40004</c:v>
                </c:pt>
                <c:pt idx="19">
                  <c:v>27770</c:v>
                </c:pt>
                <c:pt idx="20">
                  <c:v>79601</c:v>
                </c:pt>
                <c:pt idx="21">
                  <c:v>40271</c:v>
                </c:pt>
                <c:pt idx="22">
                  <c:v>79601</c:v>
                </c:pt>
              </c:numCache>
            </c:numRef>
          </c:val>
          <c:extLst>
            <c:ext xmlns:c16="http://schemas.microsoft.com/office/drawing/2014/chart" uri="{C3380CC4-5D6E-409C-BE32-E72D297353CC}">
              <c16:uniqueId val="{00000000-5BED-0E4F-AC74-3E98ACCC2557}"/>
            </c:ext>
          </c:extLst>
        </c:ser>
        <c:dLbls>
          <c:showLegendKey val="0"/>
          <c:showVal val="0"/>
          <c:showCatName val="0"/>
          <c:showSerName val="0"/>
          <c:showPercent val="0"/>
          <c:showBubbleSize val="0"/>
        </c:dLbls>
        <c:gapWidth val="100"/>
        <c:overlap val="-27"/>
        <c:axId val="137937087"/>
        <c:axId val="38034303"/>
      </c:barChart>
      <c:catAx>
        <c:axId val="137937087"/>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Gill Sans MT" panose="020B0502020104020203" pitchFamily="34" charset="77"/>
                    <a:ea typeface="+mn-ea"/>
                    <a:cs typeface="+mn-cs"/>
                  </a:defRPr>
                </a:pPr>
                <a:r>
                  <a:rPr lang="en-US" sz="1400" dirty="0"/>
                  <a:t>Dataset</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Gill Sans MT" panose="020B0502020104020203" pitchFamily="34" charset="77"/>
                <a:ea typeface="+mn-ea"/>
                <a:cs typeface="+mn-cs"/>
              </a:defRPr>
            </a:pPr>
            <a:endParaRPr lang="en-US"/>
          </a:p>
        </c:txPr>
        <c:crossAx val="38034303"/>
        <c:crosses val="autoZero"/>
        <c:auto val="1"/>
        <c:lblAlgn val="ctr"/>
        <c:lblOffset val="100"/>
        <c:noMultiLvlLbl val="0"/>
      </c:catAx>
      <c:valAx>
        <c:axId val="3803430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Gill Sans MT" panose="020B0502020104020203" pitchFamily="34" charset="77"/>
                <a:ea typeface="+mn-ea"/>
                <a:cs typeface="+mn-cs"/>
              </a:defRPr>
            </a:pPr>
            <a:endParaRPr lang="en-US"/>
          </a:p>
        </c:txPr>
        <c:crossAx val="137937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050">
          <a:solidFill>
            <a:schemeClr val="tx1"/>
          </a:solidFill>
          <a:latin typeface="Gill Sans MT" panose="020B0502020104020203" pitchFamily="34" charset="77"/>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49683029760492"/>
          <c:y val="5.1319790573332108E-2"/>
          <c:w val="0.84202057109450668"/>
          <c:h val="0.82915987969314997"/>
        </c:manualLayout>
      </c:layout>
      <c:barChart>
        <c:barDir val="col"/>
        <c:grouping val="clustered"/>
        <c:varyColors val="0"/>
        <c:ser>
          <c:idx val="0"/>
          <c:order val="0"/>
          <c:tx>
            <c:strRef>
              <c:f>iot_device_number!$C$4</c:f>
              <c:strCache>
                <c:ptCount val="1"/>
                <c:pt idx="0">
                  <c:v># Connected IoT Devices in Billion</c:v>
                </c:pt>
              </c:strCache>
            </c:strRef>
          </c:tx>
          <c:spPr>
            <a:solidFill>
              <a:schemeClr val="accent1"/>
            </a:solidFill>
            <a:ln>
              <a:solidFill>
                <a:schemeClr val="tx1"/>
              </a:solidFill>
            </a:ln>
            <a:effectLst/>
          </c:spPr>
          <c:invertIfNegative val="0"/>
          <c:cat>
            <c:numRef>
              <c:f>iot_device_number!$B$5:$B$15</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iot_device_number!$C$5:$C$15</c:f>
              <c:numCache>
                <c:formatCode>General</c:formatCode>
                <c:ptCount val="11"/>
                <c:pt idx="0">
                  <c:v>15.41</c:v>
                </c:pt>
                <c:pt idx="1">
                  <c:v>17.68</c:v>
                </c:pt>
                <c:pt idx="2">
                  <c:v>20.350000000000001</c:v>
                </c:pt>
                <c:pt idx="3">
                  <c:v>23.14</c:v>
                </c:pt>
                <c:pt idx="4">
                  <c:v>26.66</c:v>
                </c:pt>
                <c:pt idx="5">
                  <c:v>30.73</c:v>
                </c:pt>
                <c:pt idx="6">
                  <c:v>35.82</c:v>
                </c:pt>
                <c:pt idx="7">
                  <c:v>42.62</c:v>
                </c:pt>
                <c:pt idx="8">
                  <c:v>51.11</c:v>
                </c:pt>
                <c:pt idx="9">
                  <c:v>62.12</c:v>
                </c:pt>
                <c:pt idx="10">
                  <c:v>75.400000000000006</c:v>
                </c:pt>
              </c:numCache>
            </c:numRef>
          </c:val>
          <c:extLst>
            <c:ext xmlns:c16="http://schemas.microsoft.com/office/drawing/2014/chart" uri="{C3380CC4-5D6E-409C-BE32-E72D297353CC}">
              <c16:uniqueId val="{00000000-1F57-F640-9435-B8E1DD83FFCF}"/>
            </c:ext>
          </c:extLst>
        </c:ser>
        <c:dLbls>
          <c:showLegendKey val="0"/>
          <c:showVal val="0"/>
          <c:showCatName val="0"/>
          <c:showSerName val="0"/>
          <c:showPercent val="0"/>
          <c:showBubbleSize val="0"/>
        </c:dLbls>
        <c:gapWidth val="100"/>
        <c:axId val="34839375"/>
        <c:axId val="35215247"/>
      </c:barChart>
      <c:catAx>
        <c:axId val="3483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5215247"/>
        <c:crosses val="autoZero"/>
        <c:auto val="1"/>
        <c:lblAlgn val="ctr"/>
        <c:lblOffset val="100"/>
        <c:noMultiLvlLbl val="0"/>
      </c:catAx>
      <c:valAx>
        <c:axId val="35215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4839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latin typeface="Gill Sans MT" panose="020B0502020104020203" pitchFamily="34" charset="77"/>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GNNAdvisor</c:v>
                </c:pt>
              </c:strCache>
            </c:strRef>
          </c:tx>
          <c:spPr>
            <a:solidFill>
              <a:srgbClr val="F4D5F5"/>
            </a:solidFill>
            <a:ln>
              <a:solidFill>
                <a:sysClr val="windowText" lastClr="000000"/>
              </a:solidFill>
            </a:ln>
            <a:effectLst/>
          </c:spPr>
          <c:invertIfNegative val="0"/>
          <c:cat>
            <c:strRef>
              <c:f>Sheet1!$A$2:$A$12</c:f>
              <c:strCache>
                <c:ptCount val="11"/>
                <c:pt idx="0">
                  <c:v>CS</c:v>
                </c:pt>
                <c:pt idx="1">
                  <c:v>CR</c:v>
                </c:pt>
                <c:pt idx="2">
                  <c:v>PD</c:v>
                </c:pt>
                <c:pt idx="3">
                  <c:v>OA</c:v>
                </c:pt>
                <c:pt idx="4">
                  <c:v>PI</c:v>
                </c:pt>
                <c:pt idx="5">
                  <c:v>DD</c:v>
                </c:pt>
                <c:pt idx="6">
                  <c:v>OH</c:v>
                </c:pt>
                <c:pt idx="7">
                  <c:v>CL</c:v>
                </c:pt>
                <c:pt idx="8">
                  <c:v>ON</c:v>
                </c:pt>
                <c:pt idx="9">
                  <c:v>RD</c:v>
                </c:pt>
                <c:pt idx="10">
                  <c:v>OT</c:v>
                </c:pt>
              </c:strCache>
            </c:strRef>
          </c:cat>
          <c:val>
            <c:numRef>
              <c:f>Sheet1!$B$2:$B$12</c:f>
              <c:numCache>
                <c:formatCode>General</c:formatCode>
                <c:ptCount val="11"/>
                <c:pt idx="0">
                  <c:v>12.2</c:v>
                </c:pt>
                <c:pt idx="1">
                  <c:v>14.7</c:v>
                </c:pt>
                <c:pt idx="2">
                  <c:v>12.9</c:v>
                </c:pt>
                <c:pt idx="3">
                  <c:v>1.02</c:v>
                </c:pt>
                <c:pt idx="4">
                  <c:v>5.3</c:v>
                </c:pt>
                <c:pt idx="5">
                  <c:v>4.5</c:v>
                </c:pt>
                <c:pt idx="6">
                  <c:v>1.5</c:v>
                </c:pt>
                <c:pt idx="7">
                  <c:v>0</c:v>
                </c:pt>
              </c:numCache>
            </c:numRef>
          </c:val>
          <c:extLst>
            <c:ext xmlns:c16="http://schemas.microsoft.com/office/drawing/2014/chart" uri="{C3380CC4-5D6E-409C-BE32-E72D297353CC}">
              <c16:uniqueId val="{00000000-3383-D044-B9B5-E4DE618CF1DD}"/>
            </c:ext>
          </c:extLst>
        </c:ser>
        <c:ser>
          <c:idx val="1"/>
          <c:order val="1"/>
          <c:tx>
            <c:strRef>
              <c:f>Sheet1!$C$1</c:f>
              <c:strCache>
                <c:ptCount val="1"/>
                <c:pt idx="0">
                  <c:v>DGL</c:v>
                </c:pt>
              </c:strCache>
            </c:strRef>
          </c:tx>
          <c:spPr>
            <a:solidFill>
              <a:srgbClr val="8597FF"/>
            </a:solidFill>
            <a:ln>
              <a:solidFill>
                <a:sysClr val="windowText" lastClr="000000"/>
              </a:solidFill>
            </a:ln>
            <a:effectLst/>
          </c:spPr>
          <c:invertIfNegative val="0"/>
          <c:cat>
            <c:strRef>
              <c:f>Sheet1!$A$2:$A$12</c:f>
              <c:strCache>
                <c:ptCount val="11"/>
                <c:pt idx="0">
                  <c:v>CS</c:v>
                </c:pt>
                <c:pt idx="1">
                  <c:v>CR</c:v>
                </c:pt>
                <c:pt idx="2">
                  <c:v>PD</c:v>
                </c:pt>
                <c:pt idx="3">
                  <c:v>OA</c:v>
                </c:pt>
                <c:pt idx="4">
                  <c:v>PI</c:v>
                </c:pt>
                <c:pt idx="5">
                  <c:v>DD</c:v>
                </c:pt>
                <c:pt idx="6">
                  <c:v>OH</c:v>
                </c:pt>
                <c:pt idx="7">
                  <c:v>CL</c:v>
                </c:pt>
                <c:pt idx="8">
                  <c:v>ON</c:v>
                </c:pt>
                <c:pt idx="9">
                  <c:v>RD</c:v>
                </c:pt>
                <c:pt idx="10">
                  <c:v>OT</c:v>
                </c:pt>
              </c:strCache>
            </c:strRef>
          </c:cat>
          <c:val>
            <c:numRef>
              <c:f>Sheet1!$C$2:$C$12</c:f>
              <c:numCache>
                <c:formatCode>General</c:formatCode>
                <c:ptCount val="11"/>
                <c:pt idx="0">
                  <c:v>11.3</c:v>
                </c:pt>
                <c:pt idx="1">
                  <c:v>12.3</c:v>
                </c:pt>
                <c:pt idx="2">
                  <c:v>9.8000000000000007</c:v>
                </c:pt>
                <c:pt idx="3">
                  <c:v>0.87</c:v>
                </c:pt>
                <c:pt idx="4">
                  <c:v>4.2</c:v>
                </c:pt>
                <c:pt idx="5">
                  <c:v>4.7</c:v>
                </c:pt>
                <c:pt idx="6">
                  <c:v>3.7</c:v>
                </c:pt>
                <c:pt idx="7">
                  <c:v>4.3</c:v>
                </c:pt>
                <c:pt idx="8">
                  <c:v>4.0999999999999996</c:v>
                </c:pt>
                <c:pt idx="9">
                  <c:v>4.0999999999999996</c:v>
                </c:pt>
                <c:pt idx="10">
                  <c:v>2.6</c:v>
                </c:pt>
              </c:numCache>
            </c:numRef>
          </c:val>
          <c:extLst>
            <c:ext xmlns:c16="http://schemas.microsoft.com/office/drawing/2014/chart" uri="{C3380CC4-5D6E-409C-BE32-E72D297353CC}">
              <c16:uniqueId val="{00000001-3383-D044-B9B5-E4DE618CF1DD}"/>
            </c:ext>
          </c:extLst>
        </c:ser>
        <c:ser>
          <c:idx val="2"/>
          <c:order val="2"/>
          <c:tx>
            <c:strRef>
              <c:f>Sheet1!$D$1</c:f>
              <c:strCache>
                <c:ptCount val="1"/>
                <c:pt idx="0">
                  <c:v>FeatGraph</c:v>
                </c:pt>
              </c:strCache>
            </c:strRef>
          </c:tx>
          <c:spPr>
            <a:solidFill>
              <a:srgbClr val="92D050"/>
            </a:solidFill>
            <a:ln>
              <a:solidFill>
                <a:sysClr val="windowText" lastClr="000000"/>
              </a:solidFill>
            </a:ln>
            <a:effectLst/>
          </c:spPr>
          <c:invertIfNegative val="0"/>
          <c:cat>
            <c:strRef>
              <c:f>Sheet1!$A$2:$A$12</c:f>
              <c:strCache>
                <c:ptCount val="11"/>
                <c:pt idx="0">
                  <c:v>CS</c:v>
                </c:pt>
                <c:pt idx="1">
                  <c:v>CR</c:v>
                </c:pt>
                <c:pt idx="2">
                  <c:v>PD</c:v>
                </c:pt>
                <c:pt idx="3">
                  <c:v>OA</c:v>
                </c:pt>
                <c:pt idx="4">
                  <c:v>PI</c:v>
                </c:pt>
                <c:pt idx="5">
                  <c:v>DD</c:v>
                </c:pt>
                <c:pt idx="6">
                  <c:v>OH</c:v>
                </c:pt>
                <c:pt idx="7">
                  <c:v>CL</c:v>
                </c:pt>
                <c:pt idx="8">
                  <c:v>ON</c:v>
                </c:pt>
                <c:pt idx="9">
                  <c:v>RD</c:v>
                </c:pt>
                <c:pt idx="10">
                  <c:v>OT</c:v>
                </c:pt>
              </c:strCache>
            </c:strRef>
          </c:cat>
          <c:val>
            <c:numRef>
              <c:f>Sheet1!$D$2:$D$12</c:f>
              <c:numCache>
                <c:formatCode>General</c:formatCode>
                <c:ptCount val="11"/>
                <c:pt idx="0">
                  <c:v>1.5</c:v>
                </c:pt>
                <c:pt idx="1">
                  <c:v>2.6</c:v>
                </c:pt>
                <c:pt idx="2">
                  <c:v>4</c:v>
                </c:pt>
                <c:pt idx="3">
                  <c:v>3.1</c:v>
                </c:pt>
                <c:pt idx="4">
                  <c:v>5.7</c:v>
                </c:pt>
                <c:pt idx="5">
                  <c:v>1.7</c:v>
                </c:pt>
                <c:pt idx="6">
                  <c:v>1.5</c:v>
                </c:pt>
                <c:pt idx="7">
                  <c:v>4.0999999999999996</c:v>
                </c:pt>
                <c:pt idx="8">
                  <c:v>5.6</c:v>
                </c:pt>
                <c:pt idx="9">
                  <c:v>3.7</c:v>
                </c:pt>
                <c:pt idx="10">
                  <c:v>1.9</c:v>
                </c:pt>
              </c:numCache>
            </c:numRef>
          </c:val>
          <c:extLst>
            <c:ext xmlns:c16="http://schemas.microsoft.com/office/drawing/2014/chart" uri="{C3380CC4-5D6E-409C-BE32-E72D297353CC}">
              <c16:uniqueId val="{00000002-3383-D044-B9B5-E4DE618CF1DD}"/>
            </c:ext>
          </c:extLst>
        </c:ser>
        <c:dLbls>
          <c:showLegendKey val="0"/>
          <c:showVal val="0"/>
          <c:showCatName val="0"/>
          <c:showSerName val="0"/>
          <c:showPercent val="0"/>
          <c:showBubbleSize val="0"/>
        </c:dLbls>
        <c:gapWidth val="377"/>
        <c:axId val="1831054560"/>
        <c:axId val="1831673696"/>
      </c:barChart>
      <c:catAx>
        <c:axId val="183105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ln>
                  <a:noFill/>
                </a:ln>
                <a:solidFill>
                  <a:schemeClr val="tx2"/>
                </a:solidFill>
                <a:latin typeface="Gill Sans MT" panose="020B0502020104020203" pitchFamily="34" charset="77"/>
                <a:ea typeface="+mn-ea"/>
                <a:cs typeface="+mn-cs"/>
              </a:defRPr>
            </a:pPr>
            <a:endParaRPr lang="en-US"/>
          </a:p>
        </c:txPr>
        <c:crossAx val="1831673696"/>
        <c:crosses val="autoZero"/>
        <c:auto val="1"/>
        <c:lblAlgn val="ctr"/>
        <c:lblOffset val="100"/>
        <c:noMultiLvlLbl val="0"/>
      </c:catAx>
      <c:valAx>
        <c:axId val="1831673696"/>
        <c:scaling>
          <c:logBase val="2"/>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ln>
                  <a:noFill/>
                </a:ln>
                <a:solidFill>
                  <a:schemeClr val="tx2"/>
                </a:solidFill>
                <a:latin typeface="Gill Sans MT" panose="020B0502020104020203" pitchFamily="34" charset="77"/>
                <a:ea typeface="+mn-ea"/>
                <a:cs typeface="+mn-cs"/>
              </a:defRPr>
            </a:pPr>
            <a:endParaRPr lang="en-US"/>
          </a:p>
        </c:txPr>
        <c:crossAx val="1831054560"/>
        <c:crosses val="autoZero"/>
        <c:crossBetween val="between"/>
      </c:valAx>
      <c:spPr>
        <a:noFill/>
        <a:ln>
          <a:noFill/>
        </a:ln>
        <a:effectLst/>
      </c:spPr>
    </c:plotArea>
    <c:legend>
      <c:legendPos val="t"/>
      <c:layout>
        <c:manualLayout>
          <c:xMode val="edge"/>
          <c:yMode val="edge"/>
          <c:x val="0.59064827728118241"/>
          <c:y val="1.9384923007257897E-2"/>
          <c:w val="0.4082210719360177"/>
          <c:h val="7.5006932272335278E-2"/>
        </c:manualLayout>
      </c:layout>
      <c:overlay val="0"/>
      <c:spPr>
        <a:noFill/>
        <a:ln>
          <a:noFill/>
        </a:ln>
        <a:effectLst/>
      </c:spPr>
      <c:txPr>
        <a:bodyPr rot="0" spcFirstLastPara="1" vertOverflow="ellipsis" vert="horz" wrap="square" anchor="ctr" anchorCtr="1"/>
        <a:lstStyle/>
        <a:p>
          <a:pPr>
            <a:defRPr sz="1500" b="0" i="0" u="none" strike="noStrike" kern="1200" baseline="0">
              <a:ln>
                <a:noFill/>
              </a:ln>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0">
          <a:ln>
            <a:noFill/>
          </a:ln>
          <a:solidFill>
            <a:schemeClr val="tx2"/>
          </a:solidFill>
          <a:latin typeface="Gill Sans MT" panose="020B0502020104020203" pitchFamily="34" charset="77"/>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0.21491</cdr:x>
      <cdr:y>0.08874</cdr:y>
    </cdr:to>
    <cdr:sp macro="" textlink="">
      <cdr:nvSpPr>
        <cdr:cNvPr id="2" name="TextBox 3">
          <a:extLst xmlns:a="http://schemas.openxmlformats.org/drawingml/2006/main">
            <a:ext uri="{FF2B5EF4-FFF2-40B4-BE49-F238E27FC236}">
              <a16:creationId xmlns:a16="http://schemas.microsoft.com/office/drawing/2014/main" id="{FFF868B7-EA43-644E-8D0F-AF6F1C2BCC41}"/>
            </a:ext>
          </a:extLst>
        </cdr:cNvPr>
        <cdr:cNvSpPr txBox="1"/>
      </cdr:nvSpPr>
      <cdr:spPr>
        <a:xfrm xmlns:a="http://schemas.openxmlformats.org/drawingml/2006/main">
          <a:off x="-9525" y="0"/>
          <a:ext cx="1967699" cy="348813"/>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50800" tIns="50800" rIns="50800" bIns="50800" numCol="1" spcCol="38100" rtlCol="0" anchor="ctr">
          <a:spAutoFit/>
        </a:bodyPr>
        <a:lstStyle xmlns:a="http://schemas.openxmlformats.org/drawingml/2006/main">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a:lstStyle>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lumMod val="50000"/>
                </a:schemeClr>
              </a:solidFill>
              <a:effectLst/>
              <a:uFillTx/>
              <a:latin typeface="Gill Sans MT" panose="020B0502020104020203" pitchFamily="34" charset="77"/>
              <a:sym typeface="Palatino"/>
            </a:rPr>
            <a:t>Speedup in log scale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CE80E2-6647-6341-AA28-6B6DBA7B4538}" type="datetimeFigureOut">
              <a:rPr lang="en-US" smtClean="0"/>
              <a:t>10/10/23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88692A-1C5F-1042-9170-AE989ADC2475}" type="slidenum">
              <a:rPr lang="en-US" smtClean="0"/>
              <a:t>‹#›</a:t>
            </a:fld>
            <a:endParaRPr lang="en-US"/>
          </a:p>
        </p:txBody>
      </p:sp>
    </p:spTree>
    <p:extLst>
      <p:ext uri="{BB962C8B-B14F-4D97-AF65-F5344CB8AC3E}">
        <p14:creationId xmlns:p14="http://schemas.microsoft.com/office/powerpoint/2010/main" val="933933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98472064"/>
      </p:ext>
    </p:extLst>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 </a:t>
            </a:r>
          </a:p>
          <a:p>
            <a:r>
              <a:rPr lang="en-US" dirty="0"/>
              <a:t>I am super excited to share our research on Graph-Centric Security Applications, Explanation, and Computation</a:t>
            </a:r>
            <a:r>
              <a:rPr lang="en-US" dirty="0">
                <a:solidFill>
                  <a:srgbClr val="0432FF"/>
                </a:solidFill>
              </a:rPr>
              <a:t>.</a:t>
            </a:r>
          </a:p>
          <a:p>
            <a:endParaRPr lang="en-US" dirty="0">
              <a:solidFill>
                <a:srgbClr val="0432FF"/>
              </a:solidFill>
            </a:endParaRPr>
          </a:p>
          <a:p>
            <a:r>
              <a:rPr lang="en-US" dirty="0">
                <a:solidFill>
                  <a:srgbClr val="0432FF"/>
                </a:solidFill>
              </a:rPr>
              <a:t>Before I start, I would like to express my heartful gratitude to Seung-Hwan and Ramki for hosting me and the support from DOE’s VFP program. I really had a wonderful time at ORNL for the past ten weeks. I got the chance to meet many of you, who are very talented researchers working on super exciting projects. Thank you and I wish our career path could cross again in the future!</a:t>
            </a:r>
          </a:p>
        </p:txBody>
      </p:sp>
    </p:spTree>
    <p:extLst>
      <p:ext uri="{BB962C8B-B14F-4D97-AF65-F5344CB8AC3E}">
        <p14:creationId xmlns:p14="http://schemas.microsoft.com/office/powerpoint/2010/main" val="56977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real runtime.</a:t>
            </a:r>
          </a:p>
          <a:p>
            <a:pPr marL="0" indent="0" hangingPunct="1">
              <a:spcBef>
                <a:spcPts val="500"/>
              </a:spcBef>
              <a:buNone/>
            </a:pPr>
            <a:r>
              <a:rPr lang="en-US" dirty="0"/>
              <a:t>I tested a social network graph, Friendster.</a:t>
            </a:r>
            <a:endParaRPr lang="en-US" sz="1100" dirty="0"/>
          </a:p>
          <a:p>
            <a:pPr marL="0" indent="0" hangingPunct="1">
              <a:spcBef>
                <a:spcPts val="500"/>
              </a:spcBef>
              <a:buNone/>
            </a:pPr>
            <a:r>
              <a:rPr lang="en-US" sz="1100" dirty="0"/>
              <a:t>It has 68 million vertices and 2.6 billion edges.</a:t>
            </a:r>
          </a:p>
          <a:p>
            <a:pPr marL="0" indent="0" hangingPunct="1">
              <a:spcBef>
                <a:spcPts val="500"/>
              </a:spcBef>
              <a:buNone/>
            </a:pPr>
            <a:endParaRPr lang="en-US" sz="1100" dirty="0"/>
          </a:p>
          <a:p>
            <a:pPr marL="0" indent="0" hangingPunct="1">
              <a:spcBef>
                <a:spcPts val="500"/>
              </a:spcBef>
              <a:buNone/>
            </a:pPr>
            <a:r>
              <a:rPr lang="en-US" sz="1100" dirty="0"/>
              <a:t>The first three algorithms are tested with </a:t>
            </a:r>
            <a:r>
              <a:rPr lang="en-US" sz="1100" dirty="0" err="1"/>
              <a:t>Ligra</a:t>
            </a:r>
            <a:r>
              <a:rPr lang="en-US" sz="1100" dirty="0"/>
              <a:t>, which is </a:t>
            </a: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an actively maintained graph computation system. It is regarded as one of the state-of-the-art graph computation systems.</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With 48 cores, the shortest path algorithm takes only 0.5 second. It’s fast.</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The betweenness centrality algorithm takes 7 seconds, not too slow.</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But the triangle completing algorithm takes 30 mins, which is slow.</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For subgraph isomorphism, I report the runtime of a recent work, CECI, from SIGMOD’19.</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For a query graph with only 6 vertices, the algorithm needs to run 1 hour and 10 minutes.</a:t>
            </a:r>
          </a:p>
          <a:p>
            <a:pPr marL="0" indent="0" hangingPunct="1">
              <a:spcBef>
                <a:spcPts val="500"/>
              </a:spcBef>
              <a:buNone/>
            </a:pPr>
            <a:r>
              <a:rPr kumimoji="0" lang="en-US" sz="1100" b="0" i="0" u="none" strike="noStrike" cap="none" spc="0" normalizeH="0" baseline="0" dirty="0">
                <a:ln>
                  <a:noFill/>
                </a:ln>
                <a:solidFill>
                  <a:srgbClr val="414141"/>
                </a:solidFill>
                <a:effectLst/>
                <a:uFillTx/>
                <a:latin typeface="Gill Sans MT" panose="020B0502020104020203" pitchFamily="34" charset="77"/>
                <a:sym typeface="Palatino"/>
              </a:rPr>
              <a:t>There will be a problem if the real applications take this much time to just run the algorithm.</a:t>
            </a:r>
          </a:p>
          <a:p>
            <a:pPr marL="0" indent="0" hangingPunct="1">
              <a:spcBef>
                <a:spcPts val="500"/>
              </a:spcBef>
              <a:buNone/>
            </a:pPr>
            <a:endParaRPr kumimoji="0" lang="en-US" sz="11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Tree>
    <p:extLst>
      <p:ext uri="{BB962C8B-B14F-4D97-AF65-F5344CB8AC3E}">
        <p14:creationId xmlns:p14="http://schemas.microsoft.com/office/powerpoint/2010/main" val="60338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sz="1100" dirty="0"/>
              <a:t>Let's look at how to apply graph in really from a high level.</a:t>
            </a:r>
          </a:p>
          <a:p>
            <a:pPr hangingPunct="1"/>
            <a:endParaRPr lang="en-US" sz="1100" dirty="0"/>
          </a:p>
          <a:p>
            <a:pPr hangingPunct="1"/>
            <a:r>
              <a:rPr lang="en-US" sz="1100" dirty="0"/>
              <a:t>It starts from the application domains. </a:t>
            </a:r>
          </a:p>
          <a:p>
            <a:pPr hangingPunct="1"/>
            <a:endParaRPr lang="en-US" sz="1100" dirty="0"/>
          </a:p>
          <a:p>
            <a:pPr hangingPunct="1"/>
            <a:r>
              <a:rPr lang="en-US" sz="1100" dirty="0"/>
              <a:t>For each domain, we would build domain-specific graphs. </a:t>
            </a:r>
          </a:p>
          <a:p>
            <a:pPr hangingPunct="1"/>
            <a:r>
              <a:rPr lang="en-US" sz="1100" dirty="0"/>
              <a:t>Then, we would select the appropriate graph algorithms, including the conventional graph algorithms, such as connected component, shortest path, and </a:t>
            </a:r>
            <a:r>
              <a:rPr lang="en-US" sz="1100" dirty="0" err="1"/>
              <a:t>pagerank</a:t>
            </a:r>
            <a:r>
              <a:rPr lang="en-US" sz="1100" dirty="0"/>
              <a:t>.</a:t>
            </a:r>
          </a:p>
          <a:p>
            <a:pPr hangingPunct="1"/>
            <a:r>
              <a:rPr lang="en-US" sz="1100" dirty="0"/>
              <a:t>Also, many graph-based machine learning algorithms are proposed recently, such as graph convolution network, graph attention network, and node2vec.</a:t>
            </a:r>
          </a:p>
          <a:p>
            <a:pPr hangingPunct="1"/>
            <a:endParaRPr lang="en-US" sz="1100" dirty="0"/>
          </a:p>
          <a:p>
            <a:pPr hangingPunct="1"/>
            <a:r>
              <a:rPr lang="en-US" sz="1100" dirty="0"/>
              <a:t>To accelerate the computation, we would use different high-performance computing hardware, such as shared-memory system, distributed-memory system, and GPUs.</a:t>
            </a:r>
          </a:p>
          <a:p>
            <a:pPr hangingPunct="1"/>
            <a:endParaRPr lang="en-US" sz="1100" dirty="0"/>
          </a:p>
          <a:p>
            <a:pPr hangingPunct="1"/>
            <a:r>
              <a:rPr lang="en-US" sz="1100" dirty="0"/>
              <a:t>Later, with the graph computation result, we need to postprocess it and map to the corresponding task.</a:t>
            </a:r>
            <a:endPar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endParaRPr>
          </a:p>
          <a:p>
            <a:pPr marL="0" marR="0" lvl="0" indent="0" algn="l" defTabSz="228600" eaLnBrk="1" fontAlgn="auto" latinLnBrk="0" hangingPunct="1">
              <a:lnSpc>
                <a:spcPct val="117999"/>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rPr>
              <a:t>In the past study, we tried to address the previously discussed challenges from two directions.</a:t>
            </a:r>
          </a:p>
          <a:p>
            <a:pPr marL="0" marR="0" lvl="0" indent="0" algn="l" defTabSz="228600" eaLnBrk="1" fontAlgn="auto" latinLnBrk="0" hangingPunct="1">
              <a:lnSpc>
                <a:spcPct val="117999"/>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endParaRPr>
          </a:p>
          <a:p>
            <a:pPr marL="0" marR="0" lvl="0" indent="0" algn="l" defTabSz="228600" eaLnBrk="1" fontAlgn="auto" latinLnBrk="0" hangingPunct="1">
              <a:lnSpc>
                <a:spcPct val="117999"/>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rPr>
              <a:t>The first one is end-to-end, we deeply studied how to apply graph to one application domain, cybersecurity.</a:t>
            </a:r>
          </a:p>
          <a:p>
            <a:pPr marL="0" marR="0" lvl="0" indent="0" algn="l" defTabSz="228600" eaLnBrk="1" fontAlgn="auto" latinLnBrk="0" hangingPunct="1">
              <a:lnSpc>
                <a:spcPct val="117999"/>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endParaRPr>
          </a:p>
          <a:p>
            <a:pPr marL="0" marR="0" lvl="0" indent="0" algn="l" defTabSz="228600" eaLnBrk="1" fontAlgn="auto" latinLnBrk="0" hangingPunct="1">
              <a:lnSpc>
                <a:spcPct val="117999"/>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rPr>
              <a:t>The other one is vertical. We build </a:t>
            </a:r>
            <a:r>
              <a:rPr kumimoji="0" lang="en-US" sz="1100" b="0" i="0" u="none" strike="noStrike" kern="1200" cap="none" spc="0" normalizeH="0" baseline="0" noProof="0" dirty="0">
                <a:ln>
                  <a:noFill/>
                </a:ln>
                <a:solidFill>
                  <a:srgbClr val="0432FF"/>
                </a:solidFill>
                <a:effectLst/>
                <a:uLnTx/>
                <a:uFillTx/>
                <a:latin typeface="Calibri" panose="020F0502020204030204"/>
                <a:ea typeface="Helvetica Neue"/>
                <a:cs typeface="Helvetica Neue"/>
                <a:sym typeface="Helvetica Neue"/>
              </a:rPr>
              <a:t>High-Performance Computing systems for Graph Algorithms.</a:t>
            </a:r>
          </a:p>
          <a:p>
            <a:pPr marL="0" marR="0" lvl="0" indent="0" algn="l" defTabSz="228600" eaLnBrk="1" fontAlgn="auto" latinLnBrk="0" hangingPunct="1">
              <a:lnSpc>
                <a:spcPct val="117999"/>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144630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to apply graph techniques to various cybersecurity applications. To achieve that, we aim to answer two research questions.</a:t>
            </a:r>
          </a:p>
          <a:p>
            <a:endParaRPr lang="en-US" dirty="0"/>
          </a:p>
          <a:p>
            <a:r>
              <a:rPr lang="en-US" dirty="0"/>
              <a:t>The first one is How to correctly formalize the cybersecurity problem to a graph problem?</a:t>
            </a:r>
          </a:p>
          <a:p>
            <a:endParaRPr lang="en-US" dirty="0"/>
          </a:p>
          <a:p>
            <a:r>
              <a:rPr lang="en-US" dirty="0"/>
              <a:t>The second one is How to effectively solve the graph problem? </a:t>
            </a:r>
          </a:p>
          <a:p>
            <a:endParaRPr lang="en-US" dirty="0"/>
          </a:p>
          <a:p>
            <a:r>
              <a:rPr lang="en-US" dirty="0"/>
              <a:t>With that, we deeply studied the code vulnerability detection problem.  We have built three systems with graph and graph algorithms.  </a:t>
            </a:r>
          </a:p>
          <a:p>
            <a:pPr marL="0" marR="0" lvl="0" indent="0" defTabSz="22860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first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DEFInit</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scans Android firmware and identifies potential vulnerabilities related to system services. We built dependency graph and control flow graph.</a:t>
            </a:r>
            <a:endParaRPr lang="en-US" dirty="0"/>
          </a:p>
          <a:p>
            <a:r>
              <a:rPr lang="en-US" dirty="0"/>
              <a:t>The second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BugGraph</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detects binary code vulnerability by building control flow graphs and applying graph triplet-loss network.</a:t>
            </a:r>
          </a:p>
          <a:p>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third one is Vestige, it identifies binary code compilation provenance by building function call graph and applying graph attention network.</a:t>
            </a:r>
          </a:p>
          <a:p>
            <a:endPar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endParaRPr>
          </a:p>
          <a:p>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In he meantime, I would like to share a good news, in this summer while I am here, we received an NSF grant to support our study on the security of containers in the HPC </a:t>
            </a:r>
            <a:r>
              <a:rPr kumimoji="0" lang="en-US" sz="1100" b="0" u="none" strike="noStrike" kern="1200" cap="none" spc="0" normalizeH="0" baseline="0" noProof="0" dirty="0">
                <a:ln>
                  <a:noFill/>
                </a:ln>
                <a:solidFill>
                  <a:srgbClr val="FF9300"/>
                </a:solidFill>
                <a:effectLst/>
                <a:uLnTx/>
                <a:uFillTx/>
                <a:latin typeface="Calibri" panose="020F0502020204030204"/>
                <a:ea typeface="+mn-ea"/>
                <a:cs typeface="+mn-cs"/>
                <a:sym typeface="Palatino"/>
              </a:rPr>
              <a:t>Infrastructures. </a:t>
            </a:r>
            <a:endPar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endParaRPr>
          </a:p>
        </p:txBody>
      </p:sp>
    </p:spTree>
    <p:extLst>
      <p:ext uri="{BB962C8B-B14F-4D97-AF65-F5344CB8AC3E}">
        <p14:creationId xmlns:p14="http://schemas.microsoft.com/office/powerpoint/2010/main" val="117620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Also, we have applied graph algorithms to network threat detection. So far, we have studied malware detection with API graph, lateral movement detection with authentication graph, and malicious URL detection in social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Several projects have been reported to the DARPA CHASE (Cyber Hunting At </a:t>
            </a:r>
            <a:r>
              <a:rPr lang="en-US" dirty="0" err="1"/>
              <a:t>ScalE</a:t>
            </a:r>
            <a:r>
              <a:rPr lang="en-US" dirty="0"/>
              <a:t>) program.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the following, I will deeply explain our efforts on code vulnerability detection by discussing </a:t>
            </a:r>
            <a:r>
              <a:rPr lang="en-US" dirty="0" err="1"/>
              <a:t>BugGraph</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50514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Following the study of applying graph to security applications, we realize they lack explanations. Motivated by that, we aim to study the Explanation for Security Applications.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particular, we aim to answer two research questions.</a:t>
            </a:r>
          </a:p>
          <a:p>
            <a:pPr marL="0" marR="0" lvl="0" indent="0" algn="l" defTabSz="228600" rtl="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charset="0"/>
                <a:sym typeface="Palatino Linotype"/>
              </a:rPr>
              <a:t>The first one is how to</a:t>
            </a:r>
            <a:r>
              <a:rPr kumimoji="0" lang="en-US" sz="1100" b="0" i="0" u="none" strike="noStrike" kern="0" cap="none" spc="0" normalizeH="0" noProof="0" dirty="0">
                <a:ln>
                  <a:noFill/>
                </a:ln>
                <a:solidFill>
                  <a:srgbClr val="414141"/>
                </a:solidFill>
                <a:effectLst/>
                <a:uLnTx/>
                <a:uFillTx/>
                <a:latin typeface="Gill Sans MT" charset="0"/>
                <a:sym typeface="Palatino Linotype"/>
              </a:rPr>
              <a:t> </a:t>
            </a:r>
            <a:r>
              <a:rPr kumimoji="0" lang="en-US" sz="1100" b="0" i="1" u="none" strike="noStrike" kern="0" cap="none" spc="0" normalizeH="0" noProof="0" dirty="0">
                <a:ln>
                  <a:noFill/>
                </a:ln>
                <a:solidFill>
                  <a:srgbClr val="0432FF"/>
                </a:solidFill>
                <a:effectLst/>
                <a:uLnTx/>
                <a:uFillTx/>
                <a:latin typeface="Gill Sans MT" charset="0"/>
                <a:sym typeface="Palatino Linotype"/>
              </a:rPr>
              <a:t>reasonably</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 explain</a:t>
            </a:r>
            <a:r>
              <a:rPr kumimoji="0" lang="en-US" sz="1100" b="0" i="0" u="none" strike="noStrike" kern="0" cap="none" spc="0" normalizeH="0" noProof="0" dirty="0">
                <a:ln>
                  <a:noFill/>
                </a:ln>
                <a:solidFill>
                  <a:srgbClr val="414141"/>
                </a:solidFill>
                <a:effectLst/>
                <a:uLnTx/>
                <a:uFillTx/>
                <a:latin typeface="Gill Sans MT" charset="0"/>
                <a:sym typeface="Palatino Linotype"/>
              </a:rPr>
              <a:t> graph neural networks (GNNs) for specific </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security applications?</a:t>
            </a:r>
          </a:p>
          <a:p>
            <a:pPr marL="0" marR="0" lvl="0" indent="0" algn="l" defTabSz="228600" rtl="0" eaLnBrk="1" fontAlgn="auto" latinLnBrk="0" hangingPunct="1">
              <a:lnSpc>
                <a:spcPct val="117999"/>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414141"/>
              </a:solidFill>
              <a:effectLst/>
              <a:uLnTx/>
              <a:uFillTx/>
              <a:latin typeface="Gill Sans MT" charset="0"/>
              <a:sym typeface="Palatino Linotype"/>
            </a:endParaRPr>
          </a:p>
          <a:p>
            <a:pPr marL="0" marR="0" lvl="0" indent="0" algn="l" defTabSz="228600" rtl="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charset="0"/>
                <a:sym typeface="Palatino Linotype"/>
              </a:rPr>
              <a:t>The second is How to </a:t>
            </a:r>
            <a:r>
              <a:rPr kumimoji="0" lang="en-US" sz="11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 compute the</a:t>
            </a:r>
            <a:r>
              <a:rPr kumimoji="0" lang="en-US" sz="1100" b="0" i="0" u="none" strike="noStrike" kern="0" cap="none" spc="0" normalizeH="0" noProof="0" dirty="0">
                <a:ln>
                  <a:noFill/>
                </a:ln>
                <a:solidFill>
                  <a:srgbClr val="414141"/>
                </a:solidFill>
                <a:effectLst/>
                <a:uLnTx/>
                <a:uFillTx/>
                <a:latin typeface="Gill Sans MT" charset="0"/>
                <a:sym typeface="Palatino Linotype"/>
              </a:rPr>
              <a:t> explanation methods</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 </a:t>
            </a:r>
          </a:p>
          <a:p>
            <a:pPr marL="0" marR="0" lvl="0" indent="0" algn="l" defTabSz="228600" rtl="0" eaLnBrk="1" fontAlgn="auto" latinLnBrk="0" hangingPunct="1">
              <a:lnSpc>
                <a:spcPct val="117999"/>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414141"/>
              </a:solidFill>
              <a:effectLst/>
              <a:uLnTx/>
              <a:uFillTx/>
              <a:latin typeface="Gill Sans MT" charset="0"/>
              <a:sym typeface="Palatino Linotype"/>
            </a:endParaRPr>
          </a:p>
          <a:p>
            <a:pPr marL="0" marR="0" lvl="0" indent="0" algn="l" defTabSz="228600" rtl="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charset="0"/>
                <a:sym typeface="Palatino Linotype"/>
              </a:rPr>
              <a:t>In the following, I will </a:t>
            </a:r>
            <a:r>
              <a:rPr lang="en-US" dirty="0"/>
              <a:t>deeply explain this by discussing our work, Illuminati.</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Also, I would like to thank again to the DOE VFP program for supporting our research in this direction.</a:t>
            </a:r>
          </a:p>
          <a:p>
            <a:pPr marL="0" marR="0" lvl="0" indent="0" algn="l" defTabSz="228600" rtl="0" eaLnBrk="1" fontAlgn="auto" latinLnBrk="0" hangingPunct="1">
              <a:lnSpc>
                <a:spcPct val="117999"/>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414141"/>
              </a:solidFill>
              <a:effectLst/>
              <a:uLnTx/>
              <a:uFillTx/>
              <a:latin typeface="Gill Sans MT" charset="0"/>
              <a:sym typeface="Palatino Linotyp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373674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direction, we aim to design HPC systems for graph algorithms.</a:t>
            </a:r>
          </a:p>
          <a:p>
            <a:endParaRPr lang="en-US" dirty="0"/>
          </a:p>
          <a:p>
            <a:r>
              <a:rPr lang="en-US" dirty="0"/>
              <a:t>We aim to answer two research questions here.</a:t>
            </a:r>
          </a:p>
          <a:p>
            <a:r>
              <a:rPr lang="en-US" dirty="0"/>
              <a:t>The first one is </a:t>
            </a:r>
            <a:r>
              <a:rPr lang="en-US" sz="1100" dirty="0"/>
              <a:t>How to efficiently compute </a:t>
            </a:r>
            <a:r>
              <a:rPr lang="en-US" sz="1100" i="1" dirty="0">
                <a:solidFill>
                  <a:srgbClr val="0432FF"/>
                </a:solidFill>
              </a:rPr>
              <a:t>conventional</a:t>
            </a:r>
            <a:r>
              <a:rPr lang="en-US" sz="1100" dirty="0"/>
              <a:t> graph algorithms.</a:t>
            </a:r>
          </a:p>
          <a:p>
            <a:endParaRPr lang="en-US" dirty="0"/>
          </a:p>
          <a:p>
            <a:r>
              <a:rPr lang="en-US" dirty="0"/>
              <a:t>With that, we have developed Peek for top-k shortest path algorithm, </a:t>
            </a:r>
            <a:r>
              <a:rPr lang="en-US" dirty="0" err="1"/>
              <a:t>iSpan</a:t>
            </a:r>
            <a:r>
              <a:rPr lang="en-US" dirty="0"/>
              <a:t> for strongly connected component, and Aquila for multiple connectivity algorithms.</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 second question is </a:t>
            </a:r>
            <a:r>
              <a:rPr lang="en-US" sz="1100" dirty="0"/>
              <a:t>How to efficiently compute </a:t>
            </a:r>
            <a:r>
              <a:rPr lang="en-US" sz="1100" i="1" dirty="0">
                <a:solidFill>
                  <a:srgbClr val="0432FF"/>
                </a:solidFill>
              </a:rPr>
              <a:t>graph neural network </a:t>
            </a:r>
            <a:r>
              <a:rPr lang="en-US" sz="1100" dirty="0"/>
              <a:t>algorithms?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Following that, we have developed Tango and TLPGNN.</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the following, I would present the details of TLPGNN.</a:t>
            </a:r>
            <a:r>
              <a:rPr lang="zh-CN" altLang="en-US" dirty="0"/>
              <a:t> </a:t>
            </a:r>
            <a:r>
              <a:rPr lang="en-US" altLang="zh-CN" dirty="0"/>
              <a:t>I wish to present one of our SC papers accepted this year, but our slides are not ready. If you are interested, maybe I can present them next time.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In the meantime, I would like to share another good news. Also, in this summer while I am here, we received another NSF grant to support our study on improving the computation efficiency of GNNs, especially on evolving graphs</a:t>
            </a:r>
            <a:r>
              <a:rPr kumimoji="0" lang="en-US" sz="1100" b="0" u="none" strike="noStrike" kern="1200" cap="none" spc="0" normalizeH="0" baseline="0" noProof="0" dirty="0">
                <a:ln>
                  <a:noFill/>
                </a:ln>
                <a:solidFill>
                  <a:srgbClr val="FF9300"/>
                </a:solidFill>
                <a:effectLst/>
                <a:uLnTx/>
                <a:uFillTx/>
                <a:latin typeface="Calibri" panose="020F0502020204030204"/>
                <a:ea typeface="+mn-ea"/>
                <a:cs typeface="+mn-cs"/>
                <a:sym typeface="Palatino"/>
              </a:rPr>
              <a:t>. </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54704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summary, our group takes graph as the centric and works on security, graph algorithms, and HPC.</a:t>
            </a:r>
          </a:p>
          <a:p>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In particular, we are working on </a:t>
            </a:r>
            <a:r>
              <a:rPr kumimoji="0" lang="en-US" sz="1100" b="0" i="0" u="none" strike="noStrike" kern="0" cap="none" spc="0" normalizeH="0" baseline="0" noProof="0" dirty="0">
                <a:ln>
                  <a:noFill/>
                </a:ln>
                <a:solidFill>
                  <a:srgbClr val="FF0000"/>
                </a:solidFill>
                <a:effectLst/>
                <a:uLnTx/>
                <a:uFillTx/>
                <a:latin typeface="Gill Sans MT" charset="0"/>
                <a:sym typeface="Palatino Linotype"/>
              </a:rPr>
              <a:t> Code vulnerability</a:t>
            </a:r>
            <a:r>
              <a:rPr kumimoji="0" lang="en-US" sz="1100" b="0" i="0" u="none" strike="noStrike" kern="0" cap="none" spc="0" normalizeH="0" noProof="0" dirty="0">
                <a:ln>
                  <a:noFill/>
                </a:ln>
                <a:solidFill>
                  <a:srgbClr val="FF0000"/>
                </a:solidFill>
                <a:effectLst/>
                <a:uLnTx/>
                <a:uFillTx/>
                <a:latin typeface="Gill Sans MT" charset="0"/>
                <a:sym typeface="Palatino Linotype"/>
              </a:rPr>
              <a:t> </a:t>
            </a:r>
            <a:r>
              <a:rPr kumimoji="0" lang="en-US" sz="1100" b="0" i="0" u="none" strike="noStrike" kern="0" cap="none" spc="0" normalizeH="0" baseline="0" noProof="0" dirty="0">
                <a:ln>
                  <a:noFill/>
                </a:ln>
                <a:solidFill>
                  <a:srgbClr val="FF0000"/>
                </a:solidFill>
                <a:effectLst/>
                <a:uLnTx/>
                <a:uFillTx/>
                <a:latin typeface="Gill Sans MT" charset="0"/>
                <a:sym typeface="Palatino Linotype"/>
              </a:rPr>
              <a:t>detection, Cyber threat detection, </a:t>
            </a:r>
            <a:r>
              <a:rPr lang="en-US" sz="1100" dirty="0">
                <a:solidFill>
                  <a:srgbClr val="A66CFC"/>
                </a:solidFill>
              </a:rPr>
              <a:t>Graph AI explanation, </a:t>
            </a:r>
            <a:r>
              <a:rPr kumimoji="0" lang="en-US" sz="1100" b="0" i="0" u="none" strike="noStrike" kern="0" cap="none" spc="0" normalizeH="0" baseline="0" noProof="0" dirty="0">
                <a:ln>
                  <a:noFill/>
                </a:ln>
                <a:solidFill>
                  <a:srgbClr val="00B050"/>
                </a:solidFill>
                <a:effectLst/>
                <a:uLnTx/>
                <a:uFillTx/>
                <a:latin typeface="Gill Sans MT" charset="0"/>
                <a:sym typeface="Palatino Linotype"/>
              </a:rPr>
              <a:t>HPC for </a:t>
            </a:r>
            <a:r>
              <a:rPr lang="en-US" sz="1100" dirty="0">
                <a:solidFill>
                  <a:srgbClr val="00B050"/>
                </a:solidFill>
              </a:rPr>
              <a:t>g</a:t>
            </a:r>
            <a:r>
              <a:rPr kumimoji="0" lang="en-US" sz="1100" b="0" i="0" u="none" strike="noStrike" kern="0" cap="none" spc="0" normalizeH="0" baseline="0" noProof="0" dirty="0" err="1">
                <a:ln>
                  <a:noFill/>
                </a:ln>
                <a:solidFill>
                  <a:srgbClr val="00B050"/>
                </a:solidFill>
                <a:effectLst/>
                <a:uLnTx/>
                <a:uFillTx/>
                <a:latin typeface="Gill Sans MT" charset="0"/>
                <a:sym typeface="Palatino Linotype"/>
              </a:rPr>
              <a:t>raph</a:t>
            </a:r>
            <a:r>
              <a:rPr kumimoji="0" lang="en-US" sz="1100" b="0" i="0" u="none" strike="noStrike" kern="0" cap="none" spc="0" normalizeH="0" baseline="0" noProof="0" dirty="0">
                <a:ln>
                  <a:noFill/>
                </a:ln>
                <a:solidFill>
                  <a:srgbClr val="00B050"/>
                </a:solidFill>
                <a:effectLst/>
                <a:uLnTx/>
                <a:uFillTx/>
                <a:latin typeface="Gill Sans MT" charset="0"/>
                <a:sym typeface="Palatino Linotype"/>
              </a:rPr>
              <a:t> AI, and HPC for graph algorithms.</a:t>
            </a:r>
          </a:p>
        </p:txBody>
      </p:sp>
    </p:spTree>
    <p:extLst>
      <p:ext uri="{BB962C8B-B14F-4D97-AF65-F5344CB8AC3E}">
        <p14:creationId xmlns:p14="http://schemas.microsoft.com/office/powerpoint/2010/main" val="263948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the talented students in our group.</a:t>
            </a:r>
          </a:p>
        </p:txBody>
      </p:sp>
    </p:spTree>
    <p:extLst>
      <p:ext uri="{BB962C8B-B14F-4D97-AF65-F5344CB8AC3E}">
        <p14:creationId xmlns:p14="http://schemas.microsoft.com/office/powerpoint/2010/main" val="52377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my collaborators.</a:t>
            </a:r>
          </a:p>
          <a:p>
            <a:endParaRPr lang="en-US" baseline="0" dirty="0"/>
          </a:p>
        </p:txBody>
      </p:sp>
    </p:spTree>
    <p:extLst>
      <p:ext uri="{BB962C8B-B14F-4D97-AF65-F5344CB8AC3E}">
        <p14:creationId xmlns:p14="http://schemas.microsoft.com/office/powerpoint/2010/main" val="382424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945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baseline="0" dirty="0"/>
              <a:t>So, our research centers on graph. </a:t>
            </a:r>
          </a:p>
          <a:p>
            <a:pPr marL="0" marR="0" lvl="0" indent="0" defTabSz="228600" eaLnBrk="1" fontAlgn="auto" latinLnBrk="0" hangingPunct="1">
              <a:lnSpc>
                <a:spcPct val="117999"/>
              </a:lnSpc>
              <a:spcBef>
                <a:spcPts val="0"/>
              </a:spcBef>
              <a:spcAft>
                <a:spcPts val="0"/>
              </a:spcAft>
              <a:buClrTx/>
              <a:buSzTx/>
              <a:buFontTx/>
              <a:buNone/>
              <a:tabLst/>
              <a:defRPr/>
            </a:pPr>
            <a:r>
              <a:rPr lang="en-US" baseline="0" dirty="0"/>
              <a:t>A graph is made up of vertex and edge. It is a natural data representation for many real-world applications. </a:t>
            </a:r>
          </a:p>
          <a:p>
            <a:pPr marL="0" marR="0" lvl="0" indent="0" defTabSz="228600" eaLnBrk="1" fontAlgn="auto" latinLnBrk="0" hangingPunct="1">
              <a:lnSpc>
                <a:spcPct val="117999"/>
              </a:lnSpc>
              <a:spcBef>
                <a:spcPts val="0"/>
              </a:spcBef>
              <a:spcAft>
                <a:spcPts val="0"/>
              </a:spcAft>
              <a:buClrTx/>
              <a:buSzTx/>
              <a:buFontTx/>
              <a:buNone/>
              <a:tabLst/>
              <a:defRPr/>
            </a:pPr>
            <a:endParaRPr lang="en-US" baseline="0" dirty="0"/>
          </a:p>
          <a:p>
            <a:r>
              <a:rPr lang="en-US" baseline="0" dirty="0"/>
              <a:t>For example, in the route map</a:t>
            </a:r>
            <a:r>
              <a:rPr lang="en-US" sz="1100" u="none" baseline="0" dirty="0">
                <a:latin typeface="Helvetica Neue"/>
                <a:ea typeface="Helvetica Neue"/>
                <a:cs typeface="Helvetica Neue"/>
                <a:sym typeface="Helvetica Neue"/>
              </a:rPr>
              <a:t>, taking a </a:t>
            </a:r>
            <a:r>
              <a:rPr lang="en-US" sz="1100" b="0" i="0" dirty="0">
                <a:effectLst/>
                <a:latin typeface="Helvetica Neue"/>
                <a:ea typeface="Helvetica Neue"/>
                <a:cs typeface="Helvetica Neue"/>
                <a:sym typeface="Helvetica Neue"/>
              </a:rPr>
              <a:t>crossing as a vertex and the road between two crossings as an edge, </a:t>
            </a:r>
          </a:p>
          <a:p>
            <a:r>
              <a:rPr lang="en-US" sz="1100" b="0" i="0" dirty="0">
                <a:effectLst/>
                <a:latin typeface="Helvetica Neue"/>
                <a:ea typeface="Helvetica Neue"/>
                <a:cs typeface="Helvetica Neue"/>
                <a:sym typeface="Helvetica Neue"/>
              </a:rPr>
              <a:t>we can build a road map graph. With that, the </a:t>
            </a:r>
            <a:r>
              <a:rPr lang="en-US" sz="1100" dirty="0">
                <a:effectLst/>
                <a:latin typeface="Helvetica Neue"/>
                <a:ea typeface="Helvetica Neue"/>
                <a:cs typeface="Helvetica Neue"/>
                <a:sym typeface="Helvetica Neue"/>
              </a:rPr>
              <a:t>shortest path algorithm can help for navigation. In this example graph, if we </a:t>
            </a:r>
            <a:r>
              <a:rPr lang="en-US" sz="1100" dirty="0" err="1">
                <a:effectLst/>
                <a:latin typeface="Helvetica Neue"/>
                <a:ea typeface="Helvetica Neue"/>
                <a:cs typeface="Helvetica Neue"/>
                <a:sym typeface="Helvetica Neue"/>
              </a:rPr>
              <a:t>wanna</a:t>
            </a:r>
            <a:r>
              <a:rPr lang="en-US" sz="1100" dirty="0">
                <a:effectLst/>
                <a:latin typeface="Helvetica Neue"/>
                <a:ea typeface="Helvetica Neue"/>
                <a:cs typeface="Helvetica Neue"/>
                <a:sym typeface="Helvetica Neue"/>
              </a:rPr>
              <a:t> go from place a to f, </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the shortest path algorithm can help to find this colored path for us.</a:t>
            </a:r>
          </a:p>
          <a:p>
            <a:endParaRPr lang="en-US" dirty="0"/>
          </a:p>
        </p:txBody>
      </p:sp>
    </p:spTree>
    <p:extLst>
      <p:ext uri="{BB962C8B-B14F-4D97-AF65-F5344CB8AC3E}">
        <p14:creationId xmlns:p14="http://schemas.microsoft.com/office/powerpoint/2010/main" val="131314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defTabSz="228600" eaLnBrk="1" fontAlgn="auto" latinLnBrk="0" hangingPunct="1">
              <a:lnSpc>
                <a:spcPct val="117999"/>
              </a:lnSpc>
              <a:spcBef>
                <a:spcPts val="0"/>
              </a:spcBef>
              <a:spcAft>
                <a:spcPts val="0"/>
              </a:spcAft>
              <a:buClrTx/>
              <a:buSzTx/>
              <a:buFontTx/>
              <a:buNone/>
              <a:tabLst/>
              <a:defRPr/>
            </a:pPr>
            <a:r>
              <a:rPr lang="en-US" dirty="0"/>
              <a:t>Now, let’s look at how to apply graph algorithms for binary code vulnerability detection.</a:t>
            </a:r>
          </a:p>
          <a:p>
            <a:endParaRPr lang="en-US" dirty="0"/>
          </a:p>
        </p:txBody>
      </p:sp>
    </p:spTree>
    <p:extLst>
      <p:ext uri="{BB962C8B-B14F-4D97-AF65-F5344CB8AC3E}">
        <p14:creationId xmlns:p14="http://schemas.microsoft.com/office/powerpoint/2010/main" val="180946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Binary code is prevalent as the software vendors usually do not share the source code.</a:t>
            </a:r>
          </a:p>
          <a:p>
            <a:pPr marL="0" marR="0" indent="0" defTabSz="228600" eaLnBrk="1" fontAlgn="auto" latinLnBrk="0" hangingPunct="1">
              <a:lnSpc>
                <a:spcPct val="117999"/>
              </a:lnSpc>
              <a:spcBef>
                <a:spcPts val="0"/>
              </a:spcBef>
              <a:spcAft>
                <a:spcPts val="0"/>
              </a:spcAft>
              <a:buClrTx/>
              <a:buSzTx/>
              <a:buFontTx/>
              <a:buNone/>
              <a:tabLst/>
              <a:defRPr/>
            </a:pPr>
            <a:r>
              <a:rPr lang="en-US" dirty="0"/>
              <a:t>A significant number of binaries are running in the wild, e.g., the firmware of IoT devices.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r>
              <a:rPr lang="en-US" dirty="0"/>
              <a:t>This figure shows the </a:t>
            </a:r>
            <a:r>
              <a:rPr lang="en-US" dirty="0">
                <a:solidFill>
                  <a:srgbClr val="0432FF"/>
                </a:solidFill>
                <a:latin typeface="Gill Sans MT" panose="020B0502020104020203" pitchFamily="34" charset="77"/>
              </a:rPr>
              <a:t>Num. of Connected IoT Devices from 2015 to 2025. The x-axis shows the year, and y-axis shows the count in billion. </a:t>
            </a:r>
          </a:p>
          <a:p>
            <a:r>
              <a:rPr lang="en-US" dirty="0">
                <a:solidFill>
                  <a:srgbClr val="0432FF"/>
                </a:solidFill>
                <a:latin typeface="Gill Sans MT" panose="020B0502020104020203" pitchFamily="34" charset="77"/>
              </a:rPr>
              <a:t>It is estimated to reach 75 billion by 2025.</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29997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So, what is a vulnerability?</a:t>
            </a: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 vulnerability is a </a:t>
            </a:r>
            <a:r>
              <a:rPr lang="en" dirty="0">
                <a:solidFill>
                  <a:srgbClr val="0432FF"/>
                </a:solidFill>
                <a:latin typeface="Gill Sans MT" panose="020B0502020104020203" pitchFamily="34" charset="77"/>
                <a:ea typeface="Nunito"/>
                <a:cs typeface="Nunito"/>
                <a:sym typeface="Nunito"/>
              </a:rPr>
              <a:t>weakness</a:t>
            </a:r>
            <a:r>
              <a:rPr lang="en" dirty="0">
                <a:solidFill>
                  <a:schemeClr val="tx2">
                    <a:lumMod val="75000"/>
                  </a:schemeClr>
                </a:solidFill>
                <a:latin typeface="Gill Sans MT" panose="020B0502020104020203" pitchFamily="34" charset="77"/>
                <a:ea typeface="Nunito"/>
                <a:cs typeface="Nunito"/>
                <a:sym typeface="Nunito"/>
              </a:rPr>
              <a:t> (usually a </a:t>
            </a:r>
            <a:r>
              <a:rPr lang="en" dirty="0">
                <a:solidFill>
                  <a:srgbClr val="0432FF"/>
                </a:solidFill>
                <a:latin typeface="Gill Sans MT" panose="020B0502020104020203" pitchFamily="34" charset="77"/>
                <a:ea typeface="Nunito"/>
                <a:cs typeface="Nunito"/>
                <a:sym typeface="Nunito"/>
              </a:rPr>
              <a:t>bug</a:t>
            </a:r>
            <a:r>
              <a:rPr lang="en"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is an example code of square sum. It looks good. But if you look closely,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at line 7, the value of result could exceed the limit of 32-bit integer.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would cause an integer overflow vulnerability, which can further be exploited to cause other serious security issues.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You might still remember the </a:t>
            </a:r>
            <a:r>
              <a:rPr lang="en-US" i="1" dirty="0">
                <a:solidFill>
                  <a:srgbClr val="FF0000"/>
                </a:solidFill>
                <a:latin typeface="Gill Sans MT" panose="020B0502020104020203" pitchFamily="34" charset="77"/>
                <a:ea typeface="Nunito"/>
                <a:cs typeface="Nunito"/>
                <a:sym typeface="Nunito"/>
              </a:rPr>
              <a:t>WannaCry</a:t>
            </a:r>
            <a:r>
              <a:rPr lang="en-US" dirty="0">
                <a:latin typeface="Gill Sans MT" panose="020B0502020104020203" pitchFamily="34" charset="77"/>
                <a:ea typeface="Nunito"/>
                <a:cs typeface="Nunito"/>
                <a:sym typeface="Nunito"/>
              </a:rPr>
              <a:t> ransomware. It infects 200,000 computers across 150 countries.</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US" dirty="0">
                <a:latin typeface="Gill Sans MT" panose="020B0502020104020203" pitchFamily="34" charset="77"/>
                <a:ea typeface="Nunito"/>
                <a:cs typeface="Nunito"/>
                <a:sym typeface="Nunito"/>
              </a:rPr>
              <a:t>It actually exploits a vulnerability in Windows’ Sever Message Block protocol.</a:t>
            </a: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p:txBody>
      </p:sp>
    </p:spTree>
    <p:extLst>
      <p:ext uri="{BB962C8B-B14F-4D97-AF65-F5344CB8AC3E}">
        <p14:creationId xmlns:p14="http://schemas.microsoft.com/office/powerpoint/2010/main" val="418505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Although the binary code is closed source, the open-source libraries are widely used in binaries, e.g., OpenSSL.</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indent="0" defTabSz="228600" eaLnBrk="1" fontAlgn="auto" latinLnBrk="0" hangingPunct="1">
              <a:lnSpc>
                <a:spcPct val="117999"/>
              </a:lnSpc>
              <a:spcBef>
                <a:spcPts val="0"/>
              </a:spcBef>
              <a:spcAft>
                <a:spcPts val="0"/>
              </a:spcAft>
              <a:buClrTx/>
              <a:buSzTx/>
              <a:buFontTx/>
              <a:buNone/>
              <a:tabLst/>
              <a:defRPr/>
            </a:pPr>
            <a:r>
              <a:rPr lang="en-US" dirty="0"/>
              <a:t>And up to 80% of the binaries in IoT firmware still use third-party libraries with already discovered vulnerabilities.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the research problem we are focusing on is how to scalably check whether the already discovered vulnerabilities still exist in the </a:t>
            </a:r>
            <a:r>
              <a:rPr lang="en-US" i="1" dirty="0">
                <a:solidFill>
                  <a:srgbClr val="FF0000"/>
                </a:solidFill>
              </a:rPr>
              <a:t>unknown</a:t>
            </a:r>
            <a:r>
              <a:rPr lang="en-US" dirty="0"/>
              <a:t> binary code.</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80752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An efficient type of solutions is similarity-based.</a:t>
            </a:r>
          </a:p>
          <a:p>
            <a:pPr marL="0" marR="0" lvl="0" indent="0" defTabSz="228600" eaLnBrk="1" fontAlgn="auto" latinLnBrk="0" hangingPunct="1">
              <a:lnSpc>
                <a:spcPct val="117999"/>
              </a:lnSpc>
              <a:spcBef>
                <a:spcPts val="0"/>
              </a:spcBef>
              <a:spcAft>
                <a:spcPts val="0"/>
              </a:spcAft>
              <a:buClrTx/>
              <a:buSzTx/>
              <a:buFontTx/>
              <a:buNone/>
              <a:tabLst/>
              <a:defRPr/>
            </a:pPr>
            <a:r>
              <a:rPr lang="en-US" dirty="0"/>
              <a:t>It is motivated by the observation, that If an </a:t>
            </a:r>
            <a:r>
              <a:rPr lang="en-US" dirty="0">
                <a:solidFill>
                  <a:srgbClr val="0432FF"/>
                </a:solidFill>
              </a:rPr>
              <a:t>unknown code </a:t>
            </a:r>
            <a:r>
              <a:rPr lang="en-US" dirty="0"/>
              <a:t>is similar to a </a:t>
            </a:r>
            <a:r>
              <a:rPr lang="en-US" dirty="0">
                <a:solidFill>
                  <a:srgbClr val="0432FF"/>
                </a:solidFill>
              </a:rPr>
              <a:t>discovered vulnerability</a:t>
            </a:r>
            <a:r>
              <a:rPr lang="en-US" dirty="0"/>
              <a:t> code, then the unknown code is potential to have the same vulnerability.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With that, the problem of vulnerability detection has become the problem of source-binary code similarity detection.</a:t>
            </a:r>
          </a:p>
          <a:p>
            <a:endParaRPr lang="en-US" dirty="0"/>
          </a:p>
          <a:p>
            <a:r>
              <a:rPr lang="en-US" dirty="0"/>
              <a:t>It is challenging to directly compare the source and binary code because they are </a:t>
            </a:r>
            <a:r>
              <a:rPr lang="en-US" dirty="0">
                <a:solidFill>
                  <a:srgbClr val="0432FF"/>
                </a:solidFill>
              </a:rPr>
              <a:t>not </a:t>
            </a:r>
            <a:r>
              <a:rPr lang="en-US" sz="1100" i="1" dirty="0">
                <a:solidFill>
                  <a:srgbClr val="FF0000"/>
                </a:solidFill>
              </a:rPr>
              <a:t>in a canonicalized form</a:t>
            </a:r>
            <a:r>
              <a:rPr lang="en-US" dirty="0"/>
              <a:t>.</a:t>
            </a:r>
          </a:p>
          <a:p>
            <a:endParaRPr lang="en-US" dirty="0"/>
          </a:p>
          <a:p>
            <a:r>
              <a:rPr lang="en-US" dirty="0"/>
              <a:t>To solve that, the previous works would compile the source code to a binary, usually with a randomly picked compilation option.</a:t>
            </a:r>
          </a:p>
          <a:p>
            <a:r>
              <a:rPr lang="en-US" dirty="0"/>
              <a:t>And then, the problem becomes </a:t>
            </a:r>
            <a:r>
              <a:rPr lang="en-US" dirty="0">
                <a:solidFill>
                  <a:srgbClr val="0432FF"/>
                </a:solidFill>
                <a:sym typeface="Wingdings" pitchFamily="2" charset="2"/>
              </a:rPr>
              <a:t>binary code similarity detection.</a:t>
            </a:r>
          </a:p>
          <a:p>
            <a:endParaRPr lang="en-US" dirty="0">
              <a:solidFill>
                <a:srgbClr val="0432FF"/>
              </a:solidFill>
              <a:sym typeface="Wingdings" pitchFamily="2" charset="2"/>
            </a:endParaRPr>
          </a:p>
          <a:p>
            <a:r>
              <a:rPr lang="en-US" dirty="0">
                <a:solidFill>
                  <a:srgbClr val="0432FF"/>
                </a:solidFill>
                <a:sym typeface="Wingdings" pitchFamily="2" charset="2"/>
              </a:rPr>
              <a:t>However, this kind of solutions face two major challenges.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8417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dirty="0">
                <a:solidFill>
                  <a:srgbClr val="0432FF"/>
                </a:solidFill>
                <a:sym typeface="Wingdings" pitchFamily="2" charset="2"/>
              </a:rPr>
              <a:t>The first challenge is </a:t>
            </a:r>
            <a:r>
              <a:rPr lang="en-US" i="1" dirty="0">
                <a:solidFill>
                  <a:srgbClr val="FF0000"/>
                </a:solidFill>
                <a:sym typeface="Wingdings" pitchFamily="2" charset="2"/>
              </a:rPr>
              <a:t>l</a:t>
            </a:r>
            <a:r>
              <a:rPr lang="en-US" i="1" dirty="0">
                <a:solidFill>
                  <a:srgbClr val="FF0000"/>
                </a:solidFill>
              </a:rPr>
              <a:t>ow accuracy due to many combinations of compiling options.</a:t>
            </a:r>
          </a:p>
          <a:p>
            <a:pPr hangingPunct="1"/>
            <a:endParaRPr lang="en-US" i="1" dirty="0">
              <a:solidFill>
                <a:srgbClr val="FF0000"/>
              </a:solidFill>
              <a:sym typeface="Wingdings" pitchFamily="2" charset="2"/>
            </a:endParaRPr>
          </a:p>
          <a:p>
            <a:pPr hangingPunct="1"/>
            <a:r>
              <a:rPr lang="en-US" i="0" dirty="0">
                <a:solidFill>
                  <a:srgbClr val="FF0000"/>
                </a:solidFill>
                <a:sym typeface="Wingdings" pitchFamily="2" charset="2"/>
              </a:rPr>
              <a:t>Let’s look at how the binary code is generated. Given the source code, a compiler would apply front end analysis and generate the compiler specific intermediate representation. Next, it will apply middle end analysis and optimize the intermediate representation. Later, it will use back-end analysis and generate machine-specific binary code. </a:t>
            </a:r>
          </a:p>
          <a:p>
            <a:pPr hangingPunct="1"/>
            <a:endParaRPr lang="en-US" i="0" dirty="0">
              <a:solidFill>
                <a:srgbClr val="FF0000"/>
              </a:solidFill>
              <a:sym typeface="Wingdings" pitchFamily="2" charset="2"/>
            </a:endParaRPr>
          </a:p>
          <a:p>
            <a:pPr hangingPunct="1"/>
            <a:r>
              <a:rPr lang="en-US" i="0" dirty="0">
                <a:solidFill>
                  <a:srgbClr val="FF0000"/>
                </a:solidFill>
                <a:sym typeface="Wingdings" pitchFamily="2" charset="2"/>
              </a:rPr>
              <a:t>So, in this process, the compiler, optimization level, and architecture would </a:t>
            </a:r>
            <a:r>
              <a:rPr lang="en-US" i="0" dirty="0"/>
              <a:t>all affect how the binary code is generated.</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There are so many combinations of compiling options, for example, the GCC compiler has over 200 versions and the LLVM compiler has 55 versions.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And each compiler version has at least four optimization levels.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Also, there are various architectures, including x86, ARM, MIPs, and others. So, two randomly picked binary codes could have very different compiling options. And this would dramatically lower the accuracy.</a:t>
            </a:r>
          </a:p>
        </p:txBody>
      </p:sp>
    </p:spTree>
    <p:extLst>
      <p:ext uri="{BB962C8B-B14F-4D97-AF65-F5344CB8AC3E}">
        <p14:creationId xmlns:p14="http://schemas.microsoft.com/office/powerpoint/2010/main" val="4027417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Let me explain why with the square sum function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using compiler LLVM-3.3 with optimization level O1 on x86 architecture, we will get a disassembled binary code with its control flow like this.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But if we use GCC-4.8.5 with optimization level O3 on x64 architecture, we will get a disassembled binary code like this. The assembly codes are ignored because the code size is too big.</a:t>
            </a:r>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In this case, both the code size and control flows are greatly changed, </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mainly because the optimization level O3 applies loop related optimization techniques, such as, loop unrolling and tree vectorization.</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It is quite challenging to find these two disassembly codes similar no matter from instructions or code structures. </a:t>
            </a:r>
          </a:p>
        </p:txBody>
      </p:sp>
    </p:spTree>
    <p:extLst>
      <p:ext uri="{BB962C8B-B14F-4D97-AF65-F5344CB8AC3E}">
        <p14:creationId xmlns:p14="http://schemas.microsoft.com/office/powerpoint/2010/main" val="21043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second challenge is from the source code level. There are three types of similar code.</a:t>
            </a:r>
          </a:p>
          <a:p>
            <a:pPr hangingPunct="1"/>
            <a:endParaRPr lang="en-US" dirty="0"/>
          </a:p>
          <a:p>
            <a:pPr hangingPunct="1"/>
            <a:r>
              <a:rPr lang="en-US" dirty="0"/>
              <a:t>By definition, type-1 has Difference in the white space, blank line, layout, and comment. </a:t>
            </a:r>
          </a:p>
          <a:p>
            <a:pPr hangingPunct="1"/>
            <a:endParaRPr lang="en-US" dirty="0"/>
          </a:p>
          <a:p>
            <a:pPr hangingPunct="1"/>
            <a:r>
              <a:rPr lang="en-US" dirty="0"/>
              <a:t>type-2 has difference in identifiers, literals, and data types. </a:t>
            </a:r>
          </a:p>
          <a:p>
            <a:pPr hangingPunct="1"/>
            <a:endParaRPr lang="en-US" dirty="0"/>
          </a:p>
          <a:p>
            <a:pPr hangingPunct="1"/>
            <a:r>
              <a:rPr lang="en-US" dirty="0"/>
              <a:t>type-3 has difference in statements, including changed, added, or deleted.</a:t>
            </a:r>
          </a:p>
          <a:p>
            <a:pPr hangingPunct="1"/>
            <a:endParaRPr lang="en-US" dirty="0"/>
          </a:p>
          <a:p>
            <a:pPr hangingPunct="1">
              <a:spcBef>
                <a:spcPts val="1000"/>
              </a:spcBef>
            </a:pPr>
            <a:r>
              <a:rPr lang="en-US" sz="1100" dirty="0"/>
              <a:t>Existing works only focus on type-1/2 similar code, but the </a:t>
            </a:r>
            <a:r>
              <a:rPr lang="en-US" dirty="0"/>
              <a:t>type-3 similar code actually contributed to over 50% of all vulnerabilities </a:t>
            </a:r>
            <a:r>
              <a:rPr lang="en-US" sz="1100" dirty="0"/>
              <a:t>discovered by code similarity methods.</a:t>
            </a:r>
          </a:p>
          <a:p>
            <a:pPr hangingPunct="1">
              <a:spcBef>
                <a:spcPts val="1000"/>
              </a:spcBef>
            </a:pPr>
            <a:r>
              <a:rPr lang="en-US" sz="1100" dirty="0"/>
              <a:t>The type-3 similar code is challenging because it could change the code structure and instructions.</a:t>
            </a:r>
          </a:p>
          <a:p>
            <a:pPr hangingPunct="1">
              <a:spcBef>
                <a:spcPts val="1000"/>
              </a:spcBef>
            </a:pPr>
            <a:endParaRPr lang="en-US" sz="1100" dirty="0"/>
          </a:p>
          <a:p>
            <a:pPr hangingPunct="1">
              <a:spcBef>
                <a:spcPts val="1000"/>
              </a:spcBef>
            </a:pPr>
            <a:r>
              <a:rPr lang="en-US" sz="1100" dirty="0"/>
              <a:t>For example, this if statement would create a different control flow and introduce new instructions.</a:t>
            </a:r>
          </a:p>
          <a:p>
            <a:pPr hangingPunct="1">
              <a:spcBef>
                <a:spcPts val="1000"/>
              </a:spcBef>
            </a:pPr>
            <a:endParaRPr lang="en-US" sz="1100" dirty="0"/>
          </a:p>
        </p:txBody>
      </p:sp>
    </p:spTree>
    <p:extLst>
      <p:ext uri="{BB962C8B-B14F-4D97-AF65-F5344CB8AC3E}">
        <p14:creationId xmlns:p14="http://schemas.microsoft.com/office/powerpoint/2010/main" val="237767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challenges, I design </a:t>
            </a:r>
            <a:r>
              <a:rPr lang="en-US" dirty="0" err="1"/>
              <a:t>BugGraph</a:t>
            </a:r>
            <a:r>
              <a:rPr lang="en-US" dirty="0"/>
              <a:t>, a two-step </a:t>
            </a:r>
            <a:r>
              <a:rPr lang="en-US" sz="1100" dirty="0">
                <a:effectLst/>
                <a:latin typeface="Helvetica Neue"/>
                <a:ea typeface="Helvetica Neue"/>
                <a:cs typeface="Helvetica Neue"/>
                <a:sym typeface="Helvetica Neue"/>
              </a:rPr>
              <a:t>source-binary code similarity detection system.</a:t>
            </a:r>
          </a:p>
          <a:p>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first step addresses the challenge of comparing binaries with different compilation options.</a:t>
            </a:r>
            <a:r>
              <a:rPr lang="zh-CN" altLang="en-US" sz="1100" dirty="0">
                <a:effectLst/>
                <a:latin typeface="Helvetica Neue"/>
                <a:ea typeface="Helvetica Neue"/>
                <a:cs typeface="Helvetica Neue"/>
                <a:sym typeface="Helvetica Neue"/>
              </a:rPr>
              <a:t>  </a:t>
            </a:r>
            <a:r>
              <a:rPr lang="en-US" sz="1100" dirty="0"/>
              <a:t>It is the first work to </a:t>
            </a:r>
            <a:r>
              <a:rPr lang="en-US" sz="1100" i="1" dirty="0">
                <a:solidFill>
                  <a:srgbClr val="0432FF"/>
                </a:solidFill>
              </a:rPr>
              <a:t>identify</a:t>
            </a:r>
            <a:r>
              <a:rPr lang="en-US" sz="1100" dirty="0"/>
              <a:t> </a:t>
            </a:r>
            <a:r>
              <a:rPr lang="en-US" sz="1100" i="1" dirty="0">
                <a:solidFill>
                  <a:srgbClr val="0432FF"/>
                </a:solidFill>
              </a:rPr>
              <a:t>compilation provenance </a:t>
            </a:r>
            <a:r>
              <a:rPr lang="en-US" sz="1100" dirty="0"/>
              <a:t>for source-binary code similarity detection.</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Then, we compile the source code to a binary with the same compilation options.</a:t>
            </a:r>
            <a:r>
              <a:rPr lang="zh-CN" altLang="en-US" sz="1100" dirty="0">
                <a:effectLst/>
                <a:latin typeface="Helvetica Neue"/>
                <a:ea typeface="Helvetica Neue"/>
                <a:cs typeface="Helvetica Neue"/>
                <a:sym typeface="Helvetica Neue"/>
              </a:rPr>
              <a:t>  </a:t>
            </a:r>
            <a:r>
              <a:rPr lang="en-US" sz="1100" dirty="0">
                <a:effectLst/>
                <a:latin typeface="Helvetica Neue"/>
                <a:ea typeface="Helvetica Neue"/>
                <a:cs typeface="Helvetica Neue"/>
                <a:sym typeface="Helvetica Neue"/>
              </a:rPr>
              <a:t>To this end, the inputs of source-binary codes become two binary codes with the same compilation options.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the second step, we convert the binary code to attributed control flow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design a ranking-based graph triplet-loss network to compute code similarity. This method can significantly improve the accuracy, especially for the challenging type-3 similar code.</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I will explain the details of the two steps.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218056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of our first step is to use the compilation provenance to guide the canonicalization of source-binary code.</a:t>
            </a:r>
          </a:p>
          <a:p>
            <a:r>
              <a:rPr lang="en-US" dirty="0"/>
              <a:t>Here, the compilation provenance is regarded as the four major affecters during the compilation process. </a:t>
            </a:r>
          </a:p>
          <a:p>
            <a:r>
              <a:rPr lang="en-US" dirty="0"/>
              <a:t>They are architecture, compiler </a:t>
            </a:r>
            <a:r>
              <a:rPr lang="en-US" sz="1100" dirty="0"/>
              <a:t>family, compiler version, and optimization level.</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Given a binary, we first disassemble it to assembly code.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Later, we extract three types of features, the idiom features, the graphlet features on the control flow graph, and the function call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With these features, we build a new representation, named attributed function call graph (AFCG).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we build a provenance prediction model with an attention-based graph neural network. </a:t>
            </a:r>
            <a:endParaRPr lang="en-US" dirty="0"/>
          </a:p>
          <a:p>
            <a:endParaRPr lang="en-US" dirty="0"/>
          </a:p>
        </p:txBody>
      </p:sp>
    </p:spTree>
    <p:extLst>
      <p:ext uri="{BB962C8B-B14F-4D97-AF65-F5344CB8AC3E}">
        <p14:creationId xmlns:p14="http://schemas.microsoft.com/office/powerpoint/2010/main" val="329709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In protein analysis, the proteins are known to interact with each other to act their functions.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u="none" baseline="0" dirty="0">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With that, we can build a protein-protein interaction graph.</a:t>
            </a:r>
            <a:endParaRPr lang="en-US" sz="1100" u="none" baseline="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effectLst/>
                <a:latin typeface="Helvetica Neue"/>
                <a:ea typeface="Helvetica Neue"/>
                <a:cs typeface="Helvetica Neue"/>
                <a:sym typeface="Helvetica Neue"/>
              </a:rPr>
              <a:t>Using </a:t>
            </a:r>
            <a:r>
              <a:rPr lang="en-US" sz="1100" dirty="0">
                <a:effectLst/>
                <a:latin typeface="Helvetica Neue"/>
                <a:ea typeface="Helvetica Neue"/>
                <a:cs typeface="Helvetica Neue"/>
                <a:sym typeface="Helvetica Neue"/>
              </a:rPr>
              <a:t>the centrality algorithm, such as betweenness centrality, we can identify the key connector protein. </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this example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protein c would be identified as the key connector protein.</a:t>
            </a:r>
          </a:p>
          <a:p>
            <a:endParaRPr lang="en-US" sz="11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083962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features.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 will use this source code fragment from a real vulnerability as an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assembly code with compilation provenance x86-gcc-4.8.4-O2,</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this is the assembly code with a different provenance.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First, we extract the idiom features from the instruction level because different compilers usually have different rules for instruction, register, and instruction ordering.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example, for this line of source code, </a:t>
            </a:r>
            <a:r>
              <a:rPr lang="en-US" sz="1100" i="1" dirty="0">
                <a:solidFill>
                  <a:srgbClr val="FF0000"/>
                </a:solidFill>
                <a:latin typeface="Gill Sans MT" panose="020B0502020104020203" pitchFamily="34" charset="77"/>
              </a:rPr>
              <a:t>the first provenance uses one mov instruction and base address register </a:t>
            </a:r>
            <a:r>
              <a:rPr lang="en-US" sz="1100" i="1" dirty="0" err="1">
                <a:solidFill>
                  <a:srgbClr val="FF0000"/>
                </a:solidFill>
                <a:latin typeface="Gill Sans MT" panose="020B0502020104020203" pitchFamily="34" charset="77"/>
              </a:rPr>
              <a:t>ebx</a:t>
            </a:r>
            <a:r>
              <a:rPr lang="en-US" sz="1100" i="1" dirty="0">
                <a:solidFill>
                  <a:srgbClr val="FF0000"/>
                </a:solidFill>
                <a:latin typeface="Gill Sans MT" panose="020B0502020104020203" pitchFamily="34" charset="77"/>
              </a:rPr>
              <a:t>.  But the second provenance uses two mov instructions, and base register </a:t>
            </a:r>
            <a:r>
              <a:rPr lang="en-US" sz="1100" i="1" dirty="0" err="1">
                <a:solidFill>
                  <a:srgbClr val="FF0000"/>
                </a:solidFill>
                <a:latin typeface="Gill Sans MT" panose="020B0502020104020203" pitchFamily="34" charset="77"/>
              </a:rPr>
              <a:t>eax</a:t>
            </a:r>
            <a:r>
              <a:rPr lang="en-US" sz="1100" i="1" dirty="0">
                <a:solidFill>
                  <a:srgbClr val="FF0000"/>
                </a:solidFill>
                <a:latin typeface="Gill Sans MT" panose="020B0502020104020203" pitchFamily="34" charset="77"/>
              </a:rPr>
              <a:t>.</a:t>
            </a:r>
            <a:r>
              <a:rPr lang="en-US" sz="1100" i="1" dirty="0">
                <a:solidFill>
                  <a:srgbClr val="FF0000"/>
                </a:solidFill>
                <a:effectLst/>
                <a:latin typeface="Gill Sans MT" panose="020B0502020104020203" pitchFamily="34" charset="77"/>
                <a:ea typeface="Helvetica Neue"/>
                <a:cs typeface="Helvetica Neue"/>
                <a:sym typeface="Helvetica Neue"/>
              </a:rPr>
              <a:t> So, </a:t>
            </a:r>
            <a:r>
              <a:rPr lang="en-US" sz="1100" i="1" dirty="0">
                <a:solidFill>
                  <a:srgbClr val="FF0000"/>
                </a:solidFill>
                <a:effectLst/>
                <a:latin typeface="Helvetica Neue"/>
                <a:ea typeface="Helvetica Neue"/>
                <a:cs typeface="Helvetica Neue"/>
                <a:sym typeface="Helvetica Neue"/>
              </a:rPr>
              <a:t>t</a:t>
            </a:r>
            <a:r>
              <a:rPr lang="en-US" sz="1100" dirty="0">
                <a:effectLst/>
                <a:latin typeface="Helvetica Neue"/>
                <a:ea typeface="Helvetica Neue"/>
                <a:cs typeface="Helvetica Neue"/>
                <a:sym typeface="Helvetica Neue"/>
              </a:rPr>
              <a:t>o capture these differences, we first normalize the operands, such as memory address, constants, and function name. Then, we extract the unique instruction patterns and their combinations as the instruction features.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second type of feature is graphlet feature. Different compilation provenances have different rules on how the basic blocks form the control flow graph. In this example, the first compilation provenance generates 2 nodes, but the second provenance only generates 1 node. To capture these differences, we extract graphlet features. First, we normalize the control flow graph by assigning a type value to each node and edge based on the instructions. Then we mine the graph patterns as the feature.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third type of feature is function call graph. Many compiler optimizations work on the binary level, such as, function </a:t>
            </a:r>
            <a:r>
              <a:rPr lang="en-US" sz="1100" dirty="0" err="1">
                <a:effectLst/>
                <a:latin typeface="Helvetica Neue"/>
                <a:ea typeface="Helvetica Neue"/>
                <a:cs typeface="Helvetica Neue"/>
                <a:sym typeface="Helvetica Neue"/>
              </a:rPr>
              <a:t>inlining</a:t>
            </a:r>
            <a:r>
              <a:rPr lang="en-US" sz="1100" dirty="0">
                <a:effectLst/>
                <a:latin typeface="Helvetica Neue"/>
                <a:ea typeface="Helvetica Neue"/>
                <a:cs typeface="Helvetica Neue"/>
                <a:sym typeface="Helvetica Neue"/>
              </a:rPr>
              <a:t>, procedure reordering, and </a:t>
            </a:r>
            <a:r>
              <a:rPr lang="en-US" sz="1100" dirty="0" err="1">
                <a:effectLst/>
                <a:latin typeface="Helvetica Neue"/>
                <a:ea typeface="Helvetica Neue"/>
                <a:cs typeface="Helvetica Neue"/>
                <a:sym typeface="Helvetica Neue"/>
              </a:rPr>
              <a:t>interprocedural</a:t>
            </a:r>
            <a:r>
              <a:rPr lang="en-US" sz="1100" dirty="0">
                <a:effectLst/>
                <a:latin typeface="Helvetica Neue"/>
                <a:ea typeface="Helvetica Neue"/>
                <a:cs typeface="Helvetica Neue"/>
                <a:sym typeface="Helvetica Neue"/>
              </a:rPr>
              <a:t> dead code elimination. So, we use the function call graph to capture these differences. </a:t>
            </a:r>
            <a:r>
              <a:rPr lang="en-US" dirty="0"/>
              <a:t>Combining them together, we build an attributed function call graph.</a:t>
            </a:r>
          </a:p>
        </p:txBody>
      </p:sp>
    </p:spTree>
    <p:extLst>
      <p:ext uri="{BB962C8B-B14F-4D97-AF65-F5344CB8AC3E}">
        <p14:creationId xmlns:p14="http://schemas.microsoft.com/office/powerpoint/2010/main" val="329222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With the attributed graph, we build a provenance identification model with the graph embedding method.</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use an attention-based graph neural network, named graph attention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Given an input graph with node attribute,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 graph attention network would iteratively update a node’s embedding by aggregating the embeddings of its neighbor and itself from the previous layer.</a:t>
            </a:r>
          </a:p>
          <a:p>
            <a:pPr marL="0" marR="0" lvl="0" indent="0" defTabSz="228600" eaLnBrk="1" fontAlgn="auto" latinLnBrk="0" hangingPunct="1">
              <a:lnSpc>
                <a:spcPct val="117999"/>
              </a:lnSpc>
              <a:spcBef>
                <a:spcPts val="0"/>
              </a:spcBef>
              <a:spcAft>
                <a:spcPts val="0"/>
              </a:spcAft>
              <a:buClrTx/>
              <a:buSzTx/>
              <a:buFontTx/>
              <a:buNone/>
              <a:tabLst/>
              <a:defRPr/>
            </a:pPr>
            <a:r>
              <a:rPr lang="en-US" dirty="0"/>
              <a:t>In the end, graph attention network would accumulate the node embeddings to generate a graph embedding. Based on the label, we compute the loss value and back propagate to optimize the network.</a:t>
            </a:r>
          </a:p>
          <a:p>
            <a:pPr marL="0" marR="0" lvl="0" indent="0" defTabSz="228600" eaLnBrk="1" fontAlgn="auto" latinLnBrk="0" hangingPunct="1">
              <a:lnSpc>
                <a:spcPct val="117999"/>
              </a:lnSpc>
              <a:spcBef>
                <a:spcPts val="0"/>
              </a:spcBef>
              <a:spcAft>
                <a:spcPts val="0"/>
              </a:spcAft>
              <a:buClrTx/>
              <a:buSzTx/>
              <a:buFontTx/>
              <a:buNone/>
              <a:tabLst/>
              <a:defRPr/>
            </a:pPr>
            <a:r>
              <a:rPr lang="en-US" dirty="0"/>
              <a:t>To this end, we build a provenance identification model. </a:t>
            </a:r>
            <a:r>
              <a:rPr lang="en-US" sz="1100" dirty="0"/>
              <a:t>Once we identify the compilation provenance, we would compile the source code with the same provenance.</a:t>
            </a:r>
          </a:p>
          <a:p>
            <a:endParaRPr lang="en-US" dirty="0"/>
          </a:p>
        </p:txBody>
      </p:sp>
    </p:spTree>
    <p:extLst>
      <p:ext uri="{BB962C8B-B14F-4D97-AF65-F5344CB8AC3E}">
        <p14:creationId xmlns:p14="http://schemas.microsoft.com/office/powerpoint/2010/main" val="100274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problem becomes binary code similarity detection.</a:t>
            </a:r>
          </a:p>
          <a:p>
            <a:r>
              <a:rPr lang="en-US" dirty="0"/>
              <a:t>The first step handles the difference from compilers. In this step, we mainly need to worry about how to identify the binaries with similar source code.</a:t>
            </a:r>
          </a:p>
          <a:p>
            <a:pPr marL="0" marR="0" lvl="0" indent="0" defTabSz="228600" eaLnBrk="1" fontAlgn="auto" latinLnBrk="0" hangingPunct="1">
              <a:lnSpc>
                <a:spcPct val="117999"/>
              </a:lnSpc>
              <a:spcBef>
                <a:spcPts val="0"/>
              </a:spcBef>
              <a:spcAft>
                <a:spcPts val="0"/>
              </a:spcAft>
              <a:buClrTx/>
              <a:buSzTx/>
              <a:buFontTx/>
              <a:buNone/>
              <a:tabLst/>
              <a:defRPr/>
            </a:pPr>
            <a:r>
              <a:rPr lang="en-US" dirty="0"/>
              <a:t>So, we first </a:t>
            </a:r>
            <a:r>
              <a:rPr lang="en-US" sz="1100" dirty="0"/>
              <a:t>represent the binary code with </a:t>
            </a:r>
            <a:r>
              <a:rPr lang="en-US" sz="1100" i="1" dirty="0">
                <a:solidFill>
                  <a:srgbClr val="0432FF"/>
                </a:solidFill>
              </a:rPr>
              <a:t>attributed control flow graph</a:t>
            </a:r>
            <a:r>
              <a:rPr lang="en-US" sz="1100" dirty="0"/>
              <a: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t>Later, we use ranking-based </a:t>
            </a:r>
            <a:r>
              <a:rPr lang="en-US" sz="1100" i="1" dirty="0">
                <a:solidFill>
                  <a:srgbClr val="0432FF"/>
                </a:solidFill>
              </a:rPr>
              <a:t>graph triplet-loss network </a:t>
            </a:r>
            <a:r>
              <a:rPr lang="en-US" sz="1100" dirty="0"/>
              <a:t>to identify different types of similar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endParaRPr lang="en-US" dirty="0"/>
          </a:p>
        </p:txBody>
      </p:sp>
    </p:spTree>
    <p:extLst>
      <p:ext uri="{BB962C8B-B14F-4D97-AF65-F5344CB8AC3E}">
        <p14:creationId xmlns:p14="http://schemas.microsoft.com/office/powerpoint/2010/main" val="2853571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200" dirty="0"/>
              <a:t>The control flow graph reserves the code structure, it is an essential representation for code analysis.</a:t>
            </a:r>
          </a:p>
          <a:p>
            <a:endParaRPr lang="en-US" sz="1200" dirty="0"/>
          </a:p>
          <a:p>
            <a:r>
              <a:rPr lang="en-US" sz="1200" dirty="0"/>
              <a:t>For example, this figure shows the </a:t>
            </a:r>
            <a:r>
              <a:rPr lang="en-US" sz="1200" dirty="0">
                <a:latin typeface="Gill Sans MT" panose="020B0502020104020203" pitchFamily="34" charset="77"/>
                <a:ea typeface="Times New Roman" charset="0"/>
                <a:cs typeface="Times New Roman" charset="0"/>
              </a:rPr>
              <a:t>Assembly code of a vulnerable binary code. But, only using the </a:t>
            </a:r>
            <a:r>
              <a:rPr lang="en-US" sz="1200" dirty="0"/>
              <a:t>control flow graph is not enough because two different codes might share quite similar control flows.</a:t>
            </a:r>
          </a:p>
          <a:p>
            <a:endParaRPr lang="en-US" sz="1200" dirty="0"/>
          </a:p>
          <a:p>
            <a:r>
              <a:rPr lang="en-US" sz="1200" dirty="0">
                <a:latin typeface="Gill Sans MT" panose="020B0502020104020203" pitchFamily="34" charset="77"/>
                <a:ea typeface="Times New Roman" charset="0"/>
                <a:cs typeface="Times New Roman" charset="0"/>
              </a:rPr>
              <a:t>So, we attribute each vertex with syntax features.  In total, we extract 8 features, including 6 instruction and 2 structure features as shown here.</a:t>
            </a:r>
          </a:p>
          <a:p>
            <a:endParaRPr lang="en-US" sz="1200" dirty="0">
              <a:latin typeface="Gill Sans MT" panose="020B0502020104020203" pitchFamily="34" charset="77"/>
              <a:ea typeface="Times New Roman" charset="0"/>
              <a:cs typeface="Times New Roman" charset="0"/>
            </a:endParaRPr>
          </a:p>
          <a:p>
            <a:r>
              <a:rPr lang="en-US" sz="1200" dirty="0"/>
              <a:t>With that, the binary code is converted to an attributed graph.</a:t>
            </a:r>
          </a:p>
          <a:p>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Now, the code similarity problem has become the </a:t>
            </a:r>
            <a:r>
              <a:rPr lang="en-US" sz="1200" i="1" dirty="0">
                <a:solidFill>
                  <a:srgbClr val="0432FF"/>
                </a:solidFill>
              </a:rPr>
              <a:t>attributed graph similarity </a:t>
            </a:r>
            <a:r>
              <a:rPr lang="en-US" sz="1200" dirty="0"/>
              <a:t>problem.</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We also use graph embedding method, but there is one problem. We don’t have a label for each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endParaRPr lang="en-US" sz="1200" dirty="0">
              <a:latin typeface="Gill Sans MT" panose="020B0502020104020203" pitchFamily="34" charset="77"/>
              <a:ea typeface="Times New Roman" charset="0"/>
              <a:cs typeface="Times New Roman" charset="0"/>
            </a:endParaRPr>
          </a:p>
        </p:txBody>
      </p:sp>
    </p:spTree>
    <p:extLst>
      <p:ext uri="{BB962C8B-B14F-4D97-AF65-F5344CB8AC3E}">
        <p14:creationId xmlns:p14="http://schemas.microsoft.com/office/powerpoint/2010/main" val="227037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address this label problem, we use a </a:t>
            </a:r>
            <a:r>
              <a:rPr lang="en-US" sz="1100" dirty="0"/>
              <a:t>Ranking-Based Triplet Loss Network.</a:t>
            </a:r>
          </a:p>
          <a:p>
            <a:r>
              <a:rPr lang="en-US" sz="1100" dirty="0"/>
              <a:t>a triplet includes anchor, positive, and negative elements.</a:t>
            </a:r>
          </a:p>
          <a:p>
            <a:r>
              <a:rPr lang="en-US" sz="1100" dirty="0"/>
              <a:t>The label is on the triplet, not on each element. Basically, the label means the anchor is more similar with the positive than with the negative.</a:t>
            </a:r>
          </a:p>
          <a:p>
            <a:r>
              <a:rPr lang="en-US" sz="1100" dirty="0"/>
              <a:t>Based on this loss function, the triplet network can generate loss values to supervise the learning process of the graph attention network.</a:t>
            </a:r>
          </a:p>
          <a:p>
            <a:endParaRPr lang="en-US" sz="1100" dirty="0"/>
          </a:p>
          <a:p>
            <a:r>
              <a:rPr lang="en-US" sz="1100" dirty="0"/>
              <a:t>During the learning process, the triplet loss network will learn to put the anchor and positive elements more similar than the anchor and negative elements.</a:t>
            </a:r>
          </a:p>
        </p:txBody>
      </p:sp>
    </p:spTree>
    <p:extLst>
      <p:ext uri="{BB962C8B-B14F-4D97-AF65-F5344CB8AC3E}">
        <p14:creationId xmlns:p14="http://schemas.microsoft.com/office/powerpoint/2010/main" val="3483513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them together, we get our graph triplet-loss network.</a:t>
            </a:r>
          </a:p>
          <a:p>
            <a:endParaRPr lang="en-US" dirty="0"/>
          </a:p>
          <a:p>
            <a:r>
              <a:rPr lang="en-US" dirty="0"/>
              <a:t>Taking a triplet of anchor, positive, and negative graphs as input, </a:t>
            </a:r>
          </a:p>
          <a:p>
            <a:endParaRPr lang="en-US" dirty="0"/>
          </a:p>
          <a:p>
            <a:r>
              <a:rPr lang="en-US" dirty="0"/>
              <a:t>the graph attention network generates the graph embedding for each graph.</a:t>
            </a:r>
          </a:p>
          <a:p>
            <a:endParaRPr lang="en-US" dirty="0"/>
          </a:p>
          <a:p>
            <a:r>
              <a:rPr lang="en-US" dirty="0"/>
              <a:t>Then, we use the triplet loss network to compute the loss value.</a:t>
            </a:r>
          </a:p>
          <a:p>
            <a:endParaRPr lang="en-US" dirty="0"/>
          </a:p>
          <a:p>
            <a:r>
              <a:rPr lang="en-US" dirty="0"/>
              <a:t>Next, we back propagate the loss value to the graph attention network and supervise its learning process.</a:t>
            </a:r>
          </a:p>
          <a:p>
            <a:endParaRPr lang="en-US" dirty="0"/>
          </a:p>
          <a:p>
            <a:r>
              <a:rPr lang="en-US" dirty="0"/>
              <a:t>In the end, our graph triplet-loss network would be able to rank different similar code in the high dimensional space like this.</a:t>
            </a:r>
          </a:p>
          <a:p>
            <a:endParaRPr lang="en-US" dirty="0"/>
          </a:p>
          <a:p>
            <a:endParaRPr lang="en-US" dirty="0"/>
          </a:p>
        </p:txBody>
      </p:sp>
    </p:spTree>
    <p:extLst>
      <p:ext uri="{BB962C8B-B14F-4D97-AF65-F5344CB8AC3E}">
        <p14:creationId xmlns:p14="http://schemas.microsoft.com/office/powerpoint/2010/main" val="2035681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Experiment.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dataset we used.</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compiled six software with 24 compilation provenances. That generates over six thousand binaries, and 3 million functions.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training and testing use different software to avoid the potential bias caused by code sharing in the same software.</a:t>
            </a:r>
          </a:p>
          <a:p>
            <a:endParaRPr lang="en-US" dirty="0"/>
          </a:p>
          <a:p>
            <a:r>
              <a:rPr lang="en-US" dirty="0"/>
              <a:t>We search 3,000 type-1/2/3 similar code.</a:t>
            </a:r>
          </a:p>
          <a:p>
            <a:endParaRPr lang="en-US" dirty="0"/>
          </a:p>
          <a:p>
            <a:r>
              <a:rPr lang="en-US" dirty="0"/>
              <a:t>We report the top-k hit rate, which is the smaller k the more important. Because the security analysists would start investigating from the top. So, the higher we rank the target, the better.</a:t>
            </a:r>
          </a:p>
          <a:p>
            <a:endParaRPr lang="en-US" dirty="0"/>
          </a:p>
        </p:txBody>
      </p:sp>
    </p:spTree>
    <p:extLst>
      <p:ext uri="{BB962C8B-B14F-4D97-AF65-F5344CB8AC3E}">
        <p14:creationId xmlns:p14="http://schemas.microsoft.com/office/powerpoint/2010/main" val="2545316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As for compilation provenance, our method can get 82% overall accuracy.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get 100% accuracy for architecture and compiler family.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compiler version and optimization level, we get 96% and 84%.</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compared </a:t>
            </a:r>
            <a:r>
              <a:rPr lang="en-US" sz="1100" dirty="0" err="1">
                <a:effectLst/>
                <a:latin typeface="Helvetica Neue"/>
                <a:ea typeface="Helvetica Neue"/>
                <a:cs typeface="Helvetica Neue"/>
                <a:sym typeface="Helvetica Neue"/>
              </a:rPr>
              <a:t>BugGraph</a:t>
            </a:r>
            <a:r>
              <a:rPr lang="en-US" sz="1100" dirty="0">
                <a:effectLst/>
                <a:latin typeface="Helvetica Neue"/>
                <a:ea typeface="Helvetica Neue"/>
                <a:cs typeface="Helvetica Neue"/>
                <a:sym typeface="Helvetica Neue"/>
              </a:rPr>
              <a:t> with three works.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Gemini and Genius are two recent works, BGM is a baseline method using bipartite graph matching.</a:t>
            </a:r>
            <a:endParaRPr lang="en-US" dirty="0"/>
          </a:p>
          <a:p>
            <a:r>
              <a:rPr lang="en-US" dirty="0"/>
              <a:t>For type-1 similar code, </a:t>
            </a:r>
            <a:r>
              <a:rPr lang="en-US" dirty="0" err="1"/>
              <a:t>BugGraph</a:t>
            </a:r>
            <a:r>
              <a:rPr lang="en-US" dirty="0"/>
              <a:t> gets better result than compared works, especially for smaller k values.</a:t>
            </a:r>
          </a:p>
        </p:txBody>
      </p:sp>
    </p:spTree>
    <p:extLst>
      <p:ext uri="{BB962C8B-B14F-4D97-AF65-F5344CB8AC3E}">
        <p14:creationId xmlns:p14="http://schemas.microsoft.com/office/powerpoint/2010/main" val="2056578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type-2 similar code, </a:t>
            </a:r>
            <a:r>
              <a:rPr lang="en-US" dirty="0" err="1"/>
              <a:t>BugGraph</a:t>
            </a:r>
            <a:r>
              <a:rPr lang="en-US" dirty="0"/>
              <a:t> achieves 90% for top-5 hit rate. That is over 16% higher than the rest.</a:t>
            </a:r>
          </a:p>
          <a:p>
            <a:endParaRPr lang="en-US" dirty="0"/>
          </a:p>
          <a:p>
            <a:r>
              <a:rPr lang="en-US" dirty="0"/>
              <a:t>For type-3 similar code, </a:t>
            </a:r>
            <a:r>
              <a:rPr lang="en-US" dirty="0" err="1"/>
              <a:t>BugGraph</a:t>
            </a:r>
            <a:r>
              <a:rPr lang="en-US" dirty="0"/>
              <a:t> achieves 75% for top-5 hit rate. That is over 24% higher than the rest.</a:t>
            </a:r>
          </a:p>
        </p:txBody>
      </p:sp>
    </p:spTree>
    <p:extLst>
      <p:ext uri="{BB962C8B-B14F-4D97-AF65-F5344CB8AC3E}">
        <p14:creationId xmlns:p14="http://schemas.microsoft.com/office/powerpoint/2010/main" val="254528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apply </a:t>
            </a:r>
            <a:r>
              <a:rPr lang="en-US" dirty="0" err="1"/>
              <a:t>BugGraph</a:t>
            </a:r>
            <a:r>
              <a:rPr lang="en-US" dirty="0"/>
              <a:t> to detect the vulnerabilities from real firmware.</a:t>
            </a:r>
          </a:p>
          <a:p>
            <a:r>
              <a:rPr lang="en-US" dirty="0"/>
              <a:t>We tested six firmware from routers.</a:t>
            </a:r>
          </a:p>
          <a:p>
            <a:r>
              <a:rPr lang="en-US" dirty="0"/>
              <a:t>We build a vulnerability database with 218 known vulnerable code. </a:t>
            </a:r>
          </a:p>
          <a:p>
            <a:endParaRPr lang="en-US" dirty="0"/>
          </a:p>
          <a:p>
            <a:r>
              <a:rPr lang="en-US" dirty="0"/>
              <a:t>Here are our findings.</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identified 140 vulnerable code from 42 unique vulnerabilities.</a:t>
            </a:r>
          </a:p>
          <a:p>
            <a:pPr marL="0" marR="0" lvl="0" indent="0" defTabSz="228600" eaLnBrk="1" fontAlgn="auto" latinLnBrk="0" hangingPunct="1">
              <a:lnSpc>
                <a:spcPct val="117999"/>
              </a:lnSpc>
              <a:spcBef>
                <a:spcPts val="0"/>
              </a:spcBef>
              <a:spcAft>
                <a:spcPts val="0"/>
              </a:spcAft>
              <a:buClrTx/>
              <a:buSzTx/>
              <a:buFontTx/>
              <a:buNone/>
              <a:tabLst/>
              <a:defRPr/>
            </a:pPr>
            <a:r>
              <a:rPr lang="en-US" dirty="0"/>
              <a:t>This table summarizes the vulnerability, the number of appearances, and vulnerability type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We also find some old vulnerabilities still exist, for example, this one is 8-years-old, and it’s still there.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88294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baseline="0" dirty="0"/>
              <a:t>In social network, we can build a friendship graph.</a:t>
            </a:r>
          </a:p>
          <a:p>
            <a:pPr marL="0" marR="0" lvl="0" indent="0" defTabSz="228600" eaLnBrk="1" fontAlgn="auto" latinLnBrk="0" hangingPunct="1">
              <a:lnSpc>
                <a:spcPct val="117999"/>
              </a:lnSpc>
              <a:spcBef>
                <a:spcPts val="0"/>
              </a:spcBef>
              <a:spcAft>
                <a:spcPts val="0"/>
              </a:spcAft>
              <a:buClrTx/>
              <a:buSzTx/>
              <a:buFontTx/>
              <a:buNone/>
              <a:tabLst/>
              <a:defRPr/>
            </a:pPr>
            <a:endParaRPr lang="en-US" baseline="0" dirty="0"/>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On this graph, t</a:t>
            </a:r>
            <a:r>
              <a:rPr lang="en-US" sz="1100" dirty="0">
                <a:effectLst/>
                <a:latin typeface="Helvetica Neue"/>
                <a:ea typeface="Helvetica Neue"/>
                <a:cs typeface="Helvetica Neue"/>
                <a:sym typeface="Helvetica Neue"/>
              </a:rPr>
              <a:t>he triangle completing algorithm can help to recommend friends.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this triangle, users a and b share a mutual friend c. Then it is possible that a and b  know each other.</a:t>
            </a:r>
          </a:p>
        </p:txBody>
      </p:sp>
    </p:spTree>
    <p:extLst>
      <p:ext uri="{BB962C8B-B14F-4D97-AF65-F5344CB8AC3E}">
        <p14:creationId xmlns:p14="http://schemas.microsoft.com/office/powerpoint/2010/main" val="17101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studied the vulnerabilities in Android.</a:t>
            </a:r>
          </a:p>
          <a:p>
            <a:r>
              <a:rPr lang="en-US" dirty="0"/>
              <a:t>In particular, we studied the Init services and actions in Android firmware. The Init process is a key step in the Android booting process. It is the first user-space process. It also manages the Init services and actions, which are </a:t>
            </a:r>
            <a:r>
              <a:rPr lang="en-US" sz="1100" dirty="0">
                <a:effectLst/>
                <a:latin typeface="Helvetica Neue"/>
                <a:ea typeface="Helvetica Neue"/>
                <a:cs typeface="Helvetica Neue"/>
                <a:sym typeface="Helvetica Neue"/>
              </a:rPr>
              <a:t>running with high privileges, like root. They can be customized by the vendors. </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As vendors’ customization might introduce new security risks, </a:t>
            </a:r>
            <a:r>
              <a:rPr lang="en-US" dirty="0"/>
              <a:t>we built </a:t>
            </a:r>
            <a:r>
              <a:rPr lang="en-US" sz="1100" i="1" dirty="0">
                <a:solidFill>
                  <a:srgbClr val="0432FF"/>
                </a:solidFill>
              </a:rPr>
              <a:t>an end-to-end system, named </a:t>
            </a:r>
            <a:r>
              <a:rPr lang="en-US" sz="1100" i="1" dirty="0" err="1">
                <a:solidFill>
                  <a:srgbClr val="0432FF"/>
                </a:solidFill>
              </a:rPr>
              <a:t>DEFInit</a:t>
            </a:r>
            <a:r>
              <a:rPr lang="en-US" sz="1100" i="1" dirty="0">
                <a:solidFill>
                  <a:srgbClr val="0432FF"/>
                </a:solidFill>
              </a:rPr>
              <a:t>,</a:t>
            </a:r>
            <a:r>
              <a:rPr lang="en-US" dirty="0"/>
              <a:t> to automatically identify them.</a:t>
            </a:r>
            <a:endParaRPr lang="en-US" sz="1100"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t>A key methodology in our design is using graphs to model the indirect attack and behaviors. We built control flow graphs and dependency graphs. </a:t>
            </a:r>
            <a:r>
              <a:rPr lang="en-US" dirty="0"/>
              <a:t>The system has been deployed in </a:t>
            </a:r>
            <a:r>
              <a:rPr lang="en-US" dirty="0" err="1"/>
              <a:t>Kryptowire</a:t>
            </a:r>
            <a:r>
              <a:rPr lang="en-US" dirty="0"/>
              <a:t>, a security company specialized in code analysis and mobile security.</a:t>
            </a:r>
          </a:p>
          <a:p>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tested</a:t>
            </a:r>
            <a:r>
              <a:rPr lang="en-US" sz="1100" dirty="0"/>
              <a:t> </a:t>
            </a:r>
            <a:r>
              <a:rPr lang="en-US" sz="1100" i="1" dirty="0">
                <a:solidFill>
                  <a:srgbClr val="0432FF"/>
                </a:solidFill>
              </a:rPr>
              <a:t>259</a:t>
            </a:r>
            <a:r>
              <a:rPr lang="en-US" sz="1100" dirty="0"/>
              <a:t> Android firmware and</a:t>
            </a:r>
            <a:r>
              <a:rPr lang="en-US" sz="1100" dirty="0">
                <a:effectLst/>
                <a:latin typeface="Helvetica Neue"/>
                <a:ea typeface="Helvetica Neue"/>
                <a:cs typeface="Helvetica Neue"/>
                <a:sym typeface="Helvetica Neue"/>
              </a:rPr>
              <a:t> found 644</a:t>
            </a:r>
            <a:r>
              <a:rPr lang="zh-CN" altLang="en-US" sz="1100" dirty="0">
                <a:effectLst/>
                <a:latin typeface="Helvetica Neue"/>
                <a:ea typeface="Helvetica Neue"/>
                <a:cs typeface="Helvetica Neue"/>
                <a:sym typeface="Helvetica Neue"/>
              </a:rPr>
              <a:t> </a:t>
            </a:r>
            <a:r>
              <a:rPr lang="en-US" sz="1100" dirty="0"/>
              <a:t>exposed Init routines with sensitive behaviors. They are all customized.</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Among them, we have manually verified 191 new vulnerabilities. This table summarized some of the serious vulnerabilities, including disabling </a:t>
            </a:r>
            <a:r>
              <a:rPr lang="en-US" sz="1100" dirty="0" err="1">
                <a:effectLst/>
                <a:latin typeface="Helvetica Neue"/>
                <a:ea typeface="Helvetica Neue"/>
                <a:cs typeface="Helvetica Neue"/>
                <a:sym typeface="Helvetica Neue"/>
              </a:rPr>
              <a:t>SELinux</a:t>
            </a:r>
            <a:r>
              <a:rPr lang="en-US" sz="1100" dirty="0">
                <a:effectLst/>
                <a:latin typeface="Helvetica Neue"/>
                <a:ea typeface="Helvetica Neue"/>
                <a:cs typeface="Helvetica Neue"/>
                <a:sym typeface="Helvetica Neue"/>
              </a:rPr>
              <a:t>, Disabling </a:t>
            </a:r>
            <a:r>
              <a:rPr lang="en-US" sz="1100" dirty="0" err="1">
                <a:effectLst/>
                <a:latin typeface="Helvetica Neue"/>
                <a:ea typeface="Helvetica Neue"/>
                <a:cs typeface="Helvetica Neue"/>
                <a:sym typeface="Helvetica Neue"/>
              </a:rPr>
              <a:t>WIFi</a:t>
            </a:r>
            <a:r>
              <a:rPr lang="en-US" sz="1100" dirty="0">
                <a:effectLst/>
                <a:latin typeface="Helvetica Neue"/>
                <a:ea typeface="Helvetica Neue"/>
                <a:cs typeface="Helvetica Neue"/>
                <a:sym typeface="Helvetica Neue"/>
              </a:rPr>
              <a:t>, recording screen, and Sniffing </a:t>
            </a:r>
            <a:r>
              <a:rPr lang="en-US" sz="1100" dirty="0" err="1">
                <a:effectLst/>
                <a:latin typeface="Helvetica Neue"/>
                <a:ea typeface="Helvetica Neue"/>
                <a:cs typeface="Helvetica Neue"/>
                <a:sym typeface="Helvetica Neue"/>
              </a:rPr>
              <a:t>WiFi</a:t>
            </a:r>
            <a:r>
              <a:rPr lang="en-US" sz="1100" dirty="0">
                <a:effectLst/>
                <a:latin typeface="Helvetica Neue"/>
                <a:ea typeface="Helvetica Neue"/>
                <a:cs typeface="Helvetica Neue"/>
                <a:sym typeface="Helvetica Neue"/>
              </a:rPr>
              <a:t> traffic.</a:t>
            </a:r>
            <a:endParaRPr lang="en-US" sz="1100" dirty="0"/>
          </a:p>
          <a:p>
            <a:endParaRPr lang="en-US" sz="1100" dirty="0"/>
          </a:p>
        </p:txBody>
      </p:sp>
    </p:spTree>
    <p:extLst>
      <p:ext uri="{BB962C8B-B14F-4D97-AF65-F5344CB8AC3E}">
        <p14:creationId xmlns:p14="http://schemas.microsoft.com/office/powerpoint/2010/main" val="1347900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sz="2400" dirty="0"/>
              <a:t>In summary, </a:t>
            </a:r>
          </a:p>
          <a:p>
            <a:pPr hangingPunct="1"/>
            <a:r>
              <a:rPr lang="en-US" sz="2400" dirty="0" err="1"/>
              <a:t>BugGraph</a:t>
            </a:r>
            <a:r>
              <a:rPr lang="en-US" sz="2400" dirty="0"/>
              <a:t> is the first work to identify </a:t>
            </a:r>
            <a:r>
              <a:rPr lang="en-US" sz="2400" i="1" dirty="0">
                <a:solidFill>
                  <a:srgbClr val="0432FF"/>
                </a:solidFill>
              </a:rPr>
              <a:t>compilation provenance</a:t>
            </a:r>
            <a:r>
              <a:rPr lang="en-US" sz="2400" i="1" dirty="0"/>
              <a:t> </a:t>
            </a:r>
            <a:r>
              <a:rPr lang="en-US" sz="2400" dirty="0"/>
              <a:t>for code similarity detection. It has significantly improved both accuracy and coverage for less similar code. This project has been reported to the DARPA CHASE program.</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err="1"/>
              <a:t>DEFInit</a:t>
            </a:r>
            <a:r>
              <a:rPr lang="en-US" sz="2400" dirty="0"/>
              <a:t> is the first study on security risks caused by </a:t>
            </a:r>
            <a:r>
              <a:rPr lang="en-US" sz="2400" i="1" dirty="0">
                <a:solidFill>
                  <a:srgbClr val="0432FF"/>
                </a:solidFill>
              </a:rPr>
              <a:t>customized Android Init services and actions.</a:t>
            </a:r>
          </a:p>
          <a:p>
            <a:pPr marL="0" marR="0" lvl="0" indent="0" defTabSz="228600" eaLnBrk="1" fontAlgn="auto" latinLnBrk="0" hangingPunct="1">
              <a:lnSpc>
                <a:spcPct val="117999"/>
              </a:lnSpc>
              <a:spcBef>
                <a:spcPts val="0"/>
              </a:spcBef>
              <a:spcAft>
                <a:spcPts val="0"/>
              </a:spcAft>
              <a:buClrTx/>
              <a:buSzTx/>
              <a:buFontTx/>
              <a:buNone/>
              <a:tabLst/>
              <a:defRPr/>
            </a:pPr>
            <a:r>
              <a:rPr lang="en-US" sz="2400" i="1" dirty="0">
                <a:solidFill>
                  <a:srgbClr val="0432FF"/>
                </a:solidFill>
              </a:rPr>
              <a:t>It has been </a:t>
            </a:r>
            <a:r>
              <a:rPr lang="en-US" sz="2400" i="1" dirty="0">
                <a:solidFill>
                  <a:srgbClr val="FF0000"/>
                </a:solidFill>
              </a:rPr>
              <a:t>deployed in </a:t>
            </a:r>
            <a:r>
              <a:rPr lang="en-US" sz="2400" i="1" dirty="0" err="1">
                <a:solidFill>
                  <a:srgbClr val="FF0000"/>
                </a:solidFill>
              </a:rPr>
              <a:t>Kryptowire</a:t>
            </a:r>
            <a:r>
              <a:rPr lang="en-US" sz="2400" i="1" dirty="0">
                <a:solidFill>
                  <a:srgbClr val="FF0000"/>
                </a:solidFill>
              </a:rPr>
              <a:t>.</a:t>
            </a:r>
            <a:endParaRPr lang="en-US" sz="2400"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err="1"/>
              <a:t>BugGraph</a:t>
            </a:r>
            <a:r>
              <a:rPr lang="en-US" sz="2400" dirty="0"/>
              <a:t> Identified </a:t>
            </a:r>
            <a:r>
              <a:rPr lang="en-US" sz="2400" i="1" dirty="0">
                <a:solidFill>
                  <a:srgbClr val="0432FF"/>
                </a:solidFill>
              </a:rPr>
              <a:t>140</a:t>
            </a:r>
            <a:r>
              <a:rPr lang="en-US" sz="2400" dirty="0"/>
              <a:t> vulnerable code from 6 IoT firmware.</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200" dirty="0" err="1"/>
              <a:t>DEFInit</a:t>
            </a:r>
            <a:r>
              <a:rPr lang="en-US" sz="2200" dirty="0"/>
              <a:t> has discovered </a:t>
            </a:r>
            <a:r>
              <a:rPr lang="en-US" sz="2200" i="1" dirty="0">
                <a:solidFill>
                  <a:srgbClr val="FF0000"/>
                </a:solidFill>
              </a:rPr>
              <a:t>191</a:t>
            </a:r>
            <a:r>
              <a:rPr lang="en-US" sz="2200" dirty="0"/>
              <a:t> </a:t>
            </a:r>
            <a:r>
              <a:rPr lang="en-US" sz="2200" i="1" dirty="0">
                <a:solidFill>
                  <a:srgbClr val="FF0000"/>
                </a:solidFill>
              </a:rPr>
              <a:t>new</a:t>
            </a:r>
            <a:r>
              <a:rPr lang="en-US" sz="2200" dirty="0"/>
              <a:t> vulnerabilities from 259 Android firmware.</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3628902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let's look at how to explain GNNs for security analysis.</a:t>
            </a:r>
          </a:p>
          <a:p>
            <a:endParaRPr lang="en-US" dirty="0"/>
          </a:p>
        </p:txBody>
      </p:sp>
    </p:spTree>
    <p:extLst>
      <p:ext uri="{BB962C8B-B14F-4D97-AF65-F5344CB8AC3E}">
        <p14:creationId xmlns:p14="http://schemas.microsoft.com/office/powerpoint/2010/main" val="1443189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efc79542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efc79542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 let’s look at how do we apply GNN for source code vulnerability detection.</a:t>
            </a:r>
          </a:p>
          <a:p>
            <a:pPr marL="0" lvl="0" indent="0" algn="l" rtl="0">
              <a:spcBef>
                <a:spcPts val="0"/>
              </a:spcBef>
              <a:spcAft>
                <a:spcPts val="0"/>
              </a:spcAft>
              <a:buNone/>
            </a:pPr>
            <a:r>
              <a:rPr lang="en" dirty="0"/>
              <a:t>Given a source code like this,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first convert it to an attributed control and data flow graph (or AFG). Each node denotes a line of code, and each edge either denotes the control flow or the data flow between the nodes. The node attributes represent the keywords from each line of the code.</a:t>
            </a:r>
          </a:p>
          <a:p>
            <a:pPr marL="0" lvl="0" indent="0" algn="l" rtl="0">
              <a:spcBef>
                <a:spcPts val="0"/>
              </a:spcBef>
              <a:spcAft>
                <a:spcPts val="0"/>
              </a:spcAft>
              <a:buNone/>
            </a:pPr>
            <a:endParaRPr lang="en" dirty="0">
              <a:sym typeface="Wingdings" pitchFamily="2" charset="2"/>
            </a:endParaRPr>
          </a:p>
          <a:p>
            <a:pPr marL="0" lvl="0" indent="0" algn="l" rtl="0">
              <a:spcBef>
                <a:spcPts val="0"/>
              </a:spcBef>
              <a:spcAft>
                <a:spcPts val="0"/>
              </a:spcAft>
              <a:buNone/>
            </a:pPr>
            <a:r>
              <a:rPr lang="en-US" dirty="0"/>
              <a:t>Now we have the AFG, we also know whether this code is vulnerable or not. In that case, this task is actually a graph classification task.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that, we can train a GNN model for graph classification. </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 So, why would we convert the code to a graph like this?</a:t>
            </a:r>
          </a:p>
          <a:p>
            <a:pPr marL="0" lvl="0" indent="0" algn="l" rtl="0">
              <a:spcBef>
                <a:spcPts val="0"/>
              </a:spcBef>
              <a:spcAft>
                <a:spcPts val="0"/>
              </a:spcAft>
              <a:buNone/>
            </a:pPr>
            <a:r>
              <a:rPr lang="en" dirty="0"/>
              <a:t>% Control flow: 9 </a:t>
            </a:r>
            <a:r>
              <a:rPr lang="en" dirty="0">
                <a:sym typeface="Wingdings" pitchFamily="2" charset="2"/>
              </a:rPr>
              <a:t> 11  12</a:t>
            </a:r>
          </a:p>
          <a:p>
            <a:pPr marL="0" lvl="0" indent="0" algn="l" rtl="0">
              <a:spcBef>
                <a:spcPts val="0"/>
              </a:spcBef>
              <a:spcAft>
                <a:spcPts val="0"/>
              </a:spcAft>
              <a:buNone/>
            </a:pPr>
            <a:r>
              <a:rPr lang="en" dirty="0">
                <a:sym typeface="Wingdings" pitchFamily="2" charset="2"/>
              </a:rPr>
              <a:t>% Data flow: 5  9 and 5  12</a:t>
            </a:r>
          </a:p>
          <a:p>
            <a:pPr marL="0" lvl="0" indent="0" algn="l" rtl="0">
              <a:spcBef>
                <a:spcPts val="0"/>
              </a:spcBef>
              <a:spcAft>
                <a:spcPts val="0"/>
              </a:spcAft>
              <a:buNone/>
            </a:pPr>
            <a:r>
              <a:rPr lang="en" dirty="0">
                <a:sym typeface="Wingdings" pitchFamily="2" charset="2"/>
              </a:rPr>
              <a:t>% Attributes: free (line 9) and free (line 12)</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 dirty="0">
              <a:sym typeface="Wingdings" pitchFamily="2" charset="2"/>
            </a:endParaRPr>
          </a:p>
        </p:txBody>
      </p:sp>
    </p:spTree>
    <p:extLst>
      <p:ext uri="{BB962C8B-B14F-4D97-AF65-F5344CB8AC3E}">
        <p14:creationId xmlns:p14="http://schemas.microsoft.com/office/powerpoint/2010/main" val="139478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Helvetica" pitchFamily="2" charset="0"/>
              </a:rPr>
              <a:t>Now let’s look at what do we mean by GNN explanation.</a:t>
            </a:r>
          </a:p>
          <a:p>
            <a:r>
              <a:rPr lang="en-US" i="0" dirty="0">
                <a:effectLst/>
                <a:latin typeface="Helvetica" pitchFamily="2" charset="0"/>
              </a:rPr>
              <a:t>Take a graph and a pre-trained GNN model as inputs, our goal is to explain which nodes, edges, and features contribute to the prediction.</a:t>
            </a:r>
          </a:p>
          <a:p>
            <a:endParaRPr lang="en-US" i="0" dirty="0">
              <a:effectLst/>
              <a:latin typeface="Helvetica" pitchFamily="2" charset="0"/>
            </a:endParaRPr>
          </a:p>
          <a:p>
            <a:r>
              <a:rPr lang="en-US" i="0" dirty="0">
                <a:effectLst/>
                <a:latin typeface="Helvetica" pitchFamily="2" charset="0"/>
              </a:rPr>
              <a:t>First, we employ the mask generation algorithms to obtain different types of masks for nodes, edges, or features. These masks denote the importance of the corresponding nodes, edges, or features. The higher the more important.</a:t>
            </a:r>
          </a:p>
          <a:p>
            <a:endParaRPr lang="en-US" i="0" dirty="0">
              <a:effectLst/>
              <a:latin typeface="Helvetica" pitchFamily="2" charset="0"/>
            </a:endParaRPr>
          </a:p>
          <a:p>
            <a:r>
              <a:rPr lang="en-US" i="0" dirty="0">
                <a:effectLst/>
                <a:latin typeface="Helvetica" pitchFamily="2" charset="0"/>
              </a:rPr>
              <a:t>Then the masks will be applied to the input graph to generate a new subgraph.</a:t>
            </a:r>
          </a:p>
          <a:p>
            <a:endParaRPr lang="en-US" i="0" dirty="0">
              <a:effectLst/>
              <a:latin typeface="Helvetica" pitchFamily="2" charset="0"/>
            </a:endParaRPr>
          </a:p>
          <a:p>
            <a:r>
              <a:rPr lang="en-US" i="0" dirty="0">
                <a:effectLst/>
                <a:latin typeface="Helvetica" pitchFamily="2" charset="0"/>
              </a:rPr>
              <a:t>Next, this new subgraph will be input to the pre-trained GNN model for inference.</a:t>
            </a:r>
          </a:p>
          <a:p>
            <a:endParaRPr lang="en-US" i="0" dirty="0">
              <a:effectLst/>
              <a:latin typeface="Helvetica" pitchFamily="2" charset="0"/>
            </a:endParaRPr>
          </a:p>
          <a:p>
            <a:r>
              <a:rPr lang="en-US" i="0" dirty="0">
                <a:effectLst/>
                <a:latin typeface="Helvetica" pitchFamily="2" charset="0"/>
              </a:rPr>
              <a:t>With the output, the objective function will calculate the loss value based on whether the new prediction result is same with the original result. Finally, the masks will be updated based on the loss value.</a:t>
            </a:r>
          </a:p>
          <a:p>
            <a:endParaRPr lang="en-US" i="0" dirty="0">
              <a:effectLst/>
              <a:latin typeface="Helvetica" pitchFamily="2" charset="0"/>
            </a:endParaRPr>
          </a:p>
        </p:txBody>
      </p:sp>
    </p:spTree>
    <p:extLst>
      <p:ext uri="{BB962C8B-B14F-4D97-AF65-F5344CB8AC3E}">
        <p14:creationId xmlns:p14="http://schemas.microsoft.com/office/powerpoint/2010/main" val="90994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the end, these masks are our explanation results, denoting whether a node, edge or feature is important.</a:t>
            </a:r>
          </a:p>
        </p:txBody>
      </p:sp>
    </p:spTree>
    <p:extLst>
      <p:ext uri="{BB962C8B-B14F-4D97-AF65-F5344CB8AC3E}">
        <p14:creationId xmlns:p14="http://schemas.microsoft.com/office/powerpoint/2010/main" val="608202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cd36417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cd36417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GNN explanation methods face two major challenges when they are applied to security applications.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one is, not comprehensive. Here, the comprehensive means covering nodes, edges, attributes, and not requiring prior knowledge.</a:t>
            </a:r>
          </a:p>
          <a:p>
            <a:pPr marL="0" lvl="0" indent="0" algn="l" rtl="0">
              <a:spcBef>
                <a:spcPts val="0"/>
              </a:spcBef>
              <a:spcAft>
                <a:spcPts val="0"/>
              </a:spcAft>
              <a:buNone/>
            </a:pPr>
            <a:r>
              <a:rPr lang="en" dirty="0"/>
              <a:t>These are all important for security applications.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However, existing methods are not comprehensive.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cd3641764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cd364176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second challenge is, the generated explanation result is not practical for security analysis.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this example code, when we apply </a:t>
            </a:r>
            <a:r>
              <a:rPr lang="en" dirty="0" err="1"/>
              <a:t>GNNExplainer</a:t>
            </a:r>
            <a:r>
              <a:rPr lang="en" dirty="0"/>
              <a:t>, it will generate an output like this.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Similarly, when we apply PGM-Explainer, it will generate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explanations do not tell why this code is a vulnerability. It could even mislead the security analysts.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cd364176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cd364176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0" dirty="0"/>
              <a:t>To address this challenge, we design Illuminati. </a:t>
            </a:r>
          </a:p>
          <a:p>
            <a:pPr marL="0" lvl="0" indent="0" algn="l" rtl="0">
              <a:spcBef>
                <a:spcPts val="0"/>
              </a:spcBef>
              <a:spcAft>
                <a:spcPts val="0"/>
              </a:spcAft>
              <a:buNone/>
            </a:pPr>
            <a:r>
              <a:rPr lang="en" i="0" dirty="0"/>
              <a:t>The </a:t>
            </a:r>
            <a:r>
              <a:rPr lang="en-US" sz="1100" i="0" dirty="0"/>
              <a:t>key idea of Illuminati is to jointly explain the importance of </a:t>
            </a:r>
            <a:r>
              <a:rPr lang="en-US" sz="1100" i="0" dirty="0">
                <a:solidFill>
                  <a:srgbClr val="0432FF"/>
                </a:solidFill>
              </a:rPr>
              <a:t>nodes</a:t>
            </a:r>
            <a:r>
              <a:rPr lang="en-US" sz="1100" i="0" dirty="0"/>
              <a:t>, </a:t>
            </a:r>
            <a:r>
              <a:rPr lang="en-US" sz="1100" i="0" dirty="0">
                <a:solidFill>
                  <a:srgbClr val="0432FF"/>
                </a:solidFill>
              </a:rPr>
              <a:t>edges</a:t>
            </a:r>
            <a:r>
              <a:rPr lang="en-US" sz="1100" i="0" dirty="0"/>
              <a:t>, and </a:t>
            </a:r>
            <a:r>
              <a:rPr lang="en-US" sz="1100" i="0" dirty="0">
                <a:solidFill>
                  <a:srgbClr val="0432FF"/>
                </a:solidFill>
              </a:rPr>
              <a:t>features</a:t>
            </a:r>
            <a:r>
              <a:rPr lang="en-US" sz="1100" i="0" dirty="0"/>
              <a:t>.</a:t>
            </a:r>
          </a:p>
          <a:p>
            <a:pPr marL="0" lvl="0" indent="0" algn="l" rtl="0">
              <a:spcBef>
                <a:spcPts val="0"/>
              </a:spcBef>
              <a:spcAft>
                <a:spcPts val="0"/>
              </a:spcAft>
              <a:buNone/>
            </a:pPr>
            <a:r>
              <a:rPr lang="en-US" sz="1100" i="0" dirty="0"/>
              <a:t>It is the f</a:t>
            </a:r>
            <a:r>
              <a:rPr lang="en-US" sz="1100" i="0" dirty="0">
                <a:solidFill>
                  <a:srgbClr val="0432FF"/>
                </a:solidFill>
              </a:rPr>
              <a:t>irst GNN explanation method </a:t>
            </a:r>
            <a:r>
              <a:rPr lang="en-US" sz="1100" i="0" dirty="0"/>
              <a:t>designed for cybersecurity applications.</a:t>
            </a:r>
            <a:br>
              <a:rPr lang="en-US" sz="1100" i="0" dirty="0"/>
            </a:br>
            <a:endParaRPr lang="en-US" sz="800" i="0" dirty="0"/>
          </a:p>
          <a:p>
            <a:pPr marL="0" lvl="0" indent="0" algn="l" rtl="0">
              <a:spcBef>
                <a:spcPts val="0"/>
              </a:spcBef>
              <a:spcAft>
                <a:spcPts val="0"/>
              </a:spcAft>
              <a:buNone/>
            </a:pPr>
            <a:r>
              <a:rPr lang="en" i="0" dirty="0"/>
              <a:t>Basically, Illuminati has three steps.</a:t>
            </a:r>
          </a:p>
          <a:p>
            <a:pPr marL="0" lvl="0" indent="0" algn="l" rtl="0">
              <a:spcBef>
                <a:spcPts val="0"/>
              </a:spcBef>
              <a:spcAft>
                <a:spcPts val="0"/>
              </a:spcAft>
              <a:buNone/>
            </a:pPr>
            <a:r>
              <a:rPr lang="en" i="0" dirty="0"/>
              <a:t>First, it learns </a:t>
            </a:r>
            <a:r>
              <a:rPr lang="en-US" sz="1100" i="0" dirty="0"/>
              <a:t>the importance scores for </a:t>
            </a:r>
            <a:r>
              <a:rPr lang="en-US" sz="1100" i="0" dirty="0">
                <a:solidFill>
                  <a:srgbClr val="0432FF"/>
                </a:solidFill>
              </a:rPr>
              <a:t>edges</a:t>
            </a:r>
            <a:r>
              <a:rPr lang="en-US" sz="1100" i="0" dirty="0"/>
              <a:t> and </a:t>
            </a:r>
            <a:r>
              <a:rPr lang="en-US" sz="1100" i="0" dirty="0">
                <a:solidFill>
                  <a:srgbClr val="0432FF"/>
                </a:solidFill>
              </a:rPr>
              <a:t>features.</a:t>
            </a:r>
          </a:p>
          <a:p>
            <a:pPr marL="0" lvl="0" indent="0" algn="l" rtl="0">
              <a:spcBef>
                <a:spcPts val="0"/>
              </a:spcBef>
              <a:spcAft>
                <a:spcPts val="0"/>
              </a:spcAft>
              <a:buNone/>
            </a:pPr>
            <a:endParaRPr lang="en-US" sz="1100" i="0" dirty="0">
              <a:solidFill>
                <a:srgbClr val="0432FF"/>
              </a:solidFill>
            </a:endParaRPr>
          </a:p>
          <a:p>
            <a:pPr marL="0" lvl="0" indent="0" algn="l" rtl="0">
              <a:spcBef>
                <a:spcPts val="0"/>
              </a:spcBef>
              <a:spcAft>
                <a:spcPts val="0"/>
              </a:spcAft>
              <a:buNone/>
            </a:pPr>
            <a:r>
              <a:rPr lang="en-US" sz="1100" i="0" dirty="0">
                <a:solidFill>
                  <a:srgbClr val="0432FF"/>
                </a:solidFill>
              </a:rPr>
              <a:t>Then, it </a:t>
            </a:r>
            <a:r>
              <a:rPr lang="en-US" sz="1100" i="0" dirty="0"/>
              <a:t>estimate the importance scores for </a:t>
            </a:r>
            <a:r>
              <a:rPr lang="en-US" sz="1100" i="0" dirty="0">
                <a:solidFill>
                  <a:srgbClr val="0432FF"/>
                </a:solidFill>
              </a:rPr>
              <a:t>nodes.</a:t>
            </a:r>
          </a:p>
          <a:p>
            <a:pPr marL="0" lvl="0" indent="0" algn="l" rtl="0">
              <a:spcBef>
                <a:spcPts val="0"/>
              </a:spcBef>
              <a:spcAft>
                <a:spcPts val="0"/>
              </a:spcAft>
              <a:buNone/>
            </a:pPr>
            <a:endParaRPr lang="en-US" sz="1100" i="0" dirty="0">
              <a:solidFill>
                <a:srgbClr val="0432FF"/>
              </a:solidFill>
            </a:endParaRPr>
          </a:p>
          <a:p>
            <a:pPr marL="0" lvl="0" indent="0" algn="l" rtl="0">
              <a:spcBef>
                <a:spcPts val="0"/>
              </a:spcBef>
              <a:spcAft>
                <a:spcPts val="0"/>
              </a:spcAft>
              <a:buNone/>
            </a:pPr>
            <a:r>
              <a:rPr lang="en-US" sz="1100" i="0" dirty="0">
                <a:solidFill>
                  <a:srgbClr val="0432FF"/>
                </a:solidFill>
              </a:rPr>
              <a:t>In the end, it </a:t>
            </a:r>
            <a:r>
              <a:rPr lang="en-US" sz="1100" i="0" dirty="0"/>
              <a:t>extract the corresponding </a:t>
            </a:r>
            <a:r>
              <a:rPr lang="en-US" sz="1100" i="0" dirty="0">
                <a:solidFill>
                  <a:srgbClr val="0432FF"/>
                </a:solidFill>
              </a:rPr>
              <a:t>subgraph.</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f48183a9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f48183a9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 sz="1100" dirty="0">
                <a:latin typeface="Gill Sans MT" panose="020B0502020104020203" pitchFamily="34" charset="77"/>
              </a:rPr>
              <a:t>First, Illuminati learns the importance scores </a:t>
            </a:r>
            <a:r>
              <a:rPr lang="en-US" sz="1100" dirty="0">
                <a:latin typeface="Gill Sans MT" panose="020B0502020104020203" pitchFamily="34" charset="77"/>
              </a:rPr>
              <a:t>for </a:t>
            </a:r>
            <a:r>
              <a:rPr lang="en-US" sz="1100" i="1" dirty="0">
                <a:solidFill>
                  <a:srgbClr val="0432FF"/>
                </a:solidFill>
                <a:latin typeface="Gill Sans MT" panose="020B0502020104020203" pitchFamily="34" charset="77"/>
              </a:rPr>
              <a:t>edges</a:t>
            </a:r>
            <a:r>
              <a:rPr lang="en-US" sz="1100" dirty="0">
                <a:latin typeface="Gill Sans MT" panose="020B0502020104020203" pitchFamily="34" charset="77"/>
              </a:rPr>
              <a:t> and </a:t>
            </a:r>
            <a:r>
              <a:rPr lang="en-US" sz="1100" i="1" dirty="0">
                <a:solidFill>
                  <a:srgbClr val="0432FF"/>
                </a:solidFill>
                <a:latin typeface="Gill Sans MT" panose="020B0502020104020203" pitchFamily="34" charset="77"/>
              </a:rPr>
              <a:t>features</a:t>
            </a:r>
            <a:r>
              <a:rPr lang="en-US" sz="1100" dirty="0">
                <a:latin typeface="Gill Sans MT" panose="020B0502020104020203" pitchFamily="34" charset="77"/>
              </a:rPr>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randomly initialize the importance scores of edges and node attributes, then convert them into masks and apply the masks to the input graph. We feed the masked graph into the GNN model. With the feedback from the GNN model, we can update the importance scores.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vulnerability detection, the code is usually represented as a control flow graph.</a:t>
            </a:r>
          </a:p>
          <a:p>
            <a:endParaRPr lang="en-US" dirty="0"/>
          </a:p>
          <a:p>
            <a:r>
              <a:rPr lang="en-US" dirty="0"/>
              <a:t>Given an unknown software, </a:t>
            </a:r>
          </a:p>
          <a:p>
            <a:endParaRPr lang="en-US" dirty="0"/>
          </a:p>
          <a:p>
            <a:r>
              <a:rPr lang="en-US" dirty="0"/>
              <a:t>if it matches to a known vulnerability template, then it is possible to have the same vulnerability. This can be done with the help of subgraph isomorphism.</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t>Although the graph algorithms are insightful, </a:t>
            </a:r>
            <a:r>
              <a:rPr lang="en-US" sz="1100" dirty="0">
                <a:effectLst/>
                <a:latin typeface="Helvetica Neue"/>
                <a:ea typeface="Helvetica Neue"/>
                <a:cs typeface="Helvetica Neue"/>
                <a:sym typeface="Helvetica Neue"/>
              </a:rPr>
              <a:t>three major challenges block them from being easily applied in reality. </a:t>
            </a:r>
          </a:p>
          <a:p>
            <a:endParaRPr lang="en-US" dirty="0"/>
          </a:p>
        </p:txBody>
      </p:sp>
    </p:spTree>
    <p:extLst>
      <p:ext uri="{BB962C8B-B14F-4D97-AF65-F5344CB8AC3E}">
        <p14:creationId xmlns:p14="http://schemas.microsoft.com/office/powerpoint/2010/main" val="982036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f48183a9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f48183a9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a:t>
            </a:r>
            <a:r>
              <a:rPr lang="en" sz="1100" dirty="0">
                <a:latin typeface="Gill Sans MT" panose="020B0502020104020203" pitchFamily="34" charset="77"/>
              </a:rPr>
              <a:t>, Illuminati estimates the importance scores for </a:t>
            </a:r>
            <a:r>
              <a:rPr lang="en" sz="1100" i="1" dirty="0">
                <a:solidFill>
                  <a:srgbClr val="0432FF"/>
                </a:solidFill>
                <a:latin typeface="Gill Sans MT" panose="020B0502020104020203" pitchFamily="34" charset="77"/>
              </a:rPr>
              <a:t>nodes.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each GNN layer, the message is passed from one node to its neighbor. We aggregate the corresponding importance scores for edges and attribute into message importance scores. They are categorized into incoming messages and outgoing messages. Later, we aggregate the importance scores for incoming and outgoing messages into the final node importance scores. </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cd3641764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cd364176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datasets and GNN models we used for this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tested two cybersecurity applications, one is code vulnerability detection,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is smart contract vulnerability detection.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cd364176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cd364176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 dirty="0"/>
              <a:t>We use the Essentialness Percentage metric. It measures </a:t>
            </a:r>
            <a:r>
              <a:rPr lang="en" sz="1100" dirty="0">
                <a:latin typeface="Gill Sans MT" panose="020B0502020104020203" pitchFamily="34" charset="77"/>
              </a:rPr>
              <a:t>the percentage of the identified important subgraphs that retain the original predictions.</a:t>
            </a:r>
            <a:endParaRPr lang="en" dirty="0"/>
          </a:p>
          <a:p>
            <a:pPr marL="0" lvl="0" indent="0" algn="l" rtl="0">
              <a:spcBef>
                <a:spcPts val="0"/>
              </a:spcBef>
              <a:spcAft>
                <a:spcPts val="0"/>
              </a:spcAft>
              <a:buNone/>
            </a:pPr>
            <a:r>
              <a:rPr lang="en" dirty="0"/>
              <a:t>We compare our work with three existing works, </a:t>
            </a:r>
            <a:r>
              <a:rPr lang="en" dirty="0" err="1"/>
              <a:t>GNNExplainer</a:t>
            </a:r>
            <a:r>
              <a:rPr lang="en" dirty="0"/>
              <a:t>, PGM-Explainer and </a:t>
            </a:r>
            <a:r>
              <a:rPr lang="en" dirty="0" err="1"/>
              <a:t>PGExplainer</a:t>
            </a:r>
            <a:r>
              <a:rPr lang="en" dirty="0"/>
              <a:t>.</a:t>
            </a:r>
          </a:p>
          <a:p>
            <a:pPr marL="0" lvl="0" indent="0" algn="l" rtl="0">
              <a:spcBef>
                <a:spcPts val="0"/>
              </a:spcBef>
              <a:spcAft>
                <a:spcPts val="0"/>
              </a:spcAft>
              <a:buNone/>
            </a:pPr>
            <a:r>
              <a:rPr lang="en" dirty="0"/>
              <a:t>Here is the result of code vulnerability detection. T</a:t>
            </a:r>
            <a:r>
              <a:rPr lang="en-US" dirty="0"/>
              <a:t>h</a:t>
            </a:r>
            <a:r>
              <a:rPr lang="en" dirty="0"/>
              <a:t>e x-axis denotes the number of nodes, while y-axis denotes the EP value. One can see, Illuminati achieves the highest EP. </a:t>
            </a:r>
          </a:p>
          <a:p>
            <a:pPr marL="0" lvl="0" indent="0" algn="l" rtl="0">
              <a:spcBef>
                <a:spcPts val="0"/>
              </a:spcBef>
              <a:spcAft>
                <a:spcPts val="0"/>
              </a:spcAft>
              <a:buNone/>
            </a:pPr>
            <a:endParaRPr lang="en" dirty="0"/>
          </a:p>
          <a:p>
            <a:pPr marL="0" marR="0" lvl="0" indent="0" algn="l" defTabSz="228600" rtl="0" eaLnBrk="1" fontAlgn="auto" latinLnBrk="0" hangingPunct="1">
              <a:lnSpc>
                <a:spcPct val="117999"/>
              </a:lnSpc>
              <a:spcBef>
                <a:spcPts val="0"/>
              </a:spcBef>
              <a:spcAft>
                <a:spcPts val="0"/>
              </a:spcAft>
              <a:buClrTx/>
              <a:buSzTx/>
              <a:buFontTx/>
              <a:buNone/>
              <a:tabLst/>
              <a:defRPr/>
            </a:pPr>
            <a:r>
              <a:rPr lang="en" dirty="0"/>
              <a:t>Here is the result for </a:t>
            </a:r>
            <a:r>
              <a:rPr lang="en-US" dirty="0">
                <a:solidFill>
                  <a:srgbClr val="0432FF"/>
                </a:solidFill>
                <a:latin typeface="Gill Sans MT" panose="020B0502020104020203" pitchFamily="34" charset="77"/>
              </a:rPr>
              <a:t>Smart contract vulnerability detection, we can get the similar observation.</a:t>
            </a:r>
            <a:endParaRPr lang="e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 dirty="0"/>
              <a:t>Back to the motivating example code, with Illuminati,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 dirty="0"/>
          </a:p>
          <a:p>
            <a:pPr marL="0" marR="0" lvl="0" indent="0" algn="l" defTabSz="228600" rtl="0" eaLnBrk="1" fontAlgn="auto" latinLnBrk="0" hangingPunct="1">
              <a:lnSpc>
                <a:spcPct val="117999"/>
              </a:lnSpc>
              <a:spcBef>
                <a:spcPts val="0"/>
              </a:spcBef>
              <a:spcAft>
                <a:spcPts val="0"/>
              </a:spcAft>
              <a:buClrTx/>
              <a:buSzTx/>
              <a:buFontTx/>
              <a:buNone/>
              <a:tabLst/>
              <a:defRPr/>
            </a:pPr>
            <a:r>
              <a:rPr lang="en" dirty="0"/>
              <a:t>Here are what we get.</a:t>
            </a:r>
          </a:p>
          <a:p>
            <a:pPr marL="0" marR="0" lvl="0" indent="0" algn="l" defTabSz="228600" rtl="0" eaLnBrk="1" fontAlgn="auto" latinLnBrk="0" hangingPunct="1">
              <a:lnSpc>
                <a:spcPct val="117999"/>
              </a:lnSpc>
              <a:spcBef>
                <a:spcPts val="0"/>
              </a:spcBef>
              <a:spcAft>
                <a:spcPts val="0"/>
              </a:spcAft>
              <a:buClrTx/>
              <a:buSzTx/>
              <a:buFontTx/>
              <a:buNone/>
              <a:tabLst/>
              <a:defRPr/>
            </a:pPr>
            <a:r>
              <a:rPr lang="en" dirty="0"/>
              <a:t>Basically, we can capture the important nodes and the features. Such information can assist the security analysts to quickly make the correct decision.</a:t>
            </a:r>
          </a:p>
        </p:txBody>
      </p:sp>
    </p:spTree>
    <p:extLst>
      <p:ext uri="{BB962C8B-B14F-4D97-AF65-F5344CB8AC3E}">
        <p14:creationId xmlns:p14="http://schemas.microsoft.com/office/powerpoint/2010/main" val="3787282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i="0" dirty="0"/>
              <a:t>In summary, Illuminati is the </a:t>
            </a:r>
            <a:r>
              <a:rPr lang="en-US" sz="2200" i="0" dirty="0"/>
              <a:t>first work to </a:t>
            </a:r>
            <a:r>
              <a:rPr lang="en-US" sz="2200" i="0" dirty="0">
                <a:solidFill>
                  <a:srgbClr val="0432FF"/>
                </a:solidFill>
              </a:rPr>
              <a:t>comprehensively explain GNN for security applications.</a:t>
            </a:r>
          </a:p>
          <a:p>
            <a:pPr lvl="1"/>
            <a:endParaRPr lang="en-US" sz="2200" i="0" dirty="0">
              <a:solidFill>
                <a:srgbClr val="0432FF"/>
              </a:solidFill>
            </a:endParaRPr>
          </a:p>
          <a:p>
            <a:pPr marL="0" marR="0" lvl="1" indent="114300" defTabSz="228600" eaLnBrk="1" fontAlgn="auto" latinLnBrk="0" hangingPunct="1">
              <a:lnSpc>
                <a:spcPct val="117999"/>
              </a:lnSpc>
              <a:spcBef>
                <a:spcPts val="0"/>
              </a:spcBef>
              <a:spcAft>
                <a:spcPts val="0"/>
              </a:spcAft>
              <a:buClrTx/>
              <a:buSzTx/>
              <a:buFontTx/>
              <a:buNone/>
              <a:tabLst/>
              <a:defRPr/>
            </a:pPr>
            <a:r>
              <a:rPr lang="en-US" sz="2200" i="0" dirty="0">
                <a:solidFill>
                  <a:srgbClr val="0432FF"/>
                </a:solidFill>
              </a:rPr>
              <a:t>In the future, we plan to design an </a:t>
            </a:r>
            <a:r>
              <a:rPr lang="en-US" sz="2200" i="1" dirty="0">
                <a:solidFill>
                  <a:srgbClr val="0432FF"/>
                </a:solidFill>
              </a:rPr>
              <a:t>efficient computation system </a:t>
            </a:r>
            <a:r>
              <a:rPr lang="en-US" sz="2200" dirty="0"/>
              <a:t>for GNN explanation methods because we notice the computation is slow. We are working on this project with Seung-Hwan right now.</a:t>
            </a:r>
          </a:p>
          <a:p>
            <a:pPr marL="0" marR="0" lvl="1" indent="114300" defTabSz="228600" eaLnBrk="1" fontAlgn="auto" latinLnBrk="0" hangingPunct="1">
              <a:lnSpc>
                <a:spcPct val="117999"/>
              </a:lnSpc>
              <a:spcBef>
                <a:spcPts val="0"/>
              </a:spcBef>
              <a:spcAft>
                <a:spcPts val="0"/>
              </a:spcAft>
              <a:buClrTx/>
              <a:buSzTx/>
              <a:buFontTx/>
              <a:buNone/>
              <a:tabLst/>
              <a:defRPr/>
            </a:pPr>
            <a:endParaRPr lang="en-US" sz="2200" dirty="0"/>
          </a:p>
          <a:p>
            <a:pPr marL="0" marR="0" lvl="1" indent="114300" defTabSz="228600" eaLnBrk="1" fontAlgn="auto" latinLnBrk="0" hangingPunct="1">
              <a:lnSpc>
                <a:spcPct val="117999"/>
              </a:lnSpc>
              <a:spcBef>
                <a:spcPts val="0"/>
              </a:spcBef>
              <a:spcAft>
                <a:spcPts val="0"/>
              </a:spcAft>
              <a:buClrTx/>
              <a:buSzTx/>
              <a:buFontTx/>
              <a:buNone/>
              <a:tabLst/>
              <a:defRPr/>
            </a:pPr>
            <a:r>
              <a:rPr lang="en-US" sz="2200" dirty="0"/>
              <a:t>We also plan to apply these GNN explanation methods to specific applications. If you have any interesting GNN applications, maybe we can talk.</a:t>
            </a:r>
            <a:endParaRPr lang="en-US" sz="5400" dirty="0"/>
          </a:p>
          <a:p>
            <a:pPr lvl="1"/>
            <a:endParaRPr lang="en-US" sz="2200" i="0" dirty="0"/>
          </a:p>
          <a:p>
            <a:pPr marL="0" marR="0" lvl="0" indent="0" defTabSz="228600" eaLnBrk="1" fontAlgn="auto" latinLnBrk="0" hangingPunct="1">
              <a:lnSpc>
                <a:spcPct val="117999"/>
              </a:lnSpc>
              <a:spcBef>
                <a:spcPts val="0"/>
              </a:spcBef>
              <a:spcAft>
                <a:spcPts val="0"/>
              </a:spcAft>
              <a:buClrTx/>
              <a:buSzTx/>
              <a:buFontTx/>
              <a:buNone/>
              <a:tabLst/>
              <a:defRPr/>
            </a:pPr>
            <a:endParaRPr lang="en-US" sz="2400" i="0" dirty="0"/>
          </a:p>
        </p:txBody>
      </p:sp>
    </p:spTree>
    <p:extLst>
      <p:ext uri="{BB962C8B-B14F-4D97-AF65-F5344CB8AC3E}">
        <p14:creationId xmlns:p14="http://schemas.microsoft.com/office/powerpoint/2010/main" val="3628902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part, I will discuss our work on HPC for GNNs.</a:t>
            </a:r>
          </a:p>
        </p:txBody>
      </p:sp>
    </p:spTree>
    <p:extLst>
      <p:ext uri="{BB962C8B-B14F-4D97-AF65-F5344CB8AC3E}">
        <p14:creationId xmlns:p14="http://schemas.microsoft.com/office/powerpoint/2010/main" val="3227132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of GNNs is usually an attributed graph, which includes both graph structure and feature matrix. </a:t>
            </a:r>
          </a:p>
          <a:p>
            <a:r>
              <a:rPr lang="en-US" dirty="0"/>
              <a:t>The feature matrix is a new addition compared with conventional graph algorithms.</a:t>
            </a:r>
          </a:p>
          <a:p>
            <a:endParaRPr lang="en-US" dirty="0"/>
          </a:p>
          <a:p>
            <a:r>
              <a:rPr lang="en-US" dirty="0"/>
              <a:t>Then, we have multiple GNN layers in the middle. Similar with other deep neural networks, the training phase includes both forward and backward propagation, and the inference phase only has forward propagation.</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the end, there is an output layer with new node and graph embeddings for the downstream tasks, such as, Node classification, graph classification, and link prediction.</a:t>
            </a:r>
          </a:p>
        </p:txBody>
      </p:sp>
      <p:sp>
        <p:nvSpPr>
          <p:cNvPr id="4" name="Slide Number Placeholder 3"/>
          <p:cNvSpPr>
            <a:spLocks noGrp="1"/>
          </p:cNvSpPr>
          <p:nvPr>
            <p:ph type="sldNum" sz="quarter" idx="5"/>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12B651D0-A571-7746-8380-C9AFD523FDEF}"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56</a:t>
            </a:fld>
            <a:endParaRPr kumimoji="0" lang="en-US" sz="1600" b="0" i="0" u="none" strike="noStrike" kern="0" cap="none" spc="0" normalizeH="0" baseline="0" noProof="0">
              <a:ln>
                <a:noFill/>
              </a:ln>
              <a:solidFill>
                <a:srgbClr val="414141"/>
              </a:solidFill>
              <a:effectLst/>
              <a:uLnTx/>
              <a:uFillTx/>
              <a:latin typeface="Palatino"/>
              <a:ea typeface="Palatino"/>
              <a:sym typeface="Palatino"/>
            </a:endParaRPr>
          </a:p>
        </p:txBody>
      </p:sp>
    </p:spTree>
    <p:extLst>
      <p:ext uri="{BB962C8B-B14F-4D97-AF65-F5344CB8AC3E}">
        <p14:creationId xmlns:p14="http://schemas.microsoft.com/office/powerpoint/2010/main" val="3826012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Now, let’s dive into each GNN layer.</a:t>
            </a:r>
          </a:p>
          <a:p>
            <a:pPr marL="0" marR="0" lvl="0" indent="0" defTabSz="228600" eaLnBrk="1" fontAlgn="auto" latinLnBrk="0" hangingPunct="1">
              <a:lnSpc>
                <a:spcPct val="117999"/>
              </a:lnSpc>
              <a:spcBef>
                <a:spcPts val="0"/>
              </a:spcBef>
              <a:spcAft>
                <a:spcPts val="0"/>
              </a:spcAft>
              <a:buClrTx/>
              <a:buSzTx/>
              <a:buFontTx/>
              <a:buNone/>
              <a:tabLst/>
              <a:defRPr/>
            </a:pPr>
            <a:r>
              <a:rPr lang="en-US" i="0" dirty="0"/>
              <a:t>In each layer, the key computation pattern is </a:t>
            </a:r>
            <a:r>
              <a:rPr lang="en-US" i="0" dirty="0">
                <a:solidFill>
                  <a:srgbClr val="FF0000"/>
                </a:solidFill>
              </a:rPr>
              <a:t>neighborhood aggregation. It mainly includes two major operations.</a:t>
            </a:r>
          </a:p>
          <a:p>
            <a:pPr marL="0" marR="0" lvl="0" indent="0" defTabSz="228600" eaLnBrk="1" fontAlgn="auto" latinLnBrk="0" hangingPunct="1">
              <a:lnSpc>
                <a:spcPct val="117999"/>
              </a:lnSpc>
              <a:spcBef>
                <a:spcPts val="0"/>
              </a:spcBef>
              <a:spcAft>
                <a:spcPts val="0"/>
              </a:spcAft>
              <a:buClrTx/>
              <a:buSzTx/>
              <a:buFontTx/>
              <a:buNone/>
              <a:tabLst/>
              <a:defRPr/>
            </a:pPr>
            <a:endParaRPr lang="en-US" i="0" dirty="0">
              <a:solidFill>
                <a:srgbClr val="FF0000"/>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0" dirty="0">
                <a:solidFill>
                  <a:srgbClr val="FF0000"/>
                </a:solidFill>
              </a:rPr>
              <a:t>The first one is </a:t>
            </a:r>
            <a:r>
              <a:rPr lang="en-US" sz="1100" i="0" dirty="0">
                <a:solidFill>
                  <a:srgbClr val="0432FF"/>
                </a:solidFill>
              </a:rPr>
              <a:t>aggregate</a:t>
            </a:r>
            <a:r>
              <a:rPr lang="en-US" sz="1100" dirty="0"/>
              <a:t> operation.</a:t>
            </a:r>
            <a:r>
              <a:rPr lang="en-US" sz="1100" baseline="0" dirty="0"/>
              <a:t> That means, e</a:t>
            </a:r>
            <a:r>
              <a:rPr lang="en-US" sz="1100" dirty="0"/>
              <a:t>ach vertex aggregates the representations of its neighbors from the previous layer.</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t>In formal, it is defined as this. As shown in this example, vertex A aggregates the neighbors, B, C, and D.</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i="0" dirty="0"/>
              <a:t>The second operation is </a:t>
            </a:r>
            <a:r>
              <a:rPr lang="en-US" sz="1100" i="0" dirty="0">
                <a:solidFill>
                  <a:srgbClr val="0432FF"/>
                </a:solidFill>
              </a:rPr>
              <a:t>Combine. </a:t>
            </a:r>
            <a:r>
              <a:rPr lang="en-US" sz="1100" dirty="0"/>
              <a:t>It updates a vertex’s representation by combining it with the aggregated neighbors’ representation.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t>In formal, it is defined as this.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t>Different GNN algorithms usually define different aggregate and combine operations. Taking the popular Graph Convolution Network (GCN) as an example, the </a:t>
            </a:r>
            <a:r>
              <a:rPr lang="en-US" sz="1100" i="1" dirty="0">
                <a:solidFill>
                  <a:srgbClr val="0432FF"/>
                </a:solidFill>
              </a:rPr>
              <a:t>Aggregate and </a:t>
            </a:r>
            <a:r>
              <a:rPr lang="en-US" sz="1100" i="0" dirty="0">
                <a:solidFill>
                  <a:srgbClr val="0432FF"/>
                </a:solidFill>
              </a:rPr>
              <a:t>Combine operations are defined as this.</a:t>
            </a:r>
            <a:br>
              <a:rPr lang="en-US" sz="1100" dirty="0"/>
            </a:br>
            <a:br>
              <a:rPr lang="en-US" sz="1100" dirty="0"/>
            </a:br>
            <a:endParaRPr lang="en-US" i="0" dirty="0"/>
          </a:p>
        </p:txBody>
      </p:sp>
      <p:sp>
        <p:nvSpPr>
          <p:cNvPr id="4" name="Slide Number Placeholder 3"/>
          <p:cNvSpPr>
            <a:spLocks noGrp="1"/>
          </p:cNvSpPr>
          <p:nvPr>
            <p:ph type="sldNum" sz="quarter" idx="5"/>
          </p:nvPr>
        </p:nvSpPr>
        <p:spPr/>
        <p:txBody>
          <a:bodyPr/>
          <a:lstStyle/>
          <a:p>
            <a:fld id="{12B651D0-A571-7746-8380-C9AFD523FDEF}" type="slidenum">
              <a:rPr lang="en-US" smtClean="0"/>
              <a:t>57</a:t>
            </a:fld>
            <a:endParaRPr lang="en-US"/>
          </a:p>
        </p:txBody>
      </p:sp>
    </p:spTree>
    <p:extLst>
      <p:ext uri="{BB962C8B-B14F-4D97-AF65-F5344CB8AC3E}">
        <p14:creationId xmlns:p14="http://schemas.microsoft.com/office/powerpoint/2010/main" val="3333535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It is obvious that GNN has different workloads and computation patterns than conventional graph algorithms.</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However, </a:t>
            </a:r>
            <a:r>
              <a:rPr lang="en-US" sz="1100" i="1" dirty="0">
                <a:solidFill>
                  <a:srgbClr val="FF0000"/>
                </a:solidFill>
              </a:rPr>
              <a:t>what are their exact impacts on performance </a:t>
            </a:r>
            <a:r>
              <a:rPr lang="en-US" dirty="0"/>
              <a:t>is not well understood by existing works.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With that, we first </a:t>
            </a:r>
            <a:r>
              <a:rPr lang="en-US" sz="1100" i="1" dirty="0">
                <a:solidFill>
                  <a:srgbClr val="0432FF"/>
                </a:solidFill>
              </a:rPr>
              <a:t>provide a systematic study of GNN workloads on GPUs.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i="1" dirty="0">
                <a:solidFill>
                  <a:srgbClr val="0432FF"/>
                </a:solidFill>
              </a:rPr>
              <a:t>We use an </a:t>
            </a:r>
            <a:r>
              <a:rPr lang="en-US" dirty="0"/>
              <a:t>NVIDIA Tesla V100 GPU on these two graph benchmarks.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We use NVIDIA </a:t>
            </a:r>
            <a:r>
              <a:rPr lang="en-US" dirty="0" err="1"/>
              <a:t>Nsight</a:t>
            </a:r>
            <a:r>
              <a:rPr lang="en-US" dirty="0"/>
              <a:t> Compute to profile the performance,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And mainly use the GNN implementations from the Amazon’s deep graph library.</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a:p>
            <a:endParaRPr lang="en-US" dirty="0"/>
          </a:p>
        </p:txBody>
      </p:sp>
    </p:spTree>
    <p:extLst>
      <p:ext uri="{BB962C8B-B14F-4D97-AF65-F5344CB8AC3E}">
        <p14:creationId xmlns:p14="http://schemas.microsoft.com/office/powerpoint/2010/main" val="1554737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get three interesting observations.</a:t>
            </a:r>
          </a:p>
          <a:p>
            <a:pPr marL="0" marR="0" lvl="0" indent="0" defTabSz="228600" eaLnBrk="1" fontAlgn="auto" latinLnBrk="0" hangingPunct="1">
              <a:lnSpc>
                <a:spcPct val="117999"/>
              </a:lnSpc>
              <a:spcBef>
                <a:spcPts val="0"/>
              </a:spcBef>
              <a:spcAft>
                <a:spcPts val="0"/>
              </a:spcAft>
              <a:buClrTx/>
              <a:buSzTx/>
              <a:buFontTx/>
              <a:buNone/>
              <a:tabLst/>
              <a:defRPr/>
            </a:pPr>
            <a:r>
              <a:rPr lang="en-US" i="0" dirty="0"/>
              <a:t>The first one is on Atomic Operations. Atomic operations are used to avoid race conditions, used in the </a:t>
            </a:r>
            <a:r>
              <a:rPr lang="en-US" i="0" dirty="0">
                <a:solidFill>
                  <a:srgbClr val="FF0000"/>
                </a:solidFill>
              </a:rPr>
              <a:t>push model</a:t>
            </a:r>
            <a:r>
              <a:rPr lang="en-US" i="0" dirty="0"/>
              <a:t>, </a:t>
            </a:r>
            <a:r>
              <a:rPr lang="en-US" i="0" dirty="0">
                <a:solidFill>
                  <a:srgbClr val="FF0000"/>
                </a:solidFill>
              </a:rPr>
              <a:t>edge-centric model</a:t>
            </a:r>
            <a:r>
              <a:rPr lang="en-US" i="0" dirty="0"/>
              <a:t>, and </a:t>
            </a:r>
            <a:r>
              <a:rPr lang="en-US" i="0" dirty="0" err="1">
                <a:solidFill>
                  <a:srgbClr val="FF0000"/>
                </a:solidFill>
              </a:rPr>
              <a:t>GNNAdvisor</a:t>
            </a:r>
            <a:r>
              <a:rPr lang="en-US" i="0" dirty="0">
                <a:solidFill>
                  <a:srgbClr val="FF0000"/>
                </a:solidFill>
              </a:rPr>
              <a:t>.</a:t>
            </a:r>
          </a:p>
          <a:p>
            <a:pPr marL="0" marR="0" lvl="0" indent="0" defTabSz="228600" eaLnBrk="1" fontAlgn="auto" latinLnBrk="0" hangingPunct="1">
              <a:lnSpc>
                <a:spcPct val="117999"/>
              </a:lnSpc>
              <a:spcBef>
                <a:spcPts val="0"/>
              </a:spcBef>
              <a:spcAft>
                <a:spcPts val="0"/>
              </a:spcAft>
              <a:buClrTx/>
              <a:buSzTx/>
              <a:buFontTx/>
              <a:buNone/>
              <a:tabLst/>
              <a:defRPr/>
            </a:pPr>
            <a:endParaRPr lang="en-US" i="0" dirty="0">
              <a:solidFill>
                <a:srgbClr val="FF0000"/>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0" dirty="0">
                <a:solidFill>
                  <a:srgbClr val="FF0000"/>
                </a:solidFill>
              </a:rPr>
              <a:t>We perform an e</a:t>
            </a:r>
            <a:r>
              <a:rPr lang="en-US" dirty="0"/>
              <a:t>mpirical study of GCN implemented in </a:t>
            </a:r>
            <a:r>
              <a:rPr lang="en-US" i="1" dirty="0">
                <a:solidFill>
                  <a:srgbClr val="0432FF"/>
                </a:solidFill>
              </a:rPr>
              <a:t>push</a:t>
            </a:r>
            <a:r>
              <a:rPr lang="en-US" dirty="0"/>
              <a:t>,</a:t>
            </a:r>
            <a:r>
              <a:rPr lang="en-US" i="1" dirty="0">
                <a:solidFill>
                  <a:srgbClr val="0432FF"/>
                </a:solidFill>
              </a:rPr>
              <a:t> edge-centric</a:t>
            </a:r>
            <a:r>
              <a:rPr lang="en-US" dirty="0"/>
              <a:t>,</a:t>
            </a:r>
            <a:r>
              <a:rPr lang="en-US" i="1" dirty="0">
                <a:solidFill>
                  <a:srgbClr val="0432FF"/>
                </a:solidFill>
              </a:rPr>
              <a:t> </a:t>
            </a:r>
            <a:r>
              <a:rPr lang="en-US" i="1" dirty="0" err="1">
                <a:solidFill>
                  <a:srgbClr val="0432FF"/>
                </a:solidFill>
              </a:rPr>
              <a:t>GNNAdvisor</a:t>
            </a:r>
            <a:r>
              <a:rPr lang="en-US" dirty="0"/>
              <a:t>, and </a:t>
            </a:r>
            <a:r>
              <a:rPr lang="en-US" i="1" dirty="0">
                <a:solidFill>
                  <a:srgbClr val="0432FF"/>
                </a:solidFill>
              </a:rPr>
              <a:t>pull models. </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These are the profiling results. Here, the pull model does not have atomic operations.</a:t>
            </a: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From the runtime, we can see the pull model is much faster. </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algn="l" defTabSz="228600" eaLnBrk="1" fontAlgn="auto" latinLnBrk="0" hangingPunct="1">
              <a:lnSpc>
                <a:spcPct val="117999"/>
              </a:lnSpc>
              <a:spcBef>
                <a:spcPts val="0"/>
              </a:spcBef>
              <a:spcAft>
                <a:spcPts val="0"/>
              </a:spcAft>
              <a:buClrTx/>
              <a:buSzTx/>
              <a:buFontTx/>
              <a:buNone/>
              <a:tabLst/>
              <a:defRPr/>
            </a:pPr>
            <a:r>
              <a:rPr lang="en-US" i="0" dirty="0"/>
              <a:t>Besides that, from the </a:t>
            </a:r>
            <a:r>
              <a:rPr lang="en-US" sz="1100" i="0" dirty="0">
                <a:solidFill>
                  <a:srgbClr val="FF0000"/>
                </a:solidFill>
                <a:latin typeface="Gill Sans MT" panose="020B0502020104020203" pitchFamily="34" charset="77"/>
              </a:rPr>
              <a:t>Atomic memory traffic metric, we can see u</a:t>
            </a:r>
            <a:r>
              <a:rPr lang="en-US" dirty="0"/>
              <a:t>sing atomic operations increases memory atomic traff</a:t>
            </a:r>
            <a:r>
              <a:rPr lang="en-US" i="0" dirty="0"/>
              <a:t>ic, which is bad for the performance. </a:t>
            </a:r>
          </a:p>
          <a:p>
            <a:pPr marL="0" marR="0" lvl="0" indent="0" defTabSz="228600" eaLnBrk="1" fontAlgn="auto" latinLnBrk="0" hangingPunct="1">
              <a:lnSpc>
                <a:spcPct val="117999"/>
              </a:lnSpc>
              <a:spcBef>
                <a:spcPts val="0"/>
              </a:spcBef>
              <a:spcAft>
                <a:spcPts val="0"/>
              </a:spcAft>
              <a:buClrTx/>
              <a:buSzTx/>
              <a:buFontTx/>
              <a:buNone/>
              <a:tabLst/>
              <a:defRPr/>
            </a:pPr>
            <a:endParaRPr lang="en-US" i="0" dirty="0"/>
          </a:p>
          <a:p>
            <a:pPr marL="0" marR="0" lvl="0" indent="0" algn="l" defTabSz="228600" eaLnBrk="1" fontAlgn="auto" latinLnBrk="0" hangingPunct="1">
              <a:lnSpc>
                <a:spcPct val="117999"/>
              </a:lnSpc>
              <a:spcBef>
                <a:spcPts val="0"/>
              </a:spcBef>
              <a:spcAft>
                <a:spcPts val="0"/>
              </a:spcAft>
              <a:buClrTx/>
              <a:buSzTx/>
              <a:buFontTx/>
              <a:buNone/>
              <a:tabLst/>
              <a:defRPr/>
            </a:pPr>
            <a:r>
              <a:rPr lang="en-US" i="0" dirty="0"/>
              <a:t>Also, from the </a:t>
            </a:r>
            <a:r>
              <a:rPr lang="en-US" sz="1100" dirty="0">
                <a:solidFill>
                  <a:srgbClr val="FF0000"/>
                </a:solidFill>
                <a:latin typeface="Gill Sans MT" panose="020B0502020104020203" pitchFamily="34" charset="77"/>
              </a:rPr>
              <a:t>Stall for long scoreboard metric, we can see u</a:t>
            </a:r>
            <a:r>
              <a:rPr lang="en-US" dirty="0"/>
              <a:t>sing atomic operations will wait for more cycles. </a:t>
            </a:r>
          </a:p>
          <a:p>
            <a:pPr marL="0" marR="0" lvl="0" indent="0" algn="l" defTabSz="228600" eaLnBrk="1" fontAlgn="auto" latinLnBrk="0" hangingPunct="1">
              <a:lnSpc>
                <a:spcPct val="117999"/>
              </a:lnSpc>
              <a:spcBef>
                <a:spcPts val="0"/>
              </a:spcBef>
              <a:spcAft>
                <a:spcPts val="0"/>
              </a:spcAft>
              <a:buClrTx/>
              <a:buSzTx/>
              <a:buFontTx/>
              <a:buNone/>
              <a:tabLst/>
              <a:defRPr/>
            </a:pPr>
            <a:endParaRPr lang="en-US" i="0" dirty="0"/>
          </a:p>
          <a:p>
            <a:pPr marL="0" marR="0" lvl="0" indent="0" algn="l" defTabSz="228600" eaLnBrk="1" fontAlgn="auto" latinLnBrk="0" hangingPunct="1">
              <a:lnSpc>
                <a:spcPct val="117999"/>
              </a:lnSpc>
              <a:spcBef>
                <a:spcPts val="0"/>
              </a:spcBef>
              <a:spcAft>
                <a:spcPts val="0"/>
              </a:spcAft>
              <a:buClrTx/>
              <a:buSzTx/>
              <a:buFontTx/>
              <a:buNone/>
              <a:tabLst/>
              <a:defRPr/>
            </a:pPr>
            <a:r>
              <a:rPr lang="en-US" i="0" dirty="0"/>
              <a:t>To this end, the </a:t>
            </a:r>
            <a:r>
              <a:rPr lang="en-US" i="1" dirty="0">
                <a:solidFill>
                  <a:srgbClr val="FF0000"/>
                </a:solidFill>
              </a:rPr>
              <a:t>key takeaway is: Avoid using atomic operations.</a:t>
            </a:r>
            <a:endParaRPr lang="en-US" i="0" dirty="0"/>
          </a:p>
          <a:p>
            <a:endParaRPr lang="en-US" i="0" dirty="0"/>
          </a:p>
        </p:txBody>
      </p:sp>
      <p:sp>
        <p:nvSpPr>
          <p:cNvPr id="4" name="Slide Number Placeholder 3"/>
          <p:cNvSpPr>
            <a:spLocks noGrp="1"/>
          </p:cNvSpPr>
          <p:nvPr>
            <p:ph type="sldNum" sz="quarter" idx="5"/>
          </p:nvPr>
        </p:nvSpPr>
        <p:spPr/>
        <p:txBody>
          <a:bodyPr/>
          <a:lstStyle/>
          <a:p>
            <a:fld id="{C9D02788-EC36-BB41-A082-C8EB5459FD9E}" type="slidenum">
              <a:rPr lang="en-US" smtClean="0"/>
              <a:t>59</a:t>
            </a:fld>
            <a:endParaRPr lang="en-US"/>
          </a:p>
        </p:txBody>
      </p:sp>
    </p:spTree>
    <p:extLst>
      <p:ext uri="{BB962C8B-B14F-4D97-AF65-F5344CB8AC3E}">
        <p14:creationId xmlns:p14="http://schemas.microsoft.com/office/powerpoint/2010/main" val="474306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challenge comes from applying graph to the specific domains.</a:t>
            </a:r>
          </a:p>
          <a:p>
            <a:endParaRPr lang="en-US" dirty="0"/>
          </a:p>
          <a:p>
            <a:r>
              <a:rPr lang="en-US" dirty="0"/>
              <a:t>For an application, we get excited when we think graph can be applied. </a:t>
            </a:r>
          </a:p>
          <a:p>
            <a:endParaRPr lang="en-US" dirty="0"/>
          </a:p>
          <a:p>
            <a:r>
              <a:rPr lang="en-US" dirty="0"/>
              <a:t>Then, the questions come.</a:t>
            </a:r>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Such as </a:t>
            </a:r>
          </a:p>
          <a:p>
            <a:r>
              <a:rPr lang="en-US" sz="1100" dirty="0">
                <a:effectLst/>
                <a:latin typeface="Helvetica Neue"/>
                <a:ea typeface="Helvetica Neue"/>
                <a:cs typeface="Helvetica Neue"/>
                <a:sym typeface="Helvetica Neue"/>
              </a:rPr>
              <a:t>...</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Basically, we need to deeply understand the specific domain, instead of blindly building graphs and applying graph algorithms. </a:t>
            </a:r>
          </a:p>
          <a:p>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38743900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Our second observation is about </a:t>
            </a:r>
            <a:r>
              <a:rPr lang="en-US" i="1" dirty="0">
                <a:solidFill>
                  <a:srgbClr val="0432FF"/>
                </a:solidFill>
              </a:rPr>
              <a:t>Coalesced memory access. </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t>If the threads within the same </a:t>
            </a:r>
            <a:r>
              <a:rPr lang="en-US" sz="1100" i="1" dirty="0">
                <a:solidFill>
                  <a:srgbClr val="FF0000"/>
                </a:solidFill>
              </a:rPr>
              <a:t>warp</a:t>
            </a:r>
            <a:r>
              <a:rPr lang="en-US" sz="1100" dirty="0"/>
              <a:t> access </a:t>
            </a:r>
            <a:r>
              <a:rPr lang="en-US" sz="1100" i="1" dirty="0">
                <a:solidFill>
                  <a:srgbClr val="FF0000"/>
                </a:solidFill>
              </a:rPr>
              <a:t>continuous memory addresses</a:t>
            </a:r>
            <a:r>
              <a:rPr lang="en-US" sz="1100" dirty="0"/>
              <a:t>. That will lead to </a:t>
            </a:r>
            <a:r>
              <a:rPr lang="en-US" i="1" dirty="0">
                <a:solidFill>
                  <a:srgbClr val="0432FF"/>
                </a:solidFill>
              </a:rPr>
              <a:t>Coalesced memory access, which reduces memory requests, thus improves the performance.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i="1" dirty="0">
                <a:solidFill>
                  <a:srgbClr val="0432FF"/>
                </a:solidFill>
              </a:rPr>
              <a:t>In this example, all the Addresses requested from a warp </a:t>
            </a:r>
            <a:r>
              <a:rPr lang="en-US" sz="1100" dirty="0"/>
              <a:t>fall in the same cache line, leading to </a:t>
            </a:r>
            <a:r>
              <a:rPr lang="en-US" sz="1100" i="1" dirty="0">
                <a:solidFill>
                  <a:srgbClr val="0432FF"/>
                </a:solidFill>
              </a:rPr>
              <a:t>100%</a:t>
            </a:r>
            <a:r>
              <a:rPr lang="en-US" sz="1100" dirty="0"/>
              <a:t> bus utilization. This is </a:t>
            </a:r>
            <a:r>
              <a:rPr lang="en-US" i="1" dirty="0">
                <a:solidFill>
                  <a:srgbClr val="0432FF"/>
                </a:solidFill>
              </a:rPr>
              <a:t>Coalesced memory access, which is the best case we are looking for.</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The worst case is Uncoalesced memory access, which means The threads within the same warp accessing arbitrary memory addresses.</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This example shows Uncoalesced memory access. The requested memory addresses are scattered into four different cache lines, leading to 25% bus utilization.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br>
              <a:rPr lang="en-US" sz="1100" dirty="0"/>
            </a:br>
            <a:endParaRPr lang="en-US" sz="1100" dirty="0"/>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p:txBody>
      </p:sp>
    </p:spTree>
    <p:extLst>
      <p:ext uri="{BB962C8B-B14F-4D97-AF65-F5344CB8AC3E}">
        <p14:creationId xmlns:p14="http://schemas.microsoft.com/office/powerpoint/2010/main" val="4140286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make memory access more coalesced?</a:t>
            </a:r>
          </a:p>
          <a:p>
            <a:pPr marL="0" marR="0" lvl="0" indent="0" defTabSz="228600" eaLnBrk="1" fontAlgn="auto" latinLnBrk="0" hangingPunct="1">
              <a:lnSpc>
                <a:spcPct val="117999"/>
              </a:lnSpc>
              <a:spcBef>
                <a:spcPts val="0"/>
              </a:spcBef>
              <a:spcAft>
                <a:spcPts val="0"/>
              </a:spcAft>
              <a:buClrTx/>
              <a:buSzTx/>
              <a:buFontTx/>
              <a:buNone/>
              <a:tabLst/>
              <a:defRPr/>
            </a:pPr>
            <a:r>
              <a:rPr lang="en-US" dirty="0"/>
              <a:t>If we can use more threads within a warp to process the same data (e.g., vertex), the memory access will become more coalesced.</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To test</a:t>
            </a:r>
            <a:r>
              <a:rPr lang="zh-CN" altLang="en-US" dirty="0"/>
              <a:t> </a:t>
            </a:r>
            <a:r>
              <a:rPr lang="en-US" altLang="zh-CN" dirty="0"/>
              <a:t>that</a:t>
            </a:r>
            <a:r>
              <a:rPr lang="en-US" dirty="0"/>
              <a:t>, we also perform an Empirical study by running GCNs implemented in </a:t>
            </a:r>
            <a:r>
              <a:rPr lang="en-US" i="1" dirty="0">
                <a:solidFill>
                  <a:srgbClr val="0432FF"/>
                </a:solidFill>
              </a:rPr>
              <a:t>one thread per vertex</a:t>
            </a:r>
            <a:r>
              <a:rPr lang="en-US" dirty="0"/>
              <a:t> and </a:t>
            </a:r>
            <a:r>
              <a:rPr lang="en-US" i="1" dirty="0">
                <a:solidFill>
                  <a:srgbClr val="0432FF"/>
                </a:solidFill>
              </a:rPr>
              <a:t>half warp per vertex. </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These are the profiling results. </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Obviously, </a:t>
            </a:r>
            <a:r>
              <a:rPr lang="en-US" dirty="0"/>
              <a:t>Coalesced memory access makes fewer memory requests.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Accordingly, it reduces the # of cycles waiting for data. Together, one can see the runtime of half warp is much faster than one thread.</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the key takeaway is, try to use more threads within a warp to process the same vertex.</a:t>
            </a:r>
          </a:p>
          <a:p>
            <a:pPr marL="0" marR="0" lvl="0" indent="0" defTabSz="228600" eaLnBrk="1" fontAlgn="auto" latinLnBrk="0" hangingPunct="1">
              <a:lnSpc>
                <a:spcPct val="117999"/>
              </a:lnSpc>
              <a:spcBef>
                <a:spcPts val="0"/>
              </a:spcBef>
              <a:spcAft>
                <a:spcPts val="0"/>
              </a:spcAft>
              <a:buClrTx/>
              <a:buSzTx/>
              <a:buFontTx/>
              <a:buNone/>
              <a:tabLst/>
              <a:defRPr/>
            </a:pPr>
            <a:endParaRPr lang="en-US" sz="200"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28486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 third observation is on </a:t>
            </a:r>
            <a:r>
              <a:rPr lang="en-US" dirty="0"/>
              <a:t>Kernel Launch.</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 GNN computation can be implemented with different numbers of GPU kernels.</a:t>
            </a:r>
          </a:p>
          <a:p>
            <a:r>
              <a:rPr lang="en-US" dirty="0"/>
              <a:t>To study this, we run graph attention network (GAT) implemented in </a:t>
            </a:r>
            <a:r>
              <a:rPr lang="en-US" i="1" dirty="0">
                <a:solidFill>
                  <a:srgbClr val="0432FF"/>
                </a:solidFill>
              </a:rPr>
              <a:t>DGL, three kernels</a:t>
            </a:r>
            <a:r>
              <a:rPr lang="en-US" dirty="0"/>
              <a:t>, and </a:t>
            </a:r>
            <a:r>
              <a:rPr lang="en-US" i="1" dirty="0">
                <a:solidFill>
                  <a:srgbClr val="0432FF"/>
                </a:solidFill>
              </a:rPr>
              <a:t>one kernel.</a:t>
            </a:r>
          </a:p>
          <a:p>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Here are the profiling results</a:t>
            </a:r>
            <a:r>
              <a:rPr lang="en-US" altLang="zh-CN" i="1" dirty="0">
                <a:solidFill>
                  <a:srgbClr val="0432FF"/>
                </a:solidFill>
              </a:rPr>
              <a:t>. </a:t>
            </a:r>
          </a:p>
          <a:p>
            <a:pPr marL="0" marR="0" lvl="0" indent="0" defTabSz="228600" eaLnBrk="1" fontAlgn="auto" latinLnBrk="0" hangingPunct="1">
              <a:lnSpc>
                <a:spcPct val="117999"/>
              </a:lnSpc>
              <a:spcBef>
                <a:spcPts val="0"/>
              </a:spcBef>
              <a:spcAft>
                <a:spcPts val="0"/>
              </a:spcAft>
              <a:buClrTx/>
              <a:buSzTx/>
              <a:buFontTx/>
              <a:buNone/>
              <a:tabLst/>
              <a:defRPr/>
            </a:pPr>
            <a:endParaRPr lang="en-US" altLang="zh-CN"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altLang="zh-CN" i="1" dirty="0">
                <a:solidFill>
                  <a:srgbClr val="0432FF"/>
                </a:solidFill>
              </a:rPr>
              <a:t>Basically, we can find that </a:t>
            </a:r>
            <a:r>
              <a:rPr lang="en-US" dirty="0"/>
              <a:t>Using fewer kernels can </a:t>
            </a:r>
            <a:r>
              <a:rPr lang="en-US" i="1" dirty="0">
                <a:solidFill>
                  <a:srgbClr val="0432FF"/>
                </a:solidFill>
              </a:rPr>
              <a:t>avoid</a:t>
            </a:r>
            <a:r>
              <a:rPr lang="en-US" dirty="0"/>
              <a:t> </a:t>
            </a:r>
            <a:r>
              <a:rPr lang="en-US" i="1" dirty="0">
                <a:solidFill>
                  <a:srgbClr val="0432FF"/>
                </a:solidFill>
              </a:rPr>
              <a:t>kernel launch overhead </a:t>
            </a:r>
            <a:r>
              <a:rPr lang="en-US" dirty="0"/>
              <a:t>and thus </a:t>
            </a:r>
            <a:r>
              <a:rPr lang="en-US" i="1" dirty="0">
                <a:solidFill>
                  <a:srgbClr val="0432FF"/>
                </a:solidFill>
              </a:rPr>
              <a:t>reduce DRAM usage</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It can also reduce unnecessary memory traffic.</a:t>
            </a:r>
            <a:br>
              <a:rPr lang="en-US" dirty="0"/>
            </a:br>
            <a:endParaRPr lang="en-US" sz="800"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the </a:t>
            </a:r>
            <a:r>
              <a:rPr lang="en-US" i="1" dirty="0">
                <a:solidFill>
                  <a:srgbClr val="FF0000"/>
                </a:solidFill>
              </a:rPr>
              <a:t>Key takeaway is Using as fewer kernels as possible.</a:t>
            </a:r>
            <a:endParaRPr lang="en-US" dirty="0"/>
          </a:p>
          <a:p>
            <a:endParaRPr lang="en-US" dirty="0"/>
          </a:p>
        </p:txBody>
      </p:sp>
    </p:spTree>
    <p:extLst>
      <p:ext uri="{BB962C8B-B14F-4D97-AF65-F5344CB8AC3E}">
        <p14:creationId xmlns:p14="http://schemas.microsoft.com/office/powerpoint/2010/main" val="727369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make these three observations.</a:t>
            </a:r>
          </a:p>
          <a:p>
            <a:r>
              <a:rPr lang="en-US" dirty="0"/>
              <a:t>We should </a:t>
            </a:r>
            <a:r>
              <a:rPr lang="en-US" dirty="0">
                <a:solidFill>
                  <a:schemeClr val="tx1">
                    <a:lumMod val="75000"/>
                  </a:schemeClr>
                </a:solidFill>
              </a:rPr>
              <a:t>Avoid using</a:t>
            </a:r>
            <a:r>
              <a:rPr lang="en-US" i="1" dirty="0">
                <a:solidFill>
                  <a:srgbClr val="FF0000"/>
                </a:solidFill>
              </a:rPr>
              <a:t> atomic operations.</a:t>
            </a:r>
            <a:br>
              <a:rPr lang="en-US" i="1" dirty="0">
                <a:solidFill>
                  <a:srgbClr val="FF0000"/>
                </a:solidFill>
              </a:rPr>
            </a:br>
            <a:endParaRPr lang="en-US" i="1" dirty="0">
              <a:solidFill>
                <a:srgbClr val="FF0000"/>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FF0000"/>
                </a:solidFill>
              </a:rPr>
              <a:t>We should </a:t>
            </a:r>
            <a:r>
              <a:rPr lang="en-US" dirty="0"/>
              <a:t>use </a:t>
            </a:r>
            <a:r>
              <a:rPr lang="en-US" i="1" dirty="0">
                <a:solidFill>
                  <a:srgbClr val="FF0000"/>
                </a:solidFill>
              </a:rPr>
              <a:t>more threads within a warp </a:t>
            </a:r>
            <a:r>
              <a:rPr lang="en-US" dirty="0">
                <a:solidFill>
                  <a:schemeClr val="tx1">
                    <a:lumMod val="75000"/>
                  </a:schemeClr>
                </a:solidFill>
              </a:rPr>
              <a:t>to process </a:t>
            </a:r>
            <a:r>
              <a:rPr lang="en-US" i="1" dirty="0">
                <a:solidFill>
                  <a:srgbClr val="FF0000"/>
                </a:solidFill>
              </a:rPr>
              <a:t>the same vertex.</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FF0000"/>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FF0000"/>
                </a:solidFill>
              </a:rPr>
              <a:t>We should </a:t>
            </a:r>
            <a:r>
              <a:rPr lang="en-US" dirty="0">
                <a:solidFill>
                  <a:schemeClr val="tx1">
                    <a:lumMod val="75000"/>
                  </a:schemeClr>
                </a:solidFill>
              </a:rPr>
              <a:t>use</a:t>
            </a:r>
            <a:r>
              <a:rPr lang="en-US" i="1" dirty="0">
                <a:solidFill>
                  <a:srgbClr val="FF0000"/>
                </a:solidFill>
              </a:rPr>
              <a:t> </a:t>
            </a:r>
            <a:r>
              <a:rPr lang="en-US" dirty="0">
                <a:solidFill>
                  <a:schemeClr val="tx1">
                    <a:lumMod val="75000"/>
                  </a:schemeClr>
                </a:solidFill>
              </a:rPr>
              <a:t>as</a:t>
            </a:r>
            <a:r>
              <a:rPr lang="en-US" i="1" dirty="0">
                <a:solidFill>
                  <a:srgbClr val="FF0000"/>
                </a:solidFill>
              </a:rPr>
              <a:t> fewer kernels </a:t>
            </a:r>
            <a:r>
              <a:rPr lang="en-US" dirty="0">
                <a:solidFill>
                  <a:schemeClr val="tx1">
                    <a:lumMod val="75000"/>
                  </a:schemeClr>
                </a:solidFill>
              </a:rPr>
              <a:t>as possible.</a:t>
            </a:r>
            <a:br>
              <a:rPr lang="en-US" i="1" dirty="0">
                <a:solidFill>
                  <a:srgbClr val="FF0000"/>
                </a:solidFill>
              </a:rPr>
            </a:br>
            <a:endParaRPr lang="en-US" i="1" dirty="0">
              <a:solidFill>
                <a:srgbClr val="FF0000"/>
              </a:solidFill>
            </a:endParaRPr>
          </a:p>
          <a:p>
            <a:endParaRPr lang="en-US" dirty="0"/>
          </a:p>
        </p:txBody>
      </p:sp>
    </p:spTree>
    <p:extLst>
      <p:ext uri="{BB962C8B-B14F-4D97-AF65-F5344CB8AC3E}">
        <p14:creationId xmlns:p14="http://schemas.microsoft.com/office/powerpoint/2010/main" val="2351057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that, we design a new computation model for GNNs. That is, a two-level parallelism GNN computation model, named TLPGNN.</a:t>
            </a:r>
          </a:p>
          <a:p>
            <a:endParaRPr lang="en-US" dirty="0"/>
          </a:p>
          <a:p>
            <a:r>
              <a:rPr lang="en-US" dirty="0"/>
              <a:t>In the first level, we are mapping each </a:t>
            </a:r>
            <a:r>
              <a:rPr lang="en-US" i="1" dirty="0">
                <a:solidFill>
                  <a:srgbClr val="FF0000"/>
                </a:solidFill>
              </a:rPr>
              <a:t>vertex</a:t>
            </a:r>
            <a:r>
              <a:rPr lang="en-US" dirty="0"/>
              <a:t> to all the threads in a </a:t>
            </a:r>
            <a:r>
              <a:rPr lang="en-US" i="1" dirty="0">
                <a:solidFill>
                  <a:srgbClr val="FF0000"/>
                </a:solidFill>
              </a:rPr>
              <a:t>warp.</a:t>
            </a:r>
          </a:p>
          <a:p>
            <a:endParaRPr lang="en-US" i="1" dirty="0">
              <a:solidFill>
                <a:srgbClr val="FF0000"/>
              </a:solidFill>
            </a:endParaRPr>
          </a:p>
          <a:p>
            <a:r>
              <a:rPr lang="en-US" i="1" dirty="0">
                <a:solidFill>
                  <a:srgbClr val="FF0000"/>
                </a:solidFill>
              </a:rPr>
              <a:t>That is, as shown in this example, all the 32 threads in one warp will be assigned to compute one vertex.</a:t>
            </a:r>
          </a:p>
          <a:p>
            <a:endParaRPr lang="en-US" i="1" dirty="0">
              <a:solidFill>
                <a:srgbClr val="FF0000"/>
              </a:solidFill>
            </a:endParaRPr>
          </a:p>
          <a:p>
            <a:r>
              <a:rPr lang="en-US" i="1" dirty="0">
                <a:solidFill>
                  <a:srgbClr val="FF0000"/>
                </a:solidFill>
              </a:rPr>
              <a:t>The benefits of doing this are two-fold.</a:t>
            </a:r>
          </a:p>
          <a:p>
            <a:r>
              <a:rPr lang="en-US" i="1" dirty="0">
                <a:solidFill>
                  <a:srgbClr val="FF0000"/>
                </a:solidFill>
              </a:rPr>
              <a:t>First, there is </a:t>
            </a:r>
            <a:r>
              <a:rPr lang="en-US" i="1" dirty="0">
                <a:solidFill>
                  <a:srgbClr val="0432FF"/>
                </a:solidFill>
              </a:rPr>
              <a:t>No atomic operations because</a:t>
            </a:r>
            <a:r>
              <a:rPr lang="en-US" dirty="0"/>
              <a:t> the workloads associated with each vertex are independent from each other.</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Second, there is </a:t>
            </a:r>
            <a:r>
              <a:rPr lang="en-US" i="1" dirty="0">
                <a:solidFill>
                  <a:srgbClr val="0432FF"/>
                </a:solidFill>
              </a:rPr>
              <a:t>No branch divergence because</a:t>
            </a:r>
            <a:r>
              <a:rPr lang="en-US" dirty="0"/>
              <a:t> threads in one warp following the same control path.</a:t>
            </a:r>
          </a:p>
          <a:p>
            <a:endParaRPr lang="en-US" dirty="0"/>
          </a:p>
          <a:p>
            <a:endParaRPr lang="en-US" i="1" dirty="0">
              <a:solidFill>
                <a:srgbClr val="FF0000"/>
              </a:solidFill>
            </a:endParaRPr>
          </a:p>
          <a:p>
            <a:endParaRPr lang="en-US" dirty="0"/>
          </a:p>
        </p:txBody>
      </p:sp>
    </p:spTree>
    <p:extLst>
      <p:ext uri="{BB962C8B-B14F-4D97-AF65-F5344CB8AC3E}">
        <p14:creationId xmlns:p14="http://schemas.microsoft.com/office/powerpoint/2010/main" val="16137320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In the Second level,</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map each feature dimension of a vertex to a thread in the warp,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as shown in this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r>
              <a:rPr lang="en-US" i="1" dirty="0">
                <a:solidFill>
                  <a:srgbClr val="FF0000"/>
                </a:solidFill>
              </a:rPr>
              <a:t>The benefits of doing this are also two-fold.</a:t>
            </a: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FF0000"/>
                </a:solidFill>
              </a:rPr>
              <a:t>First, there is </a:t>
            </a:r>
            <a:r>
              <a:rPr lang="en-US" i="1" dirty="0">
                <a:solidFill>
                  <a:srgbClr val="0432FF"/>
                </a:solidFill>
              </a:rPr>
              <a:t>No atomic operations, because </a:t>
            </a:r>
            <a:r>
              <a:rPr lang="en-US" dirty="0"/>
              <a:t>different threads work on different dimensions, no conflicts.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Second, the memory access are coalesced because the adjacent threads access adjacent memory addresses.</a:t>
            </a:r>
          </a:p>
          <a:p>
            <a:pPr marL="0" marR="0" lvl="0" indent="0" defTabSz="228600" eaLnBrk="1" fontAlgn="auto" latinLnBrk="0" hangingPunct="1">
              <a:lnSpc>
                <a:spcPct val="117999"/>
              </a:lnSpc>
              <a:spcBef>
                <a:spcPts val="0"/>
              </a:spcBef>
              <a:spcAft>
                <a:spcPts val="0"/>
              </a:spcAft>
              <a:buClrTx/>
              <a:buSzTx/>
              <a:buFontTx/>
              <a:buNone/>
              <a:tabLst/>
              <a:defRPr/>
            </a:pPr>
            <a:r>
              <a:rPr lang="en-US" dirty="0"/>
              <a:t>Such a two-level parallelism design also aligns with the hierarchical architecture of GPU. </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5751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design a few other optimizations,</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Including </a:t>
            </a:r>
            <a:r>
              <a:rPr lang="en-US" i="1" dirty="0">
                <a:solidFill>
                  <a:srgbClr val="0432FF"/>
                </a:solidFill>
              </a:rPr>
              <a:t>Dynamic workload assignment,</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Kernel fusion</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r>
              <a:rPr lang="en-US" i="1" dirty="0">
                <a:solidFill>
                  <a:srgbClr val="0432FF"/>
                </a:solidFill>
              </a:rPr>
              <a:t>And Register caching</a:t>
            </a:r>
          </a:p>
          <a:p>
            <a:pPr marL="0" marR="0" lvl="0" indent="0" defTabSz="228600" eaLnBrk="1" fontAlgn="auto" latinLnBrk="0" hangingPunct="1">
              <a:lnSpc>
                <a:spcPct val="117999"/>
              </a:lnSpc>
              <a:spcBef>
                <a:spcPts val="0"/>
              </a:spcBef>
              <a:spcAft>
                <a:spcPts val="0"/>
              </a:spcAft>
              <a:buClrTx/>
              <a:buSzTx/>
              <a:buFontTx/>
              <a:buNone/>
              <a:tabLst/>
              <a:defRPr/>
            </a:pPr>
            <a:endParaRPr lang="en-US" i="1" dirty="0">
              <a:solidFill>
                <a:srgbClr val="0432FF"/>
              </a:solidFill>
            </a:endParaRPr>
          </a:p>
        </p:txBody>
      </p:sp>
    </p:spTree>
    <p:extLst>
      <p:ext uri="{BB962C8B-B14F-4D97-AF65-F5344CB8AC3E}">
        <p14:creationId xmlns:p14="http://schemas.microsoft.com/office/powerpoint/2010/main" val="3485084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experiment details, and the tested graphs.</a:t>
            </a:r>
          </a:p>
        </p:txBody>
      </p:sp>
      <p:sp>
        <p:nvSpPr>
          <p:cNvPr id="4" name="Slide Number Placeholder 3"/>
          <p:cNvSpPr>
            <a:spLocks noGrp="1"/>
          </p:cNvSpPr>
          <p:nvPr>
            <p:ph type="sldNum" sz="quarter" idx="5"/>
          </p:nvPr>
        </p:nvSpPr>
        <p:spPr/>
        <p:txBody>
          <a:bodyPr/>
          <a:lstStyle/>
          <a:p>
            <a:fld id="{C9D02788-EC36-BB41-A082-C8EB5459FD9E}" type="slidenum">
              <a:rPr lang="en-US" smtClean="0"/>
              <a:t>67</a:t>
            </a:fld>
            <a:endParaRPr lang="en-US"/>
          </a:p>
        </p:txBody>
      </p:sp>
    </p:spTree>
    <p:extLst>
      <p:ext uri="{BB962C8B-B14F-4D97-AF65-F5344CB8AC3E}">
        <p14:creationId xmlns:p14="http://schemas.microsoft.com/office/powerpoint/2010/main" val="2604571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speedup as the comparison metric, which is defined as the </a:t>
            </a:r>
            <a:r>
              <a:rPr lang="en-US" sz="1100" dirty="0">
                <a:latin typeface="Gill Sans MT" panose="020B0502020104020203" pitchFamily="34" charset="77"/>
              </a:rPr>
              <a:t>Runtime of others over TLPGNN.</a:t>
            </a:r>
          </a:p>
          <a:p>
            <a:r>
              <a:rPr lang="en-US" sz="1100" dirty="0">
                <a:latin typeface="Gill Sans MT" panose="020B0502020104020203" pitchFamily="34" charset="77"/>
              </a:rPr>
              <a:t>Overall, our TLPGNN is much faster than the three compared methods.</a:t>
            </a:r>
            <a:endParaRPr lang="en-US" dirty="0"/>
          </a:p>
        </p:txBody>
      </p:sp>
      <p:sp>
        <p:nvSpPr>
          <p:cNvPr id="4" name="Slide Number Placeholder 3"/>
          <p:cNvSpPr>
            <a:spLocks noGrp="1"/>
          </p:cNvSpPr>
          <p:nvPr>
            <p:ph type="sldNum" sz="quarter" idx="5"/>
          </p:nvPr>
        </p:nvSpPr>
        <p:spPr/>
        <p:txBody>
          <a:bodyPr/>
          <a:lstStyle/>
          <a:p>
            <a:fld id="{C9D02788-EC36-BB41-A082-C8EB5459FD9E}" type="slidenum">
              <a:rPr lang="en-US" smtClean="0"/>
              <a:t>68</a:t>
            </a:fld>
            <a:endParaRPr lang="en-US"/>
          </a:p>
        </p:txBody>
      </p:sp>
    </p:spTree>
    <p:extLst>
      <p:ext uri="{BB962C8B-B14F-4D97-AF65-F5344CB8AC3E}">
        <p14:creationId xmlns:p14="http://schemas.microsoft.com/office/powerpoint/2010/main" val="19428199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TLPGNN, we have another work focusing on GNN training in this year’s SC.</a:t>
            </a:r>
          </a:p>
        </p:txBody>
      </p:sp>
    </p:spTree>
    <p:extLst>
      <p:ext uri="{BB962C8B-B14F-4D97-AF65-F5344CB8AC3E}">
        <p14:creationId xmlns:p14="http://schemas.microsoft.com/office/powerpoint/2010/main" val="393042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efc795426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efc79542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 sz="1100" dirty="0">
                <a:latin typeface="Gill Sans MT" panose="020B0502020104020203" pitchFamily="34" charset="77"/>
              </a:rPr>
              <a:t>The second challenge is lacking explanations for real applications. Current graph-based solutions, especially graph learning-based, do not provide sufficient context information regarding why a prediction is </a:t>
            </a:r>
            <a:r>
              <a:rPr lang="en-US" sz="1100" dirty="0"/>
              <a:t>made.</a:t>
            </a:r>
            <a:r>
              <a:rPr lang="en-US" sz="1100" dirty="0">
                <a:latin typeface="Gill Sans MT" panose="020B0502020104020203" pitchFamily="34" charset="77"/>
              </a:rPr>
              <a:t> When such a solution is applied to real applications, it will give a heavy burden to the users.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dirty="0">
              <a:latin typeface="Gill Sans MT" panose="020B0502020104020203" pitchFamily="34" charset="77"/>
            </a:endParaRPr>
          </a:p>
          <a:p>
            <a:pPr hangingPunct="1">
              <a:spcBef>
                <a:spcPts val="1100"/>
              </a:spcBef>
              <a:defRPr/>
            </a:pPr>
            <a:r>
              <a:rPr lang="en-US" sz="1100" dirty="0">
                <a:latin typeface="Gill Sans MT" panose="020B0502020104020203" pitchFamily="34" charset="77"/>
              </a:rPr>
              <a:t>For example, in cybersecurity applications, </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existing models generate too many alarms, while the security analysts are not able to verify them. From a report of FireEye, </a:t>
            </a:r>
            <a:r>
              <a:rPr kumimoji="0" lang="en-US" sz="1100" b="0" i="0" u="none" strike="noStrike" kern="0" cap="none" spc="0" normalizeH="0" baseline="0" noProof="0" dirty="0">
                <a:ln>
                  <a:noFill/>
                </a:ln>
                <a:solidFill>
                  <a:srgbClr val="414141"/>
                </a:solidFill>
                <a:effectLst/>
                <a:uLnTx/>
                <a:uFillTx/>
                <a:sym typeface="Palatino Linotype"/>
              </a:rPr>
              <a:t>most organizations in US receive </a:t>
            </a:r>
            <a:r>
              <a:rPr kumimoji="0" lang="en-US" sz="1100" b="0" i="1" u="none" strike="noStrike" kern="0" cap="none" spc="0" normalizeH="0" baseline="0" noProof="0" dirty="0">
                <a:ln>
                  <a:noFill/>
                </a:ln>
                <a:solidFill>
                  <a:srgbClr val="FF0000"/>
                </a:solidFill>
                <a:effectLst/>
                <a:uLnTx/>
                <a:uFillTx/>
                <a:sym typeface="Palatino Linotype"/>
              </a:rPr>
              <a:t>17,000 alters per week</a:t>
            </a:r>
            <a:r>
              <a:rPr kumimoji="0" lang="en-US" sz="1100" b="0" i="0" u="none" strike="noStrike" kern="0" cap="none" spc="0" normalizeH="0" baseline="0" noProof="0" dirty="0">
                <a:ln>
                  <a:noFill/>
                </a:ln>
                <a:solidFill>
                  <a:srgbClr val="414141"/>
                </a:solidFill>
                <a:effectLst/>
                <a:uLnTx/>
                <a:uFillTx/>
                <a:sym typeface="Palatino Linotype"/>
              </a:rPr>
              <a:t> while only </a:t>
            </a:r>
            <a:r>
              <a:rPr kumimoji="0" lang="en-US" sz="1100" b="0" i="1" u="none" strike="noStrike" kern="0" cap="none" spc="0" normalizeH="0" baseline="0" noProof="0" dirty="0">
                <a:ln>
                  <a:noFill/>
                </a:ln>
                <a:solidFill>
                  <a:srgbClr val="FF0000"/>
                </a:solidFill>
                <a:effectLst/>
                <a:uLnTx/>
                <a:uFillTx/>
                <a:sym typeface="Palatino Linotype"/>
              </a:rPr>
              <a:t>4% </a:t>
            </a:r>
            <a:r>
              <a:rPr kumimoji="0" lang="en-US" sz="1100" b="0" i="0" u="none" strike="noStrike" kern="0" cap="none" spc="0" normalizeH="0" baseline="0" noProof="0" dirty="0">
                <a:ln>
                  <a:noFill/>
                </a:ln>
                <a:solidFill>
                  <a:srgbClr val="414141"/>
                </a:solidFill>
                <a:effectLst/>
                <a:uLnTx/>
                <a:uFillTx/>
                <a:sym typeface="Palatino Linotype"/>
              </a:rPr>
              <a:t>of them are properly investigated.</a:t>
            </a:r>
          </a:p>
          <a:p>
            <a:pPr hangingPunct="1">
              <a:spcBef>
                <a:spcPts val="1100"/>
              </a:spcBef>
              <a:defRPr/>
            </a:pPr>
            <a:endParaRPr kumimoji="0" lang="en-US" sz="1100" b="0" i="0" u="none" strike="noStrike" kern="0" cap="none" spc="0" normalizeH="0" baseline="0" noProof="0" dirty="0">
              <a:ln>
                <a:noFill/>
              </a:ln>
              <a:solidFill>
                <a:srgbClr val="414141"/>
              </a:solidFill>
              <a:effectLst/>
              <a:uLnTx/>
              <a:uFillTx/>
              <a:latin typeface="Gill Sans MT" charset="0"/>
              <a:sym typeface="Palatino Linotype"/>
            </a:endParaRP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dirty="0">
                <a:latin typeface="Gill Sans MT" panose="020B0502020104020203" pitchFamily="34" charset="77"/>
              </a:rPr>
              <a:t>This will lead to the </a:t>
            </a:r>
            <a:r>
              <a:rPr lang="en-US" sz="1100" i="1" dirty="0">
                <a:solidFill>
                  <a:srgbClr val="FF0000"/>
                </a:solidFill>
              </a:rPr>
              <a:t>Threat alert fatigue problem</a:t>
            </a:r>
            <a:r>
              <a:rPr lang="en-US" sz="1100" i="1" dirty="0">
                <a:solidFill>
                  <a:srgbClr val="FF0000"/>
                </a:solidFill>
                <a:latin typeface="Helvetica Neue"/>
              </a:rPr>
              <a:t>, which can cause </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either the </a:t>
            </a:r>
            <a:r>
              <a:rPr kumimoji="0" lang="en-US" sz="1100" b="0" i="1" u="none" strike="noStrike" kern="0" cap="none" spc="0" normalizeH="0" baseline="0" noProof="0" dirty="0">
                <a:ln>
                  <a:noFill/>
                </a:ln>
                <a:solidFill>
                  <a:srgbClr val="FF0000"/>
                </a:solidFill>
                <a:effectLst/>
                <a:uLnTx/>
                <a:uFillTx/>
                <a:latin typeface="Gill Sans MT" charset="0"/>
                <a:sym typeface="Palatino Linotype"/>
              </a:rPr>
              <a:t>missing of the alarm</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 or the </a:t>
            </a:r>
            <a:r>
              <a:rPr kumimoji="0" lang="en-US" sz="1100" b="0" i="1" u="none" strike="noStrike" kern="0" cap="none" spc="0" normalizeH="0" baseline="0" noProof="0" dirty="0">
                <a:ln>
                  <a:noFill/>
                </a:ln>
                <a:solidFill>
                  <a:srgbClr val="FF0000"/>
                </a:solidFill>
                <a:effectLst/>
                <a:uLnTx/>
                <a:uFillTx/>
                <a:latin typeface="Gill Sans MT" charset="0"/>
                <a:sym typeface="Palatino Linotype"/>
              </a:rPr>
              <a:t>finding comes too late</a:t>
            </a:r>
            <a:r>
              <a:rPr kumimoji="0" lang="en-US" sz="1100" b="0" i="0" u="none" strike="noStrike" kern="0" cap="none" spc="0" normalizeH="0" baseline="0" noProof="0" dirty="0">
                <a:ln>
                  <a:noFill/>
                </a:ln>
                <a:solidFill>
                  <a:srgbClr val="414141"/>
                </a:solidFill>
                <a:effectLst/>
                <a:uLnTx/>
                <a:uFillTx/>
                <a:latin typeface="Gill Sans MT" charset="0"/>
                <a:sym typeface="Palatino Linotype"/>
              </a:rPr>
              <a:t>.</a:t>
            </a:r>
            <a:endParaRPr lang="en-US" sz="1100" dirty="0">
              <a:latin typeface="Gill Sans MT" panose="020B0502020104020203" pitchFamily="34" charset="77"/>
            </a:endParaRP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0726176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conventional graph algorithms, we got one paper on top-k shortest paths in SC this year.</a:t>
            </a:r>
          </a:p>
        </p:txBody>
      </p:sp>
    </p:spTree>
    <p:extLst>
      <p:ext uri="{BB962C8B-B14F-4D97-AF65-F5344CB8AC3E}">
        <p14:creationId xmlns:p14="http://schemas.microsoft.com/office/powerpoint/2010/main" val="41846961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sz="1100" baseline="0" dirty="0">
                <a:effectLst/>
                <a:latin typeface="Helvetica Neue"/>
                <a:ea typeface="Helvetica Neue"/>
                <a:cs typeface="Helvetica Neue"/>
                <a:sym typeface="Helvetica Neue"/>
              </a:rPr>
              <a:t>We also design algorithms for various connectivity algorithms.</a:t>
            </a:r>
          </a:p>
        </p:txBody>
      </p:sp>
    </p:spTree>
    <p:extLst>
      <p:ext uri="{BB962C8B-B14F-4D97-AF65-F5344CB8AC3E}">
        <p14:creationId xmlns:p14="http://schemas.microsoft.com/office/powerpoint/2010/main" val="39057809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baseline="0" dirty="0"/>
              <a:t>Especially for strongly connected component.</a:t>
            </a:r>
          </a:p>
        </p:txBody>
      </p:sp>
    </p:spTree>
    <p:extLst>
      <p:ext uri="{BB962C8B-B14F-4D97-AF65-F5344CB8AC3E}">
        <p14:creationId xmlns:p14="http://schemas.microsoft.com/office/powerpoint/2010/main" val="2292720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b="0" baseline="0" dirty="0"/>
              <a:t>In summary, for </a:t>
            </a:r>
            <a:r>
              <a:rPr lang="en-US" b="0" dirty="0"/>
              <a:t>Efficient GNN computation systems on GPUs, we have designed TLPGNN, and Tango.</a:t>
            </a:r>
          </a:p>
          <a:p>
            <a:pPr marL="0" marR="0" lvl="0" indent="0" defTabSz="228600" eaLnBrk="1" fontAlgn="auto" latinLnBrk="0" hangingPunct="1">
              <a:lnSpc>
                <a:spcPct val="117999"/>
              </a:lnSpc>
              <a:spcBef>
                <a:spcPts val="0"/>
              </a:spcBef>
              <a:spcAft>
                <a:spcPts val="0"/>
              </a:spcAft>
              <a:buClrTx/>
              <a:buSzTx/>
              <a:buFontTx/>
              <a:buNone/>
              <a:tabLst/>
              <a:defRPr/>
            </a:pPr>
            <a:endParaRPr lang="en-US" b="0" dirty="0"/>
          </a:p>
          <a:p>
            <a:pPr marL="0" marR="0" lvl="0" indent="0" defTabSz="228600" eaLnBrk="1" fontAlgn="auto" latinLnBrk="0" hangingPunct="1">
              <a:lnSpc>
                <a:spcPct val="117999"/>
              </a:lnSpc>
              <a:spcBef>
                <a:spcPts val="0"/>
              </a:spcBef>
              <a:spcAft>
                <a:spcPts val="0"/>
              </a:spcAft>
              <a:buClrTx/>
              <a:buSzTx/>
              <a:buFontTx/>
              <a:buNone/>
              <a:tabLst/>
              <a:defRPr/>
            </a:pPr>
            <a:r>
              <a:rPr lang="en-US" b="0" dirty="0"/>
              <a:t>For conventional graph algorithms, we have designed the state-of-the-art parallel algorithms for top-k shortest path and various connectivity algorithms.</a:t>
            </a:r>
          </a:p>
        </p:txBody>
      </p:sp>
    </p:spTree>
    <p:extLst>
      <p:ext uri="{BB962C8B-B14F-4D97-AF65-F5344CB8AC3E}">
        <p14:creationId xmlns:p14="http://schemas.microsoft.com/office/powerpoint/2010/main" val="164129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Helvetica Neue"/>
                <a:ea typeface="Helvetica Neue"/>
                <a:cs typeface="Helvetica Neue"/>
                <a:sym typeface="Helvetica Neue"/>
              </a:rPr>
              <a:t>The third challenge is the low computation efficiency.</a:t>
            </a:r>
          </a:p>
          <a:p>
            <a:r>
              <a:rPr lang="en-US" sz="1100" dirty="0">
                <a:effectLst/>
                <a:latin typeface="Helvetica Neue"/>
                <a:ea typeface="Helvetica Neue"/>
                <a:cs typeface="Helvetica Neue"/>
                <a:sym typeface="Helvetica Neue"/>
              </a:rPr>
              <a:t>Graph, in reality, is big data in terms of both graph size and count.</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This figure shows the number of active users on Facebook from 2008 till 2020. The x-axis shows the year and y-axis shows the user count in million.</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We can see the user count which is also the graph size keeps growing and the trend does not show any slowdown.</a:t>
            </a:r>
          </a:p>
          <a:p>
            <a:r>
              <a:rPr lang="en-US" sz="1100" dirty="0">
                <a:effectLst/>
                <a:latin typeface="Helvetica Neue"/>
                <a:ea typeface="Helvetica Neue"/>
                <a:cs typeface="Helvetica Neue"/>
                <a:sym typeface="Helvetica Neue"/>
              </a:rPr>
              <a:t>By 2020, it has reached 2.7 billion.</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The figure on the right shows the number of graphs in several biological and chemical dataset.</a:t>
            </a:r>
          </a:p>
          <a:p>
            <a:r>
              <a:rPr lang="en-US" sz="1100" dirty="0">
                <a:effectLst/>
                <a:latin typeface="Helvetica Neue"/>
                <a:ea typeface="Helvetica Neue"/>
                <a:cs typeface="Helvetica Neue"/>
                <a:sym typeface="Helvetica Neue"/>
              </a:rPr>
              <a:t>The x-axis shows each dataset and y-axis shows the number of graphs in each dataset.</a:t>
            </a:r>
          </a:p>
          <a:p>
            <a:r>
              <a:rPr lang="en-US" sz="1100" dirty="0">
                <a:effectLst/>
                <a:latin typeface="Helvetica Neue"/>
                <a:ea typeface="Helvetica Neue"/>
                <a:cs typeface="Helvetica Neue"/>
                <a:sym typeface="Helvetica Neue"/>
              </a:rPr>
              <a:t>The average number of graphs in each dataset is 44 thousand and the total has reached over 1 million.</a:t>
            </a:r>
          </a:p>
        </p:txBody>
      </p:sp>
    </p:spTree>
    <p:extLst>
      <p:ext uri="{BB962C8B-B14F-4D97-AF65-F5344CB8AC3E}">
        <p14:creationId xmlns:p14="http://schemas.microsoft.com/office/powerpoint/2010/main" val="3403770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Helvetica Neue"/>
                <a:ea typeface="Helvetica Neue"/>
                <a:cs typeface="Helvetica Neue"/>
                <a:sym typeface="Helvetica Neue"/>
              </a:rPr>
              <a:t>Also, many graph algorithms have high time complexity.</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This table summarizes the best time complexity of the four graph algorithms used in the previous applications. </a:t>
            </a:r>
          </a:p>
          <a:p>
            <a:r>
              <a:rPr lang="en-US" sz="1100" dirty="0">
                <a:effectLst/>
                <a:latin typeface="Helvetica Neue"/>
                <a:ea typeface="Helvetica Neue"/>
                <a:cs typeface="Helvetica Neue"/>
                <a:sym typeface="Helvetica Neue"/>
              </a:rPr>
              <a:t>For these four algorithms, the time complexity ranges from linear to NP-complete.</a:t>
            </a:r>
          </a:p>
          <a:p>
            <a:endParaRPr lang="en-US" sz="1100" dirty="0">
              <a:effectLst/>
              <a:latin typeface="Helvetica Neue"/>
              <a:ea typeface="Helvetica Neue"/>
              <a:cs typeface="Helvetica Neue"/>
              <a:sym typeface="Helvetica Neue"/>
            </a:endParaRPr>
          </a:p>
          <a:p>
            <a:endParaRPr lang="en-US" sz="11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1874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78919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pic>
        <p:nvPicPr>
          <p:cNvPr id="143" name="pasted-image.png"/>
          <p:cNvPicPr>
            <a:picLocks noChangeAspect="1"/>
          </p:cNvPicPr>
          <p:nvPr/>
        </p:nvPicPr>
        <p:blipFill>
          <a:blip r:embed="rId3"/>
          <a:stretch>
            <a:fillRect/>
          </a:stretch>
        </p:blipFill>
        <p:spPr>
          <a:xfrm>
            <a:off x="11248309" y="6136423"/>
            <a:ext cx="919358" cy="686454"/>
          </a:xfrm>
          <a:prstGeom prst="rect">
            <a:avLst/>
          </a:prstGeom>
          <a:ln w="12700">
            <a:miter lim="400000"/>
          </a:ln>
        </p:spPr>
      </p:pic>
      <p:sp>
        <p:nvSpPr>
          <p:cNvPr id="144" name="Shape 14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5988051" y="6508750"/>
            <a:ext cx="209551" cy="254000"/>
          </a:xfrm>
          <a:prstGeom prst="rect">
            <a:avLst/>
          </a:prstGeom>
        </p:spPr>
        <p:txBody>
          <a:bodyPr/>
          <a:lstStyle/>
          <a:p>
            <a:fld id="{86CB4B4D-7CA3-9044-876B-883B54F8677D}" type="slidenum">
              <a:rPr lang="uk-UA" smtClean="0"/>
              <a:pPr/>
              <a:t>‹#›</a:t>
            </a:fld>
            <a:endParaRPr lang="uk-UA"/>
          </a:p>
        </p:txBody>
      </p:sp>
    </p:spTree>
    <p:extLst>
      <p:ext uri="{BB962C8B-B14F-4D97-AF65-F5344CB8AC3E}">
        <p14:creationId xmlns:p14="http://schemas.microsoft.com/office/powerpoint/2010/main" val="488813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mt="6000"/>
          </a:blip>
          <a:stretch>
            <a:fillRect/>
          </a:stretch>
        </p:blipFill>
        <p:spPr>
          <a:xfrm>
            <a:off x="7590491" y="-2374899"/>
            <a:ext cx="6570019" cy="6858001"/>
          </a:xfrm>
          <a:prstGeom prst="rect">
            <a:avLst/>
          </a:prstGeom>
          <a:noFill/>
          <a:ln>
            <a:noFill/>
          </a:ln>
        </p:spPr>
      </p:pic>
      <p:pic>
        <p:nvPicPr>
          <p:cNvPr id="14" name="Google Shape;14;p2"/>
          <p:cNvPicPr preferRelativeResize="0"/>
          <p:nvPr/>
        </p:nvPicPr>
        <p:blipFill>
          <a:blip r:embed="rId3">
            <a:alphaModFix amt="48000"/>
          </a:blip>
          <a:stretch>
            <a:fillRect/>
          </a:stretch>
        </p:blipFill>
        <p:spPr>
          <a:xfrm>
            <a:off x="10514497" y="5569068"/>
            <a:ext cx="1600200" cy="1222633"/>
          </a:xfrm>
          <a:prstGeom prst="rect">
            <a:avLst/>
          </a:prstGeom>
          <a:noFill/>
          <a:ln>
            <a:noFill/>
          </a:ln>
        </p:spPr>
      </p:pic>
      <p:pic>
        <p:nvPicPr>
          <p:cNvPr id="15" name="Google Shape;15;p2"/>
          <p:cNvPicPr preferRelativeResize="0"/>
          <p:nvPr/>
        </p:nvPicPr>
        <p:blipFill>
          <a:blip r:embed="rId2">
            <a:alphaModFix amt="6000"/>
          </a:blip>
          <a:stretch>
            <a:fillRect/>
          </a:stretch>
        </p:blipFill>
        <p:spPr>
          <a:xfrm>
            <a:off x="-871810" y="1537834"/>
            <a:ext cx="6570019" cy="6858001"/>
          </a:xfrm>
          <a:prstGeom prst="rect">
            <a:avLst/>
          </a:prstGeom>
          <a:noFill/>
          <a:ln>
            <a:noFill/>
          </a:ln>
        </p:spPr>
      </p:pic>
    </p:spTree>
    <p:extLst>
      <p:ext uri="{BB962C8B-B14F-4D97-AF65-F5344CB8AC3E}">
        <p14:creationId xmlns:p14="http://schemas.microsoft.com/office/powerpoint/2010/main" val="2113082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9" name="Google Shape;19;p3"/>
          <p:cNvPicPr preferRelativeResize="0"/>
          <p:nvPr/>
        </p:nvPicPr>
        <p:blipFill>
          <a:blip r:embed="rId2">
            <a:alphaModFix amt="6000"/>
          </a:blip>
          <a:stretch>
            <a:fillRect/>
          </a:stretch>
        </p:blipFill>
        <p:spPr>
          <a:xfrm>
            <a:off x="-871810" y="1537834"/>
            <a:ext cx="6570019" cy="6858001"/>
          </a:xfrm>
          <a:prstGeom prst="rect">
            <a:avLst/>
          </a:prstGeom>
          <a:noFill/>
          <a:ln>
            <a:noFill/>
          </a:ln>
        </p:spPr>
      </p:pic>
    </p:spTree>
    <p:extLst>
      <p:ext uri="{BB962C8B-B14F-4D97-AF65-F5344CB8AC3E}">
        <p14:creationId xmlns:p14="http://schemas.microsoft.com/office/powerpoint/2010/main" val="279289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Font typeface="Nunito"/>
              <a:buChar char="●"/>
              <a:defRPr>
                <a:latin typeface="Nunito"/>
                <a:ea typeface="Nunito"/>
                <a:cs typeface="Nunito"/>
                <a:sym typeface="Nunito"/>
              </a:defRPr>
            </a:lvl1pPr>
            <a:lvl2pPr marL="1219170" lvl="1" indent="-423323" rtl="0">
              <a:spcBef>
                <a:spcPts val="2133"/>
              </a:spcBef>
              <a:spcAft>
                <a:spcPts val="0"/>
              </a:spcAft>
              <a:buSzPts val="1400"/>
              <a:buFont typeface="Nunito"/>
              <a:buChar char="○"/>
              <a:defRPr>
                <a:latin typeface="Nunito"/>
                <a:ea typeface="Nunito"/>
                <a:cs typeface="Nunito"/>
                <a:sym typeface="Nunito"/>
              </a:defRPr>
            </a:lvl2pPr>
            <a:lvl3pPr marL="1828754" lvl="2" indent="-423323" rtl="0">
              <a:spcBef>
                <a:spcPts val="2133"/>
              </a:spcBef>
              <a:spcAft>
                <a:spcPts val="0"/>
              </a:spcAft>
              <a:buSzPts val="1400"/>
              <a:buFont typeface="Nunito"/>
              <a:buChar char="■"/>
              <a:defRPr>
                <a:latin typeface="Nunito"/>
                <a:ea typeface="Nunito"/>
                <a:cs typeface="Nunito"/>
                <a:sym typeface="Nunito"/>
              </a:defRPr>
            </a:lvl3pPr>
            <a:lvl4pPr marL="2438339" lvl="3" indent="-423323" rtl="0">
              <a:spcBef>
                <a:spcPts val="2133"/>
              </a:spcBef>
              <a:spcAft>
                <a:spcPts val="0"/>
              </a:spcAft>
              <a:buSzPts val="1400"/>
              <a:buFont typeface="Nunito"/>
              <a:buChar char="●"/>
              <a:defRPr>
                <a:latin typeface="Nunito"/>
                <a:ea typeface="Nunito"/>
                <a:cs typeface="Nunito"/>
                <a:sym typeface="Nunito"/>
              </a:defRPr>
            </a:lvl4pPr>
            <a:lvl5pPr marL="3047924" lvl="4" indent="-423323" rtl="0">
              <a:spcBef>
                <a:spcPts val="2133"/>
              </a:spcBef>
              <a:spcAft>
                <a:spcPts val="0"/>
              </a:spcAft>
              <a:buSzPts val="1400"/>
              <a:buFont typeface="Nunito"/>
              <a:buChar char="○"/>
              <a:defRPr>
                <a:latin typeface="Nunito"/>
                <a:ea typeface="Nunito"/>
                <a:cs typeface="Nunito"/>
                <a:sym typeface="Nunito"/>
              </a:defRPr>
            </a:lvl5pPr>
            <a:lvl6pPr marL="3657509" lvl="5" indent="-423323" rtl="0">
              <a:spcBef>
                <a:spcPts val="2133"/>
              </a:spcBef>
              <a:spcAft>
                <a:spcPts val="0"/>
              </a:spcAft>
              <a:buSzPts val="1400"/>
              <a:buFont typeface="Nunito"/>
              <a:buChar char="■"/>
              <a:defRPr>
                <a:latin typeface="Nunito"/>
                <a:ea typeface="Nunito"/>
                <a:cs typeface="Nunito"/>
                <a:sym typeface="Nunito"/>
              </a:defRPr>
            </a:lvl6pPr>
            <a:lvl7pPr marL="4267093" lvl="6" indent="-423323" rtl="0">
              <a:spcBef>
                <a:spcPts val="2133"/>
              </a:spcBef>
              <a:spcAft>
                <a:spcPts val="0"/>
              </a:spcAft>
              <a:buSzPts val="1400"/>
              <a:buFont typeface="Nunito"/>
              <a:buChar char="●"/>
              <a:defRPr>
                <a:latin typeface="Nunito"/>
                <a:ea typeface="Nunito"/>
                <a:cs typeface="Nunito"/>
                <a:sym typeface="Nunito"/>
              </a:defRPr>
            </a:lvl7pPr>
            <a:lvl8pPr marL="4876678" lvl="7" indent="-423323" rtl="0">
              <a:spcBef>
                <a:spcPts val="2133"/>
              </a:spcBef>
              <a:spcAft>
                <a:spcPts val="0"/>
              </a:spcAft>
              <a:buSzPts val="1400"/>
              <a:buFont typeface="Nunito"/>
              <a:buChar char="○"/>
              <a:defRPr>
                <a:latin typeface="Nunito"/>
                <a:ea typeface="Nunito"/>
                <a:cs typeface="Nunito"/>
                <a:sym typeface="Nunito"/>
              </a:defRPr>
            </a:lvl8pPr>
            <a:lvl9pPr marL="5486263" lvl="8" indent="-423323" rtl="0">
              <a:spcBef>
                <a:spcPts val="2133"/>
              </a:spcBef>
              <a:spcAft>
                <a:spcPts val="2133"/>
              </a:spcAft>
              <a:buSzPts val="1400"/>
              <a:buFont typeface="Nunito"/>
              <a:buChar char="■"/>
              <a:defRPr>
                <a:latin typeface="Nunito"/>
                <a:ea typeface="Nunito"/>
                <a:cs typeface="Nunito"/>
                <a:sym typeface="Nunito"/>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4" name="Google Shape;24;p4"/>
          <p:cNvPicPr preferRelativeResize="0"/>
          <p:nvPr/>
        </p:nvPicPr>
        <p:blipFill>
          <a:blip r:embed="rId2">
            <a:alphaModFix amt="31000"/>
          </a:blip>
          <a:stretch>
            <a:fillRect/>
          </a:stretch>
        </p:blipFill>
        <p:spPr>
          <a:xfrm>
            <a:off x="52167" y="6308900"/>
            <a:ext cx="646333" cy="482600"/>
          </a:xfrm>
          <a:prstGeom prst="rect">
            <a:avLst/>
          </a:prstGeom>
          <a:noFill/>
          <a:ln>
            <a:noFill/>
          </a:ln>
        </p:spPr>
      </p:pic>
    </p:spTree>
    <p:extLst>
      <p:ext uri="{BB962C8B-B14F-4D97-AF65-F5344CB8AC3E}">
        <p14:creationId xmlns:p14="http://schemas.microsoft.com/office/powerpoint/2010/main" val="855306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atin typeface="Gill Sans MT" panose="020B0502020104020203" pitchFamily="34" charset="77"/>
              </a:defRPr>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dirty="0"/>
          </a:p>
        </p:txBody>
      </p:sp>
      <p:sp>
        <p:nvSpPr>
          <p:cNvPr id="29" name="Google Shape;29;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atin typeface="Gill Sans MT" panose="020B0502020104020203" pitchFamily="34" charset="77"/>
              </a:defRPr>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dirty="0"/>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862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1"/>
        <p:cNvGrpSpPr/>
        <p:nvPr/>
      </p:nvGrpSpPr>
      <p:grpSpPr>
        <a:xfrm>
          <a:off x="0" y="0"/>
          <a:ext cx="0" cy="0"/>
          <a:chOff x="0" y="0"/>
          <a:chExt cx="0" cy="0"/>
        </a:xfrm>
      </p:grpSpPr>
      <p:sp>
        <p:nvSpPr>
          <p:cNvPr id="33" name="Google Shape;33;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 name="Shape 72">
            <a:extLst>
              <a:ext uri="{FF2B5EF4-FFF2-40B4-BE49-F238E27FC236}">
                <a16:creationId xmlns:a16="http://schemas.microsoft.com/office/drawing/2014/main" id="{501355FC-3063-4147-B70F-B8D5CB107363}"/>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5" name="Shape 73">
            <a:extLst>
              <a:ext uri="{FF2B5EF4-FFF2-40B4-BE49-F238E27FC236}">
                <a16:creationId xmlns:a16="http://schemas.microsoft.com/office/drawing/2014/main" id="{CD93437D-7E4D-9245-A24C-483A0E43C4B8}"/>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6" name="Shape 74">
            <a:extLst>
              <a:ext uri="{FF2B5EF4-FFF2-40B4-BE49-F238E27FC236}">
                <a16:creationId xmlns:a16="http://schemas.microsoft.com/office/drawing/2014/main" id="{A790C678-42C9-1945-8006-923E25285B13}"/>
              </a:ext>
            </a:extLst>
          </p:cNvPr>
          <p:cNvSpPr txBox="1">
            <a:spLocks/>
          </p:cNvSpPr>
          <p:nvPr userDrawn="1"/>
        </p:nvSpPr>
        <p:spPr>
          <a:xfrm>
            <a:off x="476251" y="120079"/>
            <a:ext cx="11239500" cy="8318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a:buNone/>
              <a:defRPr sz="4400" b="0" i="0" u="none" strike="noStrike" cap="none">
                <a:solidFill>
                  <a:srgbClr val="0433FF"/>
                </a:solidFill>
                <a:latin typeface="Gill Sans MT" charset="0"/>
                <a:ea typeface="Gill Sans MT" charset="0"/>
                <a:cs typeface="Gill Sans MT" charset="0"/>
                <a:sym typeface="Palatino Linotyp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defTabSz="914400" hangingPunct="1"/>
            <a:r>
              <a:rPr lang="en-US"/>
              <a:t>Title Text</a:t>
            </a:r>
            <a:endParaRPr lang="en-US" dirty="0"/>
          </a:p>
        </p:txBody>
      </p:sp>
    </p:spTree>
    <p:extLst>
      <p:ext uri="{BB962C8B-B14F-4D97-AF65-F5344CB8AC3E}">
        <p14:creationId xmlns:p14="http://schemas.microsoft.com/office/powerpoint/2010/main" val="2117937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6" name="Google Shape;36;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732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76251" y="2597150"/>
            <a:ext cx="11239500" cy="1670050"/>
          </a:xfrm>
          <a:prstGeom prst="rect">
            <a:avLst/>
          </a:prstGeom>
        </p:spPr>
        <p:txBody>
          <a:bodyPr/>
          <a:lstStyle>
            <a:lvl1pPr>
              <a:defRPr>
                <a:solidFill>
                  <a:schemeClr val="tx1">
                    <a:lumMod val="50000"/>
                  </a:schemeClr>
                </a:solidFill>
                <a:latin typeface="Gill Sans MT" charset="0"/>
                <a:ea typeface="Gill Sans MT" charset="0"/>
                <a:cs typeface="Gill Sans MT" charset="0"/>
                <a:sym typeface="Bodoni SvtyTwo ITC TT-Book"/>
              </a:defRPr>
            </a:lvl1pPr>
          </a:lstStyle>
          <a:p>
            <a:r>
              <a:rPr dirty="0"/>
              <a:t>Title Text</a:t>
            </a:r>
          </a:p>
        </p:txBody>
      </p:sp>
      <p:sp>
        <p:nvSpPr>
          <p:cNvPr id="44" name="Shape 44"/>
          <p:cNvSpPr>
            <a:spLocks noGrp="1"/>
          </p:cNvSpPr>
          <p:nvPr>
            <p:ph type="sldNum" sz="quarter" idx="2"/>
          </p:nvPr>
        </p:nvSpPr>
        <p:spPr>
          <a:xfrm>
            <a:off x="5988050" y="6592729"/>
            <a:ext cx="440742" cy="254000"/>
          </a:xfrm>
          <a:prstGeom prst="rect">
            <a:avLst/>
          </a:prstGeom>
        </p:spPr>
        <p:txBody>
          <a:bodyPr/>
          <a:lstStyle/>
          <a:p>
            <a:fld id="{86CB4B4D-7CA3-9044-876B-883B54F8677D}" type="slidenum">
              <a:rPr/>
              <a:pPr/>
              <a:t>‹#›</a:t>
            </a:fld>
            <a:endParaRPr dirty="0"/>
          </a:p>
        </p:txBody>
      </p:sp>
      <p:pic>
        <p:nvPicPr>
          <p:cNvPr id="6" name="Google Shape;65;p1">
            <a:extLst>
              <a:ext uri="{FF2B5EF4-FFF2-40B4-BE49-F238E27FC236}">
                <a16:creationId xmlns:a16="http://schemas.microsoft.com/office/drawing/2014/main" id="{7F788211-B639-4945-90E4-042B7A9DCA24}"/>
              </a:ext>
            </a:extLst>
          </p:cNvPr>
          <p:cNvPicPr preferRelativeResize="0"/>
          <p:nvPr userDrawn="1"/>
        </p:nvPicPr>
        <p:blipFill rotWithShape="1">
          <a:blip r:embed="rId2">
            <a:alphaModFix/>
          </a:blip>
          <a:srcRect l="13636" r="13915" b="3251"/>
          <a:stretch/>
        </p:blipFill>
        <p:spPr>
          <a:xfrm>
            <a:off x="11167532" y="6165172"/>
            <a:ext cx="1024468" cy="684031"/>
          </a:xfrm>
          <a:prstGeom prst="rect">
            <a:avLst/>
          </a:prstGeom>
          <a:noFill/>
          <a:ln>
            <a:noFill/>
          </a:ln>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33"/>
          </a:p>
        </p:txBody>
      </p:sp>
      <p:sp>
        <p:nvSpPr>
          <p:cNvPr id="39" name="Google Shape;39;p8"/>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0" name="Google Shape;40;p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1" name="Google Shape;41;p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2" name="Google Shape;4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2466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69452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9" name="Google Shape;49;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702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5908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1" userDrawn="1">
  <p:cSld name="Title and body 1">
    <p:spTree>
      <p:nvGrpSpPr>
        <p:cNvPr id="1" name="Shape 52"/>
        <p:cNvGrpSpPr/>
        <p:nvPr/>
      </p:nvGrpSpPr>
      <p:grpSpPr>
        <a:xfrm>
          <a:off x="0" y="0"/>
          <a:ext cx="0" cy="0"/>
          <a:chOff x="0" y="0"/>
          <a:chExt cx="0" cy="0"/>
        </a:xfrm>
      </p:grpSpPr>
      <p:sp>
        <p:nvSpPr>
          <p:cNvPr id="55" name="Google Shape;55;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8" name="Shape 72">
            <a:extLst>
              <a:ext uri="{FF2B5EF4-FFF2-40B4-BE49-F238E27FC236}">
                <a16:creationId xmlns:a16="http://schemas.microsoft.com/office/drawing/2014/main" id="{492E1AE1-CF1C-984D-9431-5A15B97AD867}"/>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9" name="Shape 73">
            <a:extLst>
              <a:ext uri="{FF2B5EF4-FFF2-40B4-BE49-F238E27FC236}">
                <a16:creationId xmlns:a16="http://schemas.microsoft.com/office/drawing/2014/main" id="{C930FF6A-7C88-FE44-8F21-1E601E5D458D}"/>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10" name="Shape 74">
            <a:extLst>
              <a:ext uri="{FF2B5EF4-FFF2-40B4-BE49-F238E27FC236}">
                <a16:creationId xmlns:a16="http://schemas.microsoft.com/office/drawing/2014/main" id="{3D37F7E3-7964-5B48-99A1-6B7F193EE976}"/>
              </a:ext>
            </a:extLst>
          </p:cNvPr>
          <p:cNvSpPr txBox="1">
            <a:spLocks/>
          </p:cNvSpPr>
          <p:nvPr userDrawn="1"/>
        </p:nvSpPr>
        <p:spPr>
          <a:xfrm>
            <a:off x="476251" y="120079"/>
            <a:ext cx="11239500" cy="8318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a:buNone/>
              <a:defRPr sz="4400" b="0" i="0" u="none" strike="noStrike" cap="none">
                <a:solidFill>
                  <a:srgbClr val="0433FF"/>
                </a:solidFill>
                <a:latin typeface="Gill Sans MT" charset="0"/>
                <a:ea typeface="Gill Sans MT" charset="0"/>
                <a:cs typeface="Gill Sans MT" charset="0"/>
                <a:sym typeface="Palatino Linotyp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914400" hangingPunct="1"/>
            <a:endParaRPr lang="en-US" dirty="0"/>
          </a:p>
        </p:txBody>
      </p:sp>
      <p:sp>
        <p:nvSpPr>
          <p:cNvPr id="11" name="Shape 75">
            <a:extLst>
              <a:ext uri="{FF2B5EF4-FFF2-40B4-BE49-F238E27FC236}">
                <a16:creationId xmlns:a16="http://schemas.microsoft.com/office/drawing/2014/main" id="{2F854A30-9104-DB48-81B1-EFE5E5891B10}"/>
              </a:ext>
            </a:extLst>
          </p:cNvPr>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769052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userDrawn="1">
  <p:cSld name="1_Title and body 1">
    <p:spTree>
      <p:nvGrpSpPr>
        <p:cNvPr id="1" name="Shape 52"/>
        <p:cNvGrpSpPr/>
        <p:nvPr/>
      </p:nvGrpSpPr>
      <p:grpSpPr>
        <a:xfrm>
          <a:off x="0" y="0"/>
          <a:ext cx="0" cy="0"/>
          <a:chOff x="0" y="0"/>
          <a:chExt cx="0" cy="0"/>
        </a:xfrm>
      </p:grpSpPr>
      <p:sp>
        <p:nvSpPr>
          <p:cNvPr id="8" name="Shape 72">
            <a:extLst>
              <a:ext uri="{FF2B5EF4-FFF2-40B4-BE49-F238E27FC236}">
                <a16:creationId xmlns:a16="http://schemas.microsoft.com/office/drawing/2014/main" id="{58D7061C-30DF-9841-9853-1721B021721F}"/>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9" name="Shape 73">
            <a:extLst>
              <a:ext uri="{FF2B5EF4-FFF2-40B4-BE49-F238E27FC236}">
                <a16:creationId xmlns:a16="http://schemas.microsoft.com/office/drawing/2014/main" id="{6753B6FA-4A44-1C4B-9235-BBBF8EA77253}"/>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10" name="Shape 74">
            <a:extLst>
              <a:ext uri="{FF2B5EF4-FFF2-40B4-BE49-F238E27FC236}">
                <a16:creationId xmlns:a16="http://schemas.microsoft.com/office/drawing/2014/main" id="{2732B23A-2DA3-424B-8681-B2ED903F5368}"/>
              </a:ext>
            </a:extLst>
          </p:cNvPr>
          <p:cNvSpPr>
            <a:spLocks noGrp="1"/>
          </p:cNvSpPr>
          <p:nvPr>
            <p:ph type="title" hasCustomPrompt="1"/>
          </p:nvPr>
        </p:nvSpPr>
        <p:spPr>
          <a:xfrm>
            <a:off x="476251" y="120079"/>
            <a:ext cx="11239500" cy="831850"/>
          </a:xfrm>
          <a:prstGeom prst="rect">
            <a:avLst/>
          </a:prstGeom>
        </p:spPr>
        <p:txBody>
          <a:bodyPr anchor="ctr">
            <a:normAutofit/>
          </a:bodyPr>
          <a:lstStyle>
            <a:lvl1pPr algn="ct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11" name="Shape 75">
            <a:extLst>
              <a:ext uri="{FF2B5EF4-FFF2-40B4-BE49-F238E27FC236}">
                <a16:creationId xmlns:a16="http://schemas.microsoft.com/office/drawing/2014/main" id="{40EFCA1D-D512-F440-8388-EEEDB3B28672}"/>
              </a:ext>
            </a:extLst>
          </p:cNvPr>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 name="Shape 65">
            <a:extLst>
              <a:ext uri="{FF2B5EF4-FFF2-40B4-BE49-F238E27FC236}">
                <a16:creationId xmlns:a16="http://schemas.microsoft.com/office/drawing/2014/main" id="{128C4717-DE07-E549-A8E4-E49DD73A7DFA}"/>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3877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78856743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1" name="Shape 65">
            <a:extLst>
              <a:ext uri="{FF2B5EF4-FFF2-40B4-BE49-F238E27FC236}">
                <a16:creationId xmlns:a16="http://schemas.microsoft.com/office/drawing/2014/main" id="{D30A8098-B929-8A4A-8C26-4616D38B2C23}"/>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900560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 name="Shape 65">
            <a:extLst>
              <a:ext uri="{FF2B5EF4-FFF2-40B4-BE49-F238E27FC236}">
                <a16:creationId xmlns:a16="http://schemas.microsoft.com/office/drawing/2014/main" id="{CD982299-B0A0-814C-98BB-623CC41DE268}"/>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9156215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4" name="Shape 65">
            <a:extLst>
              <a:ext uri="{FF2B5EF4-FFF2-40B4-BE49-F238E27FC236}">
                <a16:creationId xmlns:a16="http://schemas.microsoft.com/office/drawing/2014/main" id="{3F8835BD-C142-4149-90EF-EBF933280452}"/>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2864720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24877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Shape 65">
            <a:extLst>
              <a:ext uri="{FF2B5EF4-FFF2-40B4-BE49-F238E27FC236}">
                <a16:creationId xmlns:a16="http://schemas.microsoft.com/office/drawing/2014/main" id="{CF20C574-07B7-3648-B90A-19F339EED98D}"/>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4464584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 name="Shape 65">
            <a:extLst>
              <a:ext uri="{FF2B5EF4-FFF2-40B4-BE49-F238E27FC236}">
                <a16:creationId xmlns:a16="http://schemas.microsoft.com/office/drawing/2014/main" id="{E920EDB5-5F7C-9A4B-BDFD-D418F1A1DB2D}"/>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78344776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 name="Shape 65">
            <a:extLst>
              <a:ext uri="{FF2B5EF4-FFF2-40B4-BE49-F238E27FC236}">
                <a16:creationId xmlns:a16="http://schemas.microsoft.com/office/drawing/2014/main" id="{8BA6B123-E478-BB4D-A3FF-9EABE40E8942}"/>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91481914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6" name="Shape 65">
            <a:extLst>
              <a:ext uri="{FF2B5EF4-FFF2-40B4-BE49-F238E27FC236}">
                <a16:creationId xmlns:a16="http://schemas.microsoft.com/office/drawing/2014/main" id="{A1F36FC4-12B7-8A48-B1C4-325968735EC2}"/>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96595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Photo">
    <p:spTree>
      <p:nvGrpSpPr>
        <p:cNvPr id="1" name=""/>
        <p:cNvGrpSpPr/>
        <p:nvPr/>
      </p:nvGrpSpPr>
      <p:grpSpPr>
        <a:xfrm>
          <a:off x="0" y="0"/>
          <a:ext cx="0" cy="0"/>
          <a:chOff x="0" y="0"/>
          <a:chExt cx="0" cy="0"/>
        </a:xfrm>
      </p:grpSpPr>
      <p:sp>
        <p:nvSpPr>
          <p:cNvPr id="4" name="Shape 65">
            <a:extLst>
              <a:ext uri="{FF2B5EF4-FFF2-40B4-BE49-F238E27FC236}">
                <a16:creationId xmlns:a16="http://schemas.microsoft.com/office/drawing/2014/main" id="{B201F2A9-057D-5942-9C18-0EF37B95BC52}"/>
              </a:ext>
            </a:extLst>
          </p:cNvPr>
          <p:cNvSpPr txBox="1">
            <a:spLocks/>
          </p:cNvSpPr>
          <p:nvPr userDrawn="1"/>
        </p:nvSpPr>
        <p:spPr>
          <a:xfrm>
            <a:off x="11405753" y="6575314"/>
            <a:ext cx="449820" cy="272180"/>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4798123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p:spTree>
      <p:nvGrpSpPr>
        <p:cNvPr id="1" name=""/>
        <p:cNvGrpSpPr/>
        <p:nvPr/>
      </p:nvGrpSpPr>
      <p:grpSpPr>
        <a:xfrm>
          <a:off x="0" y="0"/>
          <a:ext cx="0" cy="0"/>
          <a:chOff x="0" y="0"/>
          <a:chExt cx="0" cy="0"/>
        </a:xfrm>
      </p:grpSpPr>
      <p:sp>
        <p:nvSpPr>
          <p:cNvPr id="4" name="Shape 65">
            <a:extLst>
              <a:ext uri="{FF2B5EF4-FFF2-40B4-BE49-F238E27FC236}">
                <a16:creationId xmlns:a16="http://schemas.microsoft.com/office/drawing/2014/main" id="{62272F78-471F-0F40-840A-FE4470701686}"/>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40590977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 name="Shape 65">
            <a:extLst>
              <a:ext uri="{FF2B5EF4-FFF2-40B4-BE49-F238E27FC236}">
                <a16:creationId xmlns:a16="http://schemas.microsoft.com/office/drawing/2014/main" id="{88457863-E9E8-EE44-9D10-85FAC740CDF4}"/>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9846107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1" name="Shape 65">
            <a:extLst>
              <a:ext uri="{FF2B5EF4-FFF2-40B4-BE49-F238E27FC236}">
                <a16:creationId xmlns:a16="http://schemas.microsoft.com/office/drawing/2014/main" id="{03C1D338-EAD7-FF47-AC9E-A076739161ED}"/>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1575539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76251" y="2597150"/>
            <a:ext cx="11239500" cy="1670050"/>
          </a:xfrm>
          <a:prstGeom prst="rect">
            <a:avLst/>
          </a:prstGeom>
        </p:spPr>
        <p:txBody>
          <a:bodyPr/>
          <a:lstStyle>
            <a:lvl1pPr>
              <a:defRPr>
                <a:solidFill>
                  <a:schemeClr val="tx1">
                    <a:lumMod val="50000"/>
                  </a:schemeClr>
                </a:solidFill>
                <a:latin typeface="Gill Sans MT" charset="0"/>
                <a:ea typeface="Gill Sans MT" charset="0"/>
                <a:cs typeface="Gill Sans MT" charset="0"/>
                <a:sym typeface="Bodoni SvtyTwo ITC TT-Book"/>
              </a:defRPr>
            </a:lvl1pPr>
          </a:lstStyle>
          <a:p>
            <a:r>
              <a:rPr dirty="0"/>
              <a:t>Title Text</a:t>
            </a:r>
          </a:p>
        </p:txBody>
      </p:sp>
      <p:sp>
        <p:nvSpPr>
          <p:cNvPr id="6" name="Shape 65">
            <a:extLst>
              <a:ext uri="{FF2B5EF4-FFF2-40B4-BE49-F238E27FC236}">
                <a16:creationId xmlns:a16="http://schemas.microsoft.com/office/drawing/2014/main" id="{690D9D2B-1FD2-234C-B1C0-B55EDE3C677B}"/>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7253085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65" name="Shape 65"/>
          <p:cNvSpPr>
            <a:spLocks noGrp="1"/>
          </p:cNvSpPr>
          <p:nvPr>
            <p:ph type="sldNum" sz="quarter" idx="2"/>
          </p:nvPr>
        </p:nvSpPr>
        <p:spPr>
          <a:xfrm>
            <a:off x="5978720" y="6604000"/>
            <a:ext cx="543379" cy="25400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 name="Shape 65">
            <a:extLst>
              <a:ext uri="{FF2B5EF4-FFF2-40B4-BE49-F238E27FC236}">
                <a16:creationId xmlns:a16="http://schemas.microsoft.com/office/drawing/2014/main" id="{9E510A24-1644-1946-B441-5C0B03AB239E}"/>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2236674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4" name="Shape 65">
            <a:extLst>
              <a:ext uri="{FF2B5EF4-FFF2-40B4-BE49-F238E27FC236}">
                <a16:creationId xmlns:a16="http://schemas.microsoft.com/office/drawing/2014/main" id="{8E2B3BEA-5D65-0E40-97DC-2E9032865007}"/>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325098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2710367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Shape 65">
            <a:extLst>
              <a:ext uri="{FF2B5EF4-FFF2-40B4-BE49-F238E27FC236}">
                <a16:creationId xmlns:a16="http://schemas.microsoft.com/office/drawing/2014/main" id="{529972CF-4B97-034B-84BD-87D3A80BBCBA}"/>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4887164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 name="Shape 65">
            <a:extLst>
              <a:ext uri="{FF2B5EF4-FFF2-40B4-BE49-F238E27FC236}">
                <a16:creationId xmlns:a16="http://schemas.microsoft.com/office/drawing/2014/main" id="{91091983-7D18-094E-AFC6-12BB572E5EC5}"/>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236409540"/>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 name="Shape 65">
            <a:extLst>
              <a:ext uri="{FF2B5EF4-FFF2-40B4-BE49-F238E27FC236}">
                <a16:creationId xmlns:a16="http://schemas.microsoft.com/office/drawing/2014/main" id="{6B81D953-A4E6-B14D-B583-82393B744646}"/>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60095240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6" name="Shape 65">
            <a:extLst>
              <a:ext uri="{FF2B5EF4-FFF2-40B4-BE49-F238E27FC236}">
                <a16:creationId xmlns:a16="http://schemas.microsoft.com/office/drawing/2014/main" id="{DFBD6589-7A9D-8F44-8E6E-34B77BA040BE}"/>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189068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4" name="Shape 65">
            <a:extLst>
              <a:ext uri="{FF2B5EF4-FFF2-40B4-BE49-F238E27FC236}">
                <a16:creationId xmlns:a16="http://schemas.microsoft.com/office/drawing/2014/main" id="{68593B4A-DD4E-E143-9654-F2F7E8825A37}"/>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3178198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1_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17771485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 name="Shape 65">
            <a:extLst>
              <a:ext uri="{FF2B5EF4-FFF2-40B4-BE49-F238E27FC236}">
                <a16:creationId xmlns:a16="http://schemas.microsoft.com/office/drawing/2014/main" id="{A551A5FF-6D02-FE47-BAA4-71B3928BD6AA}"/>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2743297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hape 65">
            <a:extLst>
              <a:ext uri="{FF2B5EF4-FFF2-40B4-BE49-F238E27FC236}">
                <a16:creationId xmlns:a16="http://schemas.microsoft.com/office/drawing/2014/main" id="{164E11EF-6754-7A48-A157-77B1B901B23C}"/>
              </a:ext>
            </a:extLst>
          </p:cNvPr>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59921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9" name="Shape 65"/>
          <p:cNvSpPr>
            <a:spLocks noGrp="1"/>
          </p:cNvSpPr>
          <p:nvPr>
            <p:ph type="sldNum" sz="quarter" idx="2"/>
          </p:nvPr>
        </p:nvSpPr>
        <p:spPr>
          <a:xfrm>
            <a:off x="5988050" y="6579866"/>
            <a:ext cx="449820" cy="272180"/>
          </a:xfrm>
          <a:prstGeom prst="rect">
            <a:avLst/>
          </a:prstGeom>
        </p:spPr>
        <p:txBody>
          <a:bodyPr/>
          <a:lstStyle/>
          <a:p>
            <a:fld id="{86CB4B4D-7CA3-9044-876B-883B54F8677D}" type="slidenum">
              <a:rPr/>
              <a:pPr/>
              <a:t>‹#›</a:t>
            </a:fld>
            <a:endParaRPr dirty="0"/>
          </a:p>
        </p:txBody>
      </p:sp>
      <p:pic>
        <p:nvPicPr>
          <p:cNvPr id="8" name="Google Shape;65;p1">
            <a:extLst>
              <a:ext uri="{FF2B5EF4-FFF2-40B4-BE49-F238E27FC236}">
                <a16:creationId xmlns:a16="http://schemas.microsoft.com/office/drawing/2014/main" id="{C79557C4-A7F4-5841-941F-8437A92ECD4D}"/>
              </a:ext>
            </a:extLst>
          </p:cNvPr>
          <p:cNvPicPr preferRelativeResize="0"/>
          <p:nvPr userDrawn="1"/>
        </p:nvPicPr>
        <p:blipFill rotWithShape="1">
          <a:blip r:embed="rId2">
            <a:alphaModFix/>
          </a:blip>
          <a:srcRect l="13636" r="13915" b="3251"/>
          <a:stretch/>
        </p:blipFill>
        <p:spPr>
          <a:xfrm>
            <a:off x="11167532" y="6165172"/>
            <a:ext cx="1024468" cy="684031"/>
          </a:xfrm>
          <a:prstGeom prst="rect">
            <a:avLst/>
          </a:prstGeom>
          <a:noFill/>
          <a:ln>
            <a:noFill/>
          </a:ln>
        </p:spPr>
      </p:pic>
    </p:spTree>
    <p:extLst>
      <p:ext uri="{BB962C8B-B14F-4D97-AF65-F5344CB8AC3E}">
        <p14:creationId xmlns:p14="http://schemas.microsoft.com/office/powerpoint/2010/main" val="33945671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107" name="Shape 10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44"/>
          <p:cNvSpPr>
            <a:spLocks noGrp="1"/>
          </p:cNvSpPr>
          <p:nvPr>
            <p:ph type="sldNum" sz="quarter" idx="4"/>
          </p:nvPr>
        </p:nvSpPr>
        <p:spPr>
          <a:xfrm>
            <a:off x="5988050" y="6592729"/>
            <a:ext cx="440742" cy="254000"/>
          </a:xfrm>
          <a:prstGeom prst="rect">
            <a:avLst/>
          </a:prstGeom>
        </p:spPr>
        <p:txBody>
          <a:bodyPr/>
          <a:lstStyle/>
          <a:p>
            <a:fld id="{86CB4B4D-7CA3-9044-876B-883B54F8677D}" type="slidenum">
              <a:rPr/>
              <a:pPr/>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65" r:id="rId6"/>
    <p:sldLayoutId id="2147483655" r:id="rId7"/>
    <p:sldLayoutId id="2147483656" r:id="rId8"/>
    <p:sldLayoutId id="2147483657" r:id="rId9"/>
    <p:sldLayoutId id="2147483659" r:id="rId10"/>
    <p:sldLayoutId id="2147483664" r:id="rId11"/>
    <p:sldLayoutId id="2147483661" r:id="rId12"/>
    <p:sldLayoutId id="2147483663" r:id="rId13"/>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a:buNone/>
              <a:defRPr sz="2800" b="1">
                <a:solidFill>
                  <a:schemeClr val="dk1"/>
                </a:solidFill>
                <a:latin typeface="Nunito"/>
                <a:ea typeface="Nunito"/>
                <a:cs typeface="Nunito"/>
                <a:sym typeface="Nuni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31256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Shape 65">
            <a:extLst>
              <a:ext uri="{FF2B5EF4-FFF2-40B4-BE49-F238E27FC236}">
                <a16:creationId xmlns:a16="http://schemas.microsoft.com/office/drawing/2014/main" id="{52E2025C-FCA3-6F46-B463-272102FEB28C}"/>
              </a:ext>
            </a:extLst>
          </p:cNvPr>
          <p:cNvSpPr>
            <a:spLocks noGrp="1"/>
          </p:cNvSpPr>
          <p:nvPr>
            <p:ph type="sldNum" sz="quarter" idx="4"/>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235430362"/>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Shape 65">
            <a:extLst>
              <a:ext uri="{FF2B5EF4-FFF2-40B4-BE49-F238E27FC236}">
                <a16:creationId xmlns:a16="http://schemas.microsoft.com/office/drawing/2014/main" id="{48DD6E92-42C0-F547-B840-4212E280D7B4}"/>
              </a:ext>
            </a:extLst>
          </p:cNvPr>
          <p:cNvSpPr>
            <a:spLocks noGrp="1"/>
          </p:cNvSpPr>
          <p:nvPr>
            <p:ph type="sldNum" sz="quarter" idx="4"/>
          </p:nvPr>
        </p:nvSpPr>
        <p:spPr>
          <a:xfrm>
            <a:off x="11405753" y="6575314"/>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2829469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2.xml"/><Relationship Id="rId1" Type="http://schemas.openxmlformats.org/officeDocument/2006/relationships/tags" Target="../tags/tag8.xm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11.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8.png"/><Relationship Id="rId11" Type="http://schemas.openxmlformats.org/officeDocument/2006/relationships/image" Target="../media/image17.emf"/><Relationship Id="rId5" Type="http://schemas.openxmlformats.org/officeDocument/2006/relationships/image" Target="../media/image10.png"/><Relationship Id="rId10" Type="http://schemas.openxmlformats.org/officeDocument/2006/relationships/image" Target="../media/image16.emf"/><Relationship Id="rId4" Type="http://schemas.openxmlformats.org/officeDocument/2006/relationships/image" Target="../media/image11.png"/><Relationship Id="rId9"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hyperlink" Target="https://commons.wikimedia.org/wiki/File:Backdoor_%D1%85%D0%B0%D0%BB%D0%B4%D0%BB%D0%B0%D0%B3%D0%B0.jpg" TargetMode="Externa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chart" Target="../charts/chart3.xml"/><Relationship Id="rId5" Type="http://schemas.openxmlformats.org/officeDocument/2006/relationships/hyperlink" Target="https://www.bigdataframework.org/business-drivers-for-big-data/" TargetMode="Externa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38.emf"/><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4.emf"/><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notesSlide" Target="../notesSlides/notesSlide28.xml"/><Relationship Id="rId7" Type="http://schemas.openxmlformats.org/officeDocument/2006/relationships/image" Target="../media/image48.emf"/><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slideLayout" Target="../slideLayouts/slideLayout5.xml"/><Relationship Id="rId16" Type="http://schemas.openxmlformats.org/officeDocument/2006/relationships/image" Target="../media/image57.emf"/><Relationship Id="rId1" Type="http://schemas.openxmlformats.org/officeDocument/2006/relationships/tags" Target="../tags/tag20.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5" Type="http://schemas.openxmlformats.org/officeDocument/2006/relationships/image" Target="../media/image56.emf"/><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45.emf"/><Relationship Id="rId9" Type="http://schemas.openxmlformats.org/officeDocument/2006/relationships/image" Target="../media/image50.emf"/><Relationship Id="rId14" Type="http://schemas.openxmlformats.org/officeDocument/2006/relationships/image" Target="../media/image5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notesSlide" Target="../notesSlides/notesSlide30.xml"/><Relationship Id="rId7" Type="http://schemas.openxmlformats.org/officeDocument/2006/relationships/image" Target="../media/image65.emf"/><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image" Target="../media/image67.emf"/></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notesSlide" Target="../notesSlides/notesSlide31.xml"/><Relationship Id="rId21" Type="http://schemas.openxmlformats.org/officeDocument/2006/relationships/image" Target="../media/image83.png"/><Relationship Id="rId7" Type="http://schemas.openxmlformats.org/officeDocument/2006/relationships/image" Target="NULL"/><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slideLayout" Target="../slideLayouts/slideLayout5.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tags" Target="../tags/tag23.xml"/><Relationship Id="rId6" Type="http://schemas.openxmlformats.org/officeDocument/2006/relationships/image" Target="NULL"/><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NULL"/><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52.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5.emf"/><Relationship Id="rId11" Type="http://schemas.openxmlformats.org/officeDocument/2006/relationships/image" Target="../media/image75.emf"/><Relationship Id="rId5" Type="http://schemas.openxmlformats.org/officeDocument/2006/relationships/image" Target="../media/image70.emf"/><Relationship Id="rId10" Type="http://schemas.openxmlformats.org/officeDocument/2006/relationships/image" Target="../media/image74.emf"/><Relationship Id="rId4" Type="http://schemas.openxmlformats.org/officeDocument/2006/relationships/image" Target="../media/image69.emf"/><Relationship Id="rId9" Type="http://schemas.openxmlformats.org/officeDocument/2006/relationships/image" Target="../media/image73.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640.png"/></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35.xml"/><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105.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3.xml"/><Relationship Id="rId1" Type="http://schemas.openxmlformats.org/officeDocument/2006/relationships/slideLayout" Target="../slideLayouts/slideLayout25.xml"/><Relationship Id="rId5" Type="http://schemas.openxmlformats.org/officeDocument/2006/relationships/image" Target="../media/image111.emf"/><Relationship Id="rId4" Type="http://schemas.openxmlformats.org/officeDocument/2006/relationships/image" Target="../media/image110.emf"/></Relationships>
</file>

<file path=ppt/slides/_rels/slide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114.emf"/><Relationship Id="rId5" Type="http://schemas.openxmlformats.org/officeDocument/2006/relationships/image" Target="../media/image111.emf"/><Relationship Id="rId4" Type="http://schemas.openxmlformats.org/officeDocument/2006/relationships/image" Target="../media/image113.emf"/></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3.jpeg"/><Relationship Id="rId7" Type="http://schemas.openxmlformats.org/officeDocument/2006/relationships/image" Target="../media/image120.emf"/><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122.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4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image" Target="../media/image123.emf"/></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25.xml"/><Relationship Id="rId5" Type="http://schemas.openxmlformats.org/officeDocument/2006/relationships/image" Target="../media/image127.pn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28.emf"/><Relationship Id="rId7" Type="http://schemas.openxmlformats.org/officeDocument/2006/relationships/image" Target="../media/image130.emf"/><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29.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2.xml"/><Relationship Id="rId1" Type="http://schemas.openxmlformats.org/officeDocument/2006/relationships/tags" Target="../tags/tag33.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133.svg"/></Relationships>
</file>

<file path=ppt/slides/_rels/slide57.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image" Target="../media/image133.svg"/><Relationship Id="rId3" Type="http://schemas.openxmlformats.org/officeDocument/2006/relationships/image" Target="../media/image118.png"/><Relationship Id="rId7" Type="http://schemas.openxmlformats.org/officeDocument/2006/relationships/image" Target="../media/image123.png"/><Relationship Id="rId12"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30.xml"/><Relationship Id="rId6" Type="http://schemas.openxmlformats.org/officeDocument/2006/relationships/image" Target="../media/image122.png"/><Relationship Id="rId11" Type="http://schemas.openxmlformats.org/officeDocument/2006/relationships/image" Target="../media/image1270.png"/><Relationship Id="rId5" Type="http://schemas.openxmlformats.org/officeDocument/2006/relationships/image" Target="../media/image1210.png"/><Relationship Id="rId10" Type="http://schemas.openxmlformats.org/officeDocument/2006/relationships/image" Target="../media/image1260.png"/><Relationship Id="rId4" Type="http://schemas.openxmlformats.org/officeDocument/2006/relationships/image" Target="../media/image120.png"/><Relationship Id="rId9" Type="http://schemas.openxmlformats.org/officeDocument/2006/relationships/image" Target="../media/image1250.png"/></Relationships>
</file>

<file path=ppt/slides/_rels/slide5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8.xml"/><Relationship Id="rId1" Type="http://schemas.openxmlformats.org/officeDocument/2006/relationships/slideLayout" Target="../slideLayouts/slideLayout30.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hyperlink" Target="http://casacio.blogspot.com/2012/10/the-power-of-ideas-fbci4mf.html" TargetMode="External"/><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4.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69.xml"/><Relationship Id="rId1" Type="http://schemas.openxmlformats.org/officeDocument/2006/relationships/slideLayout" Target="../slideLayouts/slideLayout30.xml"/><Relationship Id="rId5" Type="http://schemas.openxmlformats.org/officeDocument/2006/relationships/image" Target="../media/image139.png"/><Relationship Id="rId4" Type="http://schemas.openxmlformats.org/officeDocument/2006/relationships/image" Target="../media/image138.emf"/></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30.xml"/><Relationship Id="rId6" Type="http://schemas.openxmlformats.org/officeDocument/2006/relationships/image" Target="../media/image142.emf"/><Relationship Id="rId5" Type="http://schemas.openxmlformats.org/officeDocument/2006/relationships/image" Target="../media/image141.png"/><Relationship Id="rId4" Type="http://schemas.openxmlformats.org/officeDocument/2006/relationships/image" Target="../media/image140.emf"/></Relationships>
</file>

<file path=ppt/slides/_rels/slide7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notesSlide" Target="../notesSlides/notesSlide71.xml"/><Relationship Id="rId7" Type="http://schemas.openxmlformats.org/officeDocument/2006/relationships/image" Target="../media/image145.emf"/><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31.png"/><Relationship Id="rId9" Type="http://schemas.openxmlformats.org/officeDocument/2006/relationships/image" Target="../media/image147.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4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2.xml"/><Relationship Id="rId1" Type="http://schemas.openxmlformats.org/officeDocument/2006/relationships/tags" Target="../tags/tag6.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2.xml"/><Relationship Id="rId1" Type="http://schemas.openxmlformats.org/officeDocument/2006/relationships/tags" Target="../tags/tag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69" y="2299755"/>
            <a:ext cx="11819045" cy="1670050"/>
          </a:xfrm>
        </p:spPr>
        <p:txBody>
          <a:bodyPr>
            <a:normAutofit/>
          </a:bodyPr>
          <a:lstStyle/>
          <a:p>
            <a:r>
              <a:rPr lang="en-US" dirty="0">
                <a:solidFill>
                  <a:srgbClr val="0432FF"/>
                </a:solidFill>
              </a:rPr>
              <a:t>Graph-Centric Security Applications, Explanation, and Computation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1</a:t>
            </a:fld>
            <a:endParaRPr lang="en-US" dirty="0"/>
          </a:p>
        </p:txBody>
      </p:sp>
      <p:sp>
        <p:nvSpPr>
          <p:cNvPr id="4" name="TextBox 3"/>
          <p:cNvSpPr txBox="1"/>
          <p:nvPr/>
        </p:nvSpPr>
        <p:spPr>
          <a:xfrm>
            <a:off x="1630135" y="4919040"/>
            <a:ext cx="8931730" cy="1159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sz="3600" dirty="0">
                <a:solidFill>
                  <a:schemeClr val="tx1">
                    <a:lumMod val="50000"/>
                  </a:schemeClr>
                </a:solidFill>
                <a:latin typeface="Gill Sans MT" charset="0"/>
                <a:ea typeface="Gill Sans MT" charset="0"/>
                <a:cs typeface="Gill Sans MT" charset="0"/>
              </a:rPr>
              <a:t>Dr. </a:t>
            </a:r>
            <a:r>
              <a:rPr lang="en-US" sz="3600" dirty="0" err="1">
                <a:solidFill>
                  <a:schemeClr val="tx1">
                    <a:lumMod val="50000"/>
                  </a:schemeClr>
                </a:solidFill>
                <a:latin typeface="Gill Sans MT" charset="0"/>
                <a:ea typeface="Gill Sans MT" charset="0"/>
                <a:cs typeface="Gill Sans MT" charset="0"/>
              </a:rPr>
              <a:t>Yuede</a:t>
            </a:r>
            <a:r>
              <a:rPr lang="en-US" sz="3600" dirty="0">
                <a:solidFill>
                  <a:schemeClr val="tx1">
                    <a:lumMod val="50000"/>
                  </a:schemeClr>
                </a:solidFill>
                <a:latin typeface="Gill Sans MT" charset="0"/>
                <a:ea typeface="Gill Sans MT" charset="0"/>
                <a:cs typeface="Gill Sans MT" charset="0"/>
              </a:rPr>
              <a:t> Ji, Assistant Professor</a:t>
            </a:r>
          </a:p>
          <a:p>
            <a:r>
              <a:rPr lang="en-US" sz="3600" dirty="0">
                <a:solidFill>
                  <a:schemeClr val="tx1">
                    <a:lumMod val="50000"/>
                  </a:schemeClr>
                </a:solidFill>
                <a:latin typeface="Gill Sans MT" charset="0"/>
                <a:ea typeface="Gill Sans MT" charset="0"/>
                <a:cs typeface="Gill Sans MT" charset="0"/>
              </a:rPr>
              <a:t>Graph Lab @ University of North Texas</a:t>
            </a:r>
          </a:p>
        </p:txBody>
      </p:sp>
    </p:spTree>
    <p:extLst>
      <p:ext uri="{BB962C8B-B14F-4D97-AF65-F5344CB8AC3E}">
        <p14:creationId xmlns:p14="http://schemas.microsoft.com/office/powerpoint/2010/main" val="1954311361"/>
      </p:ext>
    </p:extLst>
  </p:cSld>
  <p:clrMapOvr>
    <a:masterClrMapping/>
  </p:clrMapOvr>
  <p:transition spd="med" advTm="1156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B4FB-D488-5C4C-8373-7D5FDD415ABD}"/>
              </a:ext>
            </a:extLst>
          </p:cNvPr>
          <p:cNvSpPr>
            <a:spLocks noGrp="1"/>
          </p:cNvSpPr>
          <p:nvPr>
            <p:ph type="title"/>
          </p:nvPr>
        </p:nvSpPr>
        <p:spPr/>
        <p:txBody>
          <a:bodyPr>
            <a:normAutofit/>
          </a:bodyPr>
          <a:lstStyle/>
          <a:p>
            <a:r>
              <a:rPr lang="en-US" sz="4400" dirty="0"/>
              <a:t>Challenge #3: Low Computation Efficiency</a:t>
            </a:r>
          </a:p>
        </p:txBody>
      </p:sp>
      <p:sp>
        <p:nvSpPr>
          <p:cNvPr id="4" name="Slide Number Placeholder 3">
            <a:extLst>
              <a:ext uri="{FF2B5EF4-FFF2-40B4-BE49-F238E27FC236}">
                <a16:creationId xmlns:a16="http://schemas.microsoft.com/office/drawing/2014/main" id="{8DF3507D-58E9-9549-B8ED-C9F3CB2F13FB}"/>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10</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60F3E8B7-E866-F949-AC51-D4958992DE2E}"/>
                  </a:ext>
                </a:extLst>
              </p:cNvPr>
              <p:cNvGraphicFramePr>
                <a:graphicFrameLocks noGrp="1"/>
              </p:cNvGraphicFramePr>
              <p:nvPr/>
            </p:nvGraphicFramePr>
            <p:xfrm>
              <a:off x="32387" y="2372326"/>
              <a:ext cx="10131523" cy="3890330"/>
            </p:xfrm>
            <a:graphic>
              <a:graphicData uri="http://schemas.openxmlformats.org/drawingml/2006/table">
                <a:tbl>
                  <a:tblPr firstRow="1" bandRow="1">
                    <a:tableStyleId>{3B4B98B0-60AC-42C2-AFA5-B58CD77FA1E5}</a:tableStyleId>
                  </a:tblPr>
                  <a:tblGrid>
                    <a:gridCol w="2933551">
                      <a:extLst>
                        <a:ext uri="{9D8B030D-6E8A-4147-A177-3AD203B41FA5}">
                          <a16:colId xmlns:a16="http://schemas.microsoft.com/office/drawing/2014/main" val="3276200705"/>
                        </a:ext>
                      </a:extLst>
                    </a:gridCol>
                    <a:gridCol w="3829498">
                      <a:extLst>
                        <a:ext uri="{9D8B030D-6E8A-4147-A177-3AD203B41FA5}">
                          <a16:colId xmlns:a16="http://schemas.microsoft.com/office/drawing/2014/main" val="2797068980"/>
                        </a:ext>
                      </a:extLst>
                    </a:gridCol>
                    <a:gridCol w="3368474">
                      <a:extLst>
                        <a:ext uri="{9D8B030D-6E8A-4147-A177-3AD203B41FA5}">
                          <a16:colId xmlns:a16="http://schemas.microsoft.com/office/drawing/2014/main" val="3157826343"/>
                        </a:ext>
                      </a:extLst>
                    </a:gridCol>
                  </a:tblGrid>
                  <a:tr h="778066">
                    <a:tc>
                      <a:txBody>
                        <a:bodyPr/>
                        <a:lstStyle/>
                        <a:p>
                          <a:pPr lvl="2" algn="l"/>
                          <a:r>
                            <a:rPr lang="en-US" sz="1800" dirty="0">
                              <a:latin typeface="Gill Sans MT" panose="020B0502020104020203" pitchFamily="34" charset="77"/>
                            </a:rPr>
                            <a:t>Algorithm</a:t>
                          </a:r>
                        </a:p>
                      </a:txBody>
                      <a:tcPr marL="45720"/>
                    </a:tc>
                    <a:tc>
                      <a:txBody>
                        <a:bodyPr/>
                        <a:lstStyle/>
                        <a:p>
                          <a:pPr algn="l"/>
                          <a:r>
                            <a:rPr lang="en-US" sz="1800" dirty="0">
                              <a:latin typeface="Gill Sans MT" panose="020B0502020104020203" pitchFamily="34" charset="77"/>
                            </a:rPr>
                            <a:t>Time Complexity </a:t>
                          </a:r>
                        </a:p>
                        <a:p>
                          <a:pPr algn="l"/>
                          <a:r>
                            <a:rPr lang="en-US" sz="1800" b="0" dirty="0">
                              <a:latin typeface="Gill Sans MT" panose="020B0502020104020203" pitchFamily="34" charset="77"/>
                            </a:rPr>
                            <a:t>(n: # vertex, m: # edge, d: degree)</a:t>
                          </a:r>
                        </a:p>
                      </a:txBody>
                      <a:tcPr/>
                    </a:tc>
                    <a:tc>
                      <a:txBody>
                        <a:bodyPr/>
                        <a:lstStyle/>
                        <a:p>
                          <a:pPr algn="l"/>
                          <a:r>
                            <a:rPr lang="en-US" sz="1800" dirty="0">
                              <a:latin typeface="Gill Sans MT" panose="020B0502020104020203" pitchFamily="34" charset="77"/>
                            </a:rPr>
                            <a:t>Runtime (48 cores)</a:t>
                          </a:r>
                        </a:p>
                      </a:txBody>
                      <a:tcPr/>
                    </a:tc>
                    <a:extLst>
                      <a:ext uri="{0D108BD9-81ED-4DB2-BD59-A6C34878D82A}">
                        <a16:rowId xmlns:a16="http://schemas.microsoft.com/office/drawing/2014/main" val="449635989"/>
                      </a:ext>
                    </a:extLst>
                  </a:tr>
                  <a:tr h="778066">
                    <a:tc>
                      <a:txBody>
                        <a:bodyPr/>
                        <a:lstStyle/>
                        <a:p>
                          <a:pPr lvl="2" algn="l"/>
                          <a:r>
                            <a:rPr lang="en-US" sz="1800" dirty="0">
                              <a:latin typeface="Gill Sans MT" panose="020B0502020104020203" pitchFamily="34" charset="77"/>
                            </a:rPr>
                            <a:t>Shortest Path</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oMath>
                          </a14:m>
                          <a:r>
                            <a:rPr lang="en-US" sz="1800" b="0" dirty="0"/>
                            <a:t> </a:t>
                          </a:r>
                          <a14:m>
                            <m:oMath xmlns:m="http://schemas.openxmlformats.org/officeDocument/2006/math">
                              <m:r>
                                <a:rPr lang="en-US" sz="1800" b="0" i="0" smtClean="0">
                                  <a:latin typeface="Cambria Math" panose="02040503050406030204" pitchFamily="18" charset="0"/>
                                </a:rPr>
                                <m:t>~</m:t>
                              </m:r>
                            </m:oMath>
                          </a14:m>
                          <a:r>
                            <a:rPr lang="en-US" sz="1800" b="0" dirty="0"/>
                            <a:t> </a:t>
                          </a: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oMath>
                          </a14:m>
                          <a:endParaRPr lang="en-US" sz="1800" dirty="0">
                            <a:latin typeface="Gill Sans MT" panose="020B0502020104020203" pitchFamily="34" charset="77"/>
                          </a:endParaRPr>
                        </a:p>
                      </a:txBody>
                      <a:tcPr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dirty="0">
                            <a:latin typeface="Gill Sans MT" panose="020B0502020104020203" pitchFamily="34" charset="77"/>
                          </a:endParaRPr>
                        </a:p>
                      </a:txBody>
                      <a:tcPr anchor="ctr"/>
                    </a:tc>
                    <a:extLst>
                      <a:ext uri="{0D108BD9-81ED-4DB2-BD59-A6C34878D82A}">
                        <a16:rowId xmlns:a16="http://schemas.microsoft.com/office/drawing/2014/main" val="104838401"/>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Betweenness Centrality</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𝑂</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e>
                              </m:d>
                            </m:oMath>
                          </a14:m>
                          <a:r>
                            <a:rPr lang="en-US" sz="1800" dirty="0">
                              <a:latin typeface="Gill Sans MT" panose="020B0502020104020203" pitchFamily="34" charset="77"/>
                            </a:rPr>
                            <a:t> </a:t>
                          </a:r>
                          <a14:m>
                            <m:oMath xmlns:m="http://schemas.openxmlformats.org/officeDocument/2006/math">
                              <m:r>
                                <a:rPr lang="en-US" sz="1800" b="0" i="0" smtClean="0">
                                  <a:latin typeface="Cambria Math" panose="02040503050406030204" pitchFamily="18" charset="0"/>
                                </a:rPr>
                                <m:t>~</m:t>
                              </m:r>
                            </m:oMath>
                          </a14:m>
                          <a:r>
                            <a:rPr lang="en-US" sz="1800" dirty="0">
                              <a:latin typeface="Gill Sans MT" panose="020B0502020104020203" pitchFamily="34" charset="77"/>
                            </a:rPr>
                            <a:t> </a:t>
                          </a:r>
                          <a14:m>
                            <m:oMath xmlns:m="http://schemas.openxmlformats.org/officeDocument/2006/math">
                              <m:r>
                                <a:rPr lang="en-US" sz="1800" b="0" i="1" smtClean="0">
                                  <a:latin typeface="Cambria Math" panose="02040503050406030204" pitchFamily="18" charset="0"/>
                                </a:rPr>
                                <m:t>𝑂</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𝑛</m:t>
                                      </m:r>
                                    </m:e>
                                  </m:func>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e>
                              </m:d>
                            </m:oMath>
                          </a14:m>
                          <a:endParaRPr lang="en-US" sz="1800" dirty="0">
                            <a:latin typeface="Gill Sans MT" panose="020B0502020104020203" pitchFamily="34" charset="77"/>
                          </a:endParaRPr>
                        </a:p>
                      </a:txBody>
                      <a:tcPr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dirty="0">
                            <a:latin typeface="Gill Sans MT" panose="020B0502020104020203" pitchFamily="34" charset="77"/>
                          </a:endParaRPr>
                        </a:p>
                      </a:txBody>
                      <a:tcPr anchor="ctr"/>
                    </a:tc>
                    <a:extLst>
                      <a:ext uri="{0D108BD9-81ED-4DB2-BD59-A6C34878D82A}">
                        <a16:rowId xmlns:a16="http://schemas.microsoft.com/office/drawing/2014/main" val="1294935125"/>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Triangle Completing</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𝑑</m:t>
                                    </m:r>
                                    <m:r>
                                      <a:rPr lang="en-US" sz="1800" b="0" i="1" baseline="-25000" smtClean="0">
                                        <a:latin typeface="Cambria Math" panose="02040503050406030204" pitchFamily="18" charset="0"/>
                                      </a:rPr>
                                      <m:t>𝑚𝑎𝑥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oMath>
                            </m:oMathPara>
                          </a14:m>
                          <a:endParaRPr lang="en-US" sz="1800" dirty="0">
                            <a:latin typeface="Gill Sans MT" panose="020B0502020104020203" pitchFamily="34" charset="77"/>
                          </a:endParaRPr>
                        </a:p>
                      </a:txBody>
                      <a:tcPr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i="1" dirty="0">
                            <a:solidFill>
                              <a:srgbClr val="FF0000"/>
                            </a:solidFill>
                            <a:latin typeface="Gill Sans MT" panose="020B0502020104020203" pitchFamily="34" charset="77"/>
                          </a:endParaRPr>
                        </a:p>
                      </a:txBody>
                      <a:tcPr anchor="ctr"/>
                    </a:tc>
                    <a:extLst>
                      <a:ext uri="{0D108BD9-81ED-4DB2-BD59-A6C34878D82A}">
                        <a16:rowId xmlns:a16="http://schemas.microsoft.com/office/drawing/2014/main" val="1131428952"/>
                      </a:ext>
                    </a:extLst>
                  </a:tr>
                  <a:tr h="778066">
                    <a:tc>
                      <a:txBody>
                        <a:bodyPr/>
                        <a:lstStyle/>
                        <a:p>
                          <a:pPr lvl="2" algn="l"/>
                          <a:r>
                            <a:rPr lang="en-US" sz="1800" dirty="0">
                              <a:latin typeface="Gill Sans MT" panose="020B0502020104020203" pitchFamily="34" charset="77"/>
                            </a:rPr>
                            <a:t>Subgraph Isomorphism</a:t>
                          </a:r>
                        </a:p>
                      </a:txBody>
                      <a:tcPr marL="45720" anchor="ctr"/>
                    </a:tc>
                    <a:tc>
                      <a:txBody>
                        <a:bodyPr/>
                        <a:lstStyle/>
                        <a:p>
                          <a:pPr algn="l"/>
                          <a:r>
                            <a:rPr lang="en-US" sz="1800" i="1" dirty="0">
                              <a:latin typeface="Cambria Math" panose="02040503050406030204" pitchFamily="18" charset="0"/>
                              <a:ea typeface="Cambria Math" panose="02040503050406030204" pitchFamily="18" charset="0"/>
                            </a:rPr>
                            <a:t>NP-complete, exponentially increase based on query graph size</a:t>
                          </a:r>
                        </a:p>
                      </a:txBody>
                      <a:tcPr anchor="ctr"/>
                    </a:tc>
                    <a:tc>
                      <a:txBody>
                        <a:bodyPr/>
                        <a:lstStyle/>
                        <a:p>
                          <a:pPr algn="l"/>
                          <a:endParaRPr lang="en-US" sz="1800" dirty="0">
                            <a:latin typeface="Gill Sans MT" panose="020B0502020104020203" pitchFamily="34" charset="77"/>
                          </a:endParaRPr>
                        </a:p>
                      </a:txBody>
                      <a:tcPr anchor="ctr"/>
                    </a:tc>
                    <a:extLst>
                      <a:ext uri="{0D108BD9-81ED-4DB2-BD59-A6C34878D82A}">
                        <a16:rowId xmlns:a16="http://schemas.microsoft.com/office/drawing/2014/main" val="2517540949"/>
                      </a:ext>
                    </a:extLst>
                  </a:tr>
                </a:tbl>
              </a:graphicData>
            </a:graphic>
          </p:graphicFrame>
        </mc:Choice>
        <mc:Fallback xmlns="">
          <p:graphicFrame>
            <p:nvGraphicFramePr>
              <p:cNvPr id="7" name="Table 5">
                <a:extLst>
                  <a:ext uri="{FF2B5EF4-FFF2-40B4-BE49-F238E27FC236}">
                    <a16:creationId xmlns:a16="http://schemas.microsoft.com/office/drawing/2014/main" id="{60F3E8B7-E866-F949-AC51-D4958992DE2E}"/>
                  </a:ext>
                </a:extLst>
              </p:cNvPr>
              <p:cNvGraphicFramePr>
                <a:graphicFrameLocks noGrp="1"/>
              </p:cNvGraphicFramePr>
              <p:nvPr>
                <p:extLst>
                  <p:ext uri="{D42A27DB-BD31-4B8C-83A1-F6EECF244321}">
                    <p14:modId xmlns:p14="http://schemas.microsoft.com/office/powerpoint/2010/main" val="190134534"/>
                  </p:ext>
                </p:extLst>
              </p:nvPr>
            </p:nvGraphicFramePr>
            <p:xfrm>
              <a:off x="32387" y="2372326"/>
              <a:ext cx="10131523" cy="3890330"/>
            </p:xfrm>
            <a:graphic>
              <a:graphicData uri="http://schemas.openxmlformats.org/drawingml/2006/table">
                <a:tbl>
                  <a:tblPr firstRow="1" bandRow="1">
                    <a:tableStyleId>{3B4B98B0-60AC-42C2-AFA5-B58CD77FA1E5}</a:tableStyleId>
                  </a:tblPr>
                  <a:tblGrid>
                    <a:gridCol w="2933551">
                      <a:extLst>
                        <a:ext uri="{9D8B030D-6E8A-4147-A177-3AD203B41FA5}">
                          <a16:colId xmlns:a16="http://schemas.microsoft.com/office/drawing/2014/main" val="3276200705"/>
                        </a:ext>
                      </a:extLst>
                    </a:gridCol>
                    <a:gridCol w="3829498">
                      <a:extLst>
                        <a:ext uri="{9D8B030D-6E8A-4147-A177-3AD203B41FA5}">
                          <a16:colId xmlns:a16="http://schemas.microsoft.com/office/drawing/2014/main" val="2797068980"/>
                        </a:ext>
                      </a:extLst>
                    </a:gridCol>
                    <a:gridCol w="3368474">
                      <a:extLst>
                        <a:ext uri="{9D8B030D-6E8A-4147-A177-3AD203B41FA5}">
                          <a16:colId xmlns:a16="http://schemas.microsoft.com/office/drawing/2014/main" val="3157826343"/>
                        </a:ext>
                      </a:extLst>
                    </a:gridCol>
                  </a:tblGrid>
                  <a:tr h="778066">
                    <a:tc>
                      <a:txBody>
                        <a:bodyPr/>
                        <a:lstStyle/>
                        <a:p>
                          <a:pPr lvl="2" algn="l"/>
                          <a:r>
                            <a:rPr lang="en-US" sz="1800" dirty="0">
                              <a:latin typeface="Gill Sans MT" panose="020B0502020104020203" pitchFamily="34" charset="77"/>
                            </a:rPr>
                            <a:t>Algorithm</a:t>
                          </a:r>
                        </a:p>
                      </a:txBody>
                      <a:tcPr marL="45720"/>
                    </a:tc>
                    <a:tc>
                      <a:txBody>
                        <a:bodyPr/>
                        <a:lstStyle/>
                        <a:p>
                          <a:pPr algn="l"/>
                          <a:r>
                            <a:rPr lang="en-US" sz="1800" dirty="0">
                              <a:latin typeface="Gill Sans MT" panose="020B0502020104020203" pitchFamily="34" charset="77"/>
                            </a:rPr>
                            <a:t>Time Complexity </a:t>
                          </a:r>
                        </a:p>
                        <a:p>
                          <a:pPr algn="l"/>
                          <a:r>
                            <a:rPr lang="en-US" sz="1800" b="0" dirty="0">
                              <a:latin typeface="Gill Sans MT" panose="020B0502020104020203" pitchFamily="34" charset="77"/>
                            </a:rPr>
                            <a:t>(n: # vertex, m: # edge, d: degree)</a:t>
                          </a:r>
                        </a:p>
                      </a:txBody>
                      <a:tcPr/>
                    </a:tc>
                    <a:tc>
                      <a:txBody>
                        <a:bodyPr/>
                        <a:lstStyle/>
                        <a:p>
                          <a:pPr algn="l"/>
                          <a:r>
                            <a:rPr lang="en-US" sz="1800" dirty="0">
                              <a:latin typeface="Gill Sans MT" panose="020B0502020104020203" pitchFamily="34" charset="77"/>
                            </a:rPr>
                            <a:t>Runtime (48 cores)</a:t>
                          </a:r>
                        </a:p>
                      </a:txBody>
                      <a:tcPr/>
                    </a:tc>
                    <a:extLst>
                      <a:ext uri="{0D108BD9-81ED-4DB2-BD59-A6C34878D82A}">
                        <a16:rowId xmlns:a16="http://schemas.microsoft.com/office/drawing/2014/main" val="449635989"/>
                      </a:ext>
                    </a:extLst>
                  </a:tr>
                  <a:tr h="778066">
                    <a:tc>
                      <a:txBody>
                        <a:bodyPr/>
                        <a:lstStyle/>
                        <a:p>
                          <a:pPr lvl="2" algn="l"/>
                          <a:r>
                            <a:rPr lang="en-US" sz="1800" dirty="0">
                              <a:latin typeface="Gill Sans MT" panose="020B0502020104020203" pitchFamily="34" charset="77"/>
                            </a:rPr>
                            <a:t>Shortest Path</a:t>
                          </a:r>
                        </a:p>
                      </a:txBody>
                      <a:tcPr marL="45720" anchor="ctr"/>
                    </a:tc>
                    <a:tc>
                      <a:txBody>
                        <a:bodyPr/>
                        <a:lstStyle/>
                        <a:p>
                          <a:endParaRPr lang="en-US"/>
                        </a:p>
                      </a:txBody>
                      <a:tcPr anchor="ctr">
                        <a:blipFill>
                          <a:blip r:embed="rId4"/>
                          <a:stretch>
                            <a:fillRect l="-76490" t="-104918" r="-88411" b="-306557"/>
                          </a:stretch>
                        </a:blipFill>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dirty="0">
                            <a:latin typeface="Gill Sans MT" panose="020B0502020104020203" pitchFamily="34" charset="77"/>
                          </a:endParaRPr>
                        </a:p>
                      </a:txBody>
                      <a:tcPr anchor="ctr"/>
                    </a:tc>
                    <a:extLst>
                      <a:ext uri="{0D108BD9-81ED-4DB2-BD59-A6C34878D82A}">
                        <a16:rowId xmlns:a16="http://schemas.microsoft.com/office/drawing/2014/main" val="104838401"/>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Betweenness Centrality</a:t>
                          </a:r>
                        </a:p>
                      </a:txBody>
                      <a:tcPr marL="45720" anchor="ctr"/>
                    </a:tc>
                    <a:tc>
                      <a:txBody>
                        <a:bodyPr/>
                        <a:lstStyle/>
                        <a:p>
                          <a:endParaRPr lang="en-US"/>
                        </a:p>
                      </a:txBody>
                      <a:tcPr anchor="ctr">
                        <a:blipFill>
                          <a:blip r:embed="rId4"/>
                          <a:stretch>
                            <a:fillRect l="-76490" t="-201613" r="-88411" b="-201613"/>
                          </a:stretch>
                        </a:blipFill>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dirty="0">
                            <a:latin typeface="Gill Sans MT" panose="020B0502020104020203" pitchFamily="34" charset="77"/>
                          </a:endParaRPr>
                        </a:p>
                      </a:txBody>
                      <a:tcPr anchor="ctr"/>
                    </a:tc>
                    <a:extLst>
                      <a:ext uri="{0D108BD9-81ED-4DB2-BD59-A6C34878D82A}">
                        <a16:rowId xmlns:a16="http://schemas.microsoft.com/office/drawing/2014/main" val="1294935125"/>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Triangle Completing</a:t>
                          </a:r>
                        </a:p>
                      </a:txBody>
                      <a:tcPr marL="45720" anchor="ctr"/>
                    </a:tc>
                    <a:tc>
                      <a:txBody>
                        <a:bodyPr/>
                        <a:lstStyle/>
                        <a:p>
                          <a:endParaRPr lang="en-US"/>
                        </a:p>
                      </a:txBody>
                      <a:tcPr anchor="ctr">
                        <a:blipFill>
                          <a:blip r:embed="rId4"/>
                          <a:stretch>
                            <a:fillRect l="-76490" t="-306557" r="-88411" b="-104918"/>
                          </a:stretch>
                        </a:blipFill>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endParaRPr lang="en-US" sz="1800" i="1" dirty="0">
                            <a:solidFill>
                              <a:srgbClr val="FF0000"/>
                            </a:solidFill>
                            <a:latin typeface="Gill Sans MT" panose="020B0502020104020203" pitchFamily="34" charset="77"/>
                          </a:endParaRPr>
                        </a:p>
                      </a:txBody>
                      <a:tcPr anchor="ctr"/>
                    </a:tc>
                    <a:extLst>
                      <a:ext uri="{0D108BD9-81ED-4DB2-BD59-A6C34878D82A}">
                        <a16:rowId xmlns:a16="http://schemas.microsoft.com/office/drawing/2014/main" val="1131428952"/>
                      </a:ext>
                    </a:extLst>
                  </a:tr>
                  <a:tr h="778066">
                    <a:tc>
                      <a:txBody>
                        <a:bodyPr/>
                        <a:lstStyle/>
                        <a:p>
                          <a:pPr lvl="2" algn="l"/>
                          <a:r>
                            <a:rPr lang="en-US" sz="1800" dirty="0">
                              <a:latin typeface="Gill Sans MT" panose="020B0502020104020203" pitchFamily="34" charset="77"/>
                            </a:rPr>
                            <a:t>Subgraph Isomorphism</a:t>
                          </a:r>
                        </a:p>
                      </a:txBody>
                      <a:tcPr marL="45720" anchor="ctr"/>
                    </a:tc>
                    <a:tc>
                      <a:txBody>
                        <a:bodyPr/>
                        <a:lstStyle/>
                        <a:p>
                          <a:pPr algn="l"/>
                          <a:r>
                            <a:rPr lang="en-US" sz="1800" i="1" dirty="0">
                              <a:latin typeface="Cambria Math" panose="02040503050406030204" pitchFamily="18" charset="0"/>
                              <a:ea typeface="Cambria Math" panose="02040503050406030204" pitchFamily="18" charset="0"/>
                            </a:rPr>
                            <a:t>NP-complete, exponentially increase based on query graph size</a:t>
                          </a:r>
                        </a:p>
                      </a:txBody>
                      <a:tcPr anchor="ctr"/>
                    </a:tc>
                    <a:tc>
                      <a:txBody>
                        <a:bodyPr/>
                        <a:lstStyle/>
                        <a:p>
                          <a:pPr algn="l"/>
                          <a:endParaRPr lang="en-US" sz="1800" dirty="0">
                            <a:latin typeface="Gill Sans MT" panose="020B0502020104020203" pitchFamily="34" charset="77"/>
                          </a:endParaRPr>
                        </a:p>
                      </a:txBody>
                      <a:tcPr anchor="ctr"/>
                    </a:tc>
                    <a:extLst>
                      <a:ext uri="{0D108BD9-81ED-4DB2-BD59-A6C34878D82A}">
                        <a16:rowId xmlns:a16="http://schemas.microsoft.com/office/drawing/2014/main" val="2517540949"/>
                      </a:ext>
                    </a:extLst>
                  </a:tr>
                </a:tbl>
              </a:graphicData>
            </a:graphic>
          </p:graphicFrame>
        </mc:Fallback>
      </mc:AlternateContent>
      <p:sp>
        <p:nvSpPr>
          <p:cNvPr id="3" name="TextBox 2">
            <a:extLst>
              <a:ext uri="{FF2B5EF4-FFF2-40B4-BE49-F238E27FC236}">
                <a16:creationId xmlns:a16="http://schemas.microsoft.com/office/drawing/2014/main" id="{0CFC2EBD-B36D-F645-9CA0-4D211F600FC3}"/>
              </a:ext>
            </a:extLst>
          </p:cNvPr>
          <p:cNvSpPr txBox="1"/>
          <p:nvPr/>
        </p:nvSpPr>
        <p:spPr>
          <a:xfrm>
            <a:off x="10383859" y="3694066"/>
            <a:ext cx="191364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432FF"/>
                </a:solidFill>
                <a:effectLst/>
                <a:uLnTx/>
                <a:uFillTx/>
                <a:latin typeface="Gill Sans MT" panose="020B0502020104020203" pitchFamily="34" charset="77"/>
                <a:ea typeface="Palatino"/>
                <a:sym typeface="Palatino"/>
              </a:rPr>
              <a:t>Ligra</a:t>
            </a: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 </a:t>
            </a:r>
            <a:r>
              <a:rPr kumimoji="0" lang="en-US" sz="1600" b="0" i="1"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[Shun et al. PPoPP’13]: </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An actively maintained graph system</a:t>
            </a:r>
          </a:p>
        </p:txBody>
      </p:sp>
      <p:sp>
        <p:nvSpPr>
          <p:cNvPr id="5" name="Right Brace 4">
            <a:extLst>
              <a:ext uri="{FF2B5EF4-FFF2-40B4-BE49-F238E27FC236}">
                <a16:creationId xmlns:a16="http://schemas.microsoft.com/office/drawing/2014/main" id="{46240DD0-CA0E-2142-B28D-479FE2E9801D}"/>
              </a:ext>
            </a:extLst>
          </p:cNvPr>
          <p:cNvSpPr/>
          <p:nvPr/>
        </p:nvSpPr>
        <p:spPr>
          <a:xfrm>
            <a:off x="10106992" y="3500789"/>
            <a:ext cx="216770" cy="1687221"/>
          </a:xfrm>
          <a:prstGeom prst="rightBrace">
            <a:avLst>
              <a:gd name="adj1" fmla="val 40169"/>
              <a:gd name="adj2" fmla="val 50000"/>
            </a:avLst>
          </a:prstGeom>
          <a:noFill/>
          <a:ln w="25400" cap="flat">
            <a:solidFill>
              <a:srgbClr val="0432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Palatino"/>
              <a:ea typeface="Palatino"/>
              <a:sym typeface="Palatino"/>
            </a:endParaRPr>
          </a:p>
        </p:txBody>
      </p:sp>
      <p:sp>
        <p:nvSpPr>
          <p:cNvPr id="11" name="TextBox 10">
            <a:extLst>
              <a:ext uri="{FF2B5EF4-FFF2-40B4-BE49-F238E27FC236}">
                <a16:creationId xmlns:a16="http://schemas.microsoft.com/office/drawing/2014/main" id="{CA062110-C5F7-B343-83DC-1C657625EC92}"/>
              </a:ext>
            </a:extLst>
          </p:cNvPr>
          <p:cNvSpPr txBox="1"/>
          <p:nvPr/>
        </p:nvSpPr>
        <p:spPr>
          <a:xfrm>
            <a:off x="10422757" y="5382890"/>
            <a:ext cx="1835851" cy="87203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CECI</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[Bhattarai et al. SIGMOD’19]</a:t>
            </a:r>
          </a:p>
        </p:txBody>
      </p:sp>
      <p:sp>
        <p:nvSpPr>
          <p:cNvPr id="15" name="Text Placeholder 2">
            <a:extLst>
              <a:ext uri="{FF2B5EF4-FFF2-40B4-BE49-F238E27FC236}">
                <a16:creationId xmlns:a16="http://schemas.microsoft.com/office/drawing/2014/main" id="{5DA1ADB3-5CAC-3D45-ABE7-B10AFAD6E993}"/>
              </a:ext>
            </a:extLst>
          </p:cNvPr>
          <p:cNvSpPr txBox="1">
            <a:spLocks/>
          </p:cNvSpPr>
          <p:nvPr/>
        </p:nvSpPr>
        <p:spPr>
          <a:xfrm>
            <a:off x="10323762" y="1178876"/>
            <a:ext cx="1835851" cy="982227"/>
          </a:xfrm>
          <a:prstGeom prst="rect">
            <a:avLst/>
          </a:prstGeom>
          <a:noFill/>
          <a:ln w="12700">
            <a:miter lim="400000"/>
          </a:ln>
          <a:extLst>
            <a:ext uri="{C572A759-6A51-4108-AA02-DFA0A04FC94B}">
              <ma14:wrappingTextBoxFlag xmlns:ma14="http://schemas.microsoft.com/office/mac/drawingml/2011/main" xmlns=""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None/>
              <a:tabLst/>
              <a:defRPr/>
            </a:pPr>
            <a:r>
              <a:rPr kumimoji="0" lang="en-US" sz="1800" b="0" i="0" u="none" strike="noStrike" kern="0" cap="none" spc="0" normalizeH="0" baseline="0" noProof="0" dirty="0">
                <a:ln>
                  <a:noFill/>
                </a:ln>
                <a:solidFill>
                  <a:srgbClr val="0432FF"/>
                </a:solidFill>
                <a:effectLst/>
                <a:uLnTx/>
                <a:uFillTx/>
                <a:latin typeface="Gill Sans MT" charset="0"/>
                <a:sym typeface="Palatino Linotype"/>
              </a:rPr>
              <a:t>Friendster:</a:t>
            </a:r>
          </a:p>
          <a:p>
            <a:pPr marL="0" marR="0" lvl="0" indent="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None/>
              <a:tabLst/>
              <a:defRPr/>
            </a:pP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of vertex: 68 M</a:t>
            </a:r>
          </a:p>
          <a:p>
            <a:pPr marL="0" marR="0" lvl="0" indent="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None/>
              <a:tabLst/>
              <a:defRPr/>
            </a:pP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of edges: 2.6 B</a:t>
            </a:r>
          </a:p>
        </p:txBody>
      </p:sp>
      <p:cxnSp>
        <p:nvCxnSpPr>
          <p:cNvPr id="17" name="Straight Arrow Connector 16">
            <a:extLst>
              <a:ext uri="{FF2B5EF4-FFF2-40B4-BE49-F238E27FC236}">
                <a16:creationId xmlns:a16="http://schemas.microsoft.com/office/drawing/2014/main" id="{D696388E-580E-2F4B-A299-B4F70962AF3C}"/>
              </a:ext>
            </a:extLst>
          </p:cNvPr>
          <p:cNvCxnSpPr/>
          <p:nvPr/>
        </p:nvCxnSpPr>
        <p:spPr>
          <a:xfrm>
            <a:off x="10039917" y="5735091"/>
            <a:ext cx="350919" cy="0"/>
          </a:xfrm>
          <a:prstGeom prst="straightConnector1">
            <a:avLst/>
          </a:prstGeom>
          <a:noFill/>
          <a:ln w="25400" cap="flat">
            <a:solidFill>
              <a:srgbClr val="0432FF"/>
            </a:solidFill>
            <a:prstDash val="solid"/>
            <a:miter lim="400000"/>
            <a:tailEnd type="triangle" w="lg" len="med"/>
          </a:ln>
          <a:effectLst/>
          <a:sp3d/>
        </p:spPr>
        <p:style>
          <a:lnRef idx="0">
            <a:scrgbClr r="0" g="0" b="0"/>
          </a:lnRef>
          <a:fillRef idx="0">
            <a:scrgbClr r="0" g="0" b="0"/>
          </a:fillRef>
          <a:effectRef idx="0">
            <a:scrgbClr r="0" g="0" b="0"/>
          </a:effectRef>
          <a:fontRef idx="none"/>
        </p:style>
      </p:cxnSp>
      <p:sp>
        <p:nvSpPr>
          <p:cNvPr id="18" name="Text Placeholder 2">
            <a:extLst>
              <a:ext uri="{FF2B5EF4-FFF2-40B4-BE49-F238E27FC236}">
                <a16:creationId xmlns:a16="http://schemas.microsoft.com/office/drawing/2014/main" id="{50BB8CB1-364C-A140-A43E-2445697D98C4}"/>
              </a:ext>
            </a:extLst>
          </p:cNvPr>
          <p:cNvSpPr>
            <a:spLocks noGrp="1"/>
          </p:cNvSpPr>
          <p:nvPr>
            <p:ph type="body" idx="1"/>
          </p:nvPr>
        </p:nvSpPr>
        <p:spPr>
          <a:xfrm>
            <a:off x="448056" y="1115568"/>
            <a:ext cx="8301955" cy="559236"/>
          </a:xfrm>
        </p:spPr>
        <p:txBody>
          <a:bodyPr>
            <a:normAutofit/>
          </a:bodyPr>
          <a:lstStyle/>
          <a:p>
            <a:pPr marL="0" indent="0">
              <a:spcBef>
                <a:spcPts val="500"/>
              </a:spcBef>
              <a:buNone/>
            </a:pPr>
            <a:r>
              <a:rPr lang="en-US" dirty="0"/>
              <a:t>Many graph algorithms have </a:t>
            </a:r>
            <a:r>
              <a:rPr lang="en-US" i="1" dirty="0">
                <a:solidFill>
                  <a:srgbClr val="FF0000"/>
                </a:solidFill>
              </a:rPr>
              <a:t>high time complexity</a:t>
            </a:r>
            <a:r>
              <a:rPr lang="en-US" dirty="0">
                <a:solidFill>
                  <a:srgbClr val="0432FF"/>
                </a:solidFill>
              </a:rPr>
              <a:t>.</a:t>
            </a:r>
          </a:p>
        </p:txBody>
      </p:sp>
      <p:sp>
        <p:nvSpPr>
          <p:cNvPr id="6" name="TextBox 5">
            <a:extLst>
              <a:ext uri="{FF2B5EF4-FFF2-40B4-BE49-F238E27FC236}">
                <a16:creationId xmlns:a16="http://schemas.microsoft.com/office/drawing/2014/main" id="{A85B561B-B442-3743-8B85-9B74422CEBCF}"/>
              </a:ext>
            </a:extLst>
          </p:cNvPr>
          <p:cNvSpPr txBox="1"/>
          <p:nvPr/>
        </p:nvSpPr>
        <p:spPr>
          <a:xfrm>
            <a:off x="6949440" y="3314475"/>
            <a:ext cx="134753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0.5 second</a:t>
            </a:r>
          </a:p>
        </p:txBody>
      </p:sp>
      <p:sp>
        <p:nvSpPr>
          <p:cNvPr id="12" name="TextBox 11">
            <a:extLst>
              <a:ext uri="{FF2B5EF4-FFF2-40B4-BE49-F238E27FC236}">
                <a16:creationId xmlns:a16="http://schemas.microsoft.com/office/drawing/2014/main" id="{A35F794F-EF89-2445-8550-CD6552816965}"/>
              </a:ext>
            </a:extLst>
          </p:cNvPr>
          <p:cNvSpPr txBox="1"/>
          <p:nvPr/>
        </p:nvSpPr>
        <p:spPr>
          <a:xfrm>
            <a:off x="6939814" y="4127695"/>
            <a:ext cx="134753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7 seconds</a:t>
            </a:r>
          </a:p>
        </p:txBody>
      </p:sp>
      <p:sp>
        <p:nvSpPr>
          <p:cNvPr id="13" name="TextBox 12">
            <a:extLst>
              <a:ext uri="{FF2B5EF4-FFF2-40B4-BE49-F238E27FC236}">
                <a16:creationId xmlns:a16="http://schemas.microsoft.com/office/drawing/2014/main" id="{9B91B9D6-0B95-6449-955A-61074855581E}"/>
              </a:ext>
            </a:extLst>
          </p:cNvPr>
          <p:cNvSpPr txBox="1"/>
          <p:nvPr/>
        </p:nvSpPr>
        <p:spPr>
          <a:xfrm>
            <a:off x="6816646" y="4924667"/>
            <a:ext cx="134753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30 mins</a:t>
            </a:r>
          </a:p>
        </p:txBody>
      </p:sp>
      <p:sp>
        <p:nvSpPr>
          <p:cNvPr id="14" name="TextBox 13">
            <a:extLst>
              <a:ext uri="{FF2B5EF4-FFF2-40B4-BE49-F238E27FC236}">
                <a16:creationId xmlns:a16="http://schemas.microsoft.com/office/drawing/2014/main" id="{96789763-287A-274C-96E1-757A268A7294}"/>
              </a:ext>
            </a:extLst>
          </p:cNvPr>
          <p:cNvSpPr txBox="1"/>
          <p:nvPr/>
        </p:nvSpPr>
        <p:spPr>
          <a:xfrm>
            <a:off x="7080719" y="5551312"/>
            <a:ext cx="311840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1 hour 10 minutes</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(Query: a graph with </a:t>
            </a:r>
            <a:r>
              <a:rPr kumimoji="0" lang="en-US" sz="1800" b="0" i="1"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6</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vertices)</a:t>
            </a:r>
          </a:p>
        </p:txBody>
      </p:sp>
    </p:spTree>
    <p:custDataLst>
      <p:tags r:id="rId1"/>
    </p:custDataLst>
    <p:extLst>
      <p:ext uri="{BB962C8B-B14F-4D97-AF65-F5344CB8AC3E}">
        <p14:creationId xmlns:p14="http://schemas.microsoft.com/office/powerpoint/2010/main" val="2169756632"/>
      </p:ext>
    </p:extLst>
  </p:cSld>
  <p:clrMapOvr>
    <a:masterClrMapping/>
  </p:clrMapOvr>
  <p:transition spd="med" advTm="649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1" grpId="0" animBg="1"/>
      <p:bldP spid="6"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E9FD57-70AE-9A4C-9A45-F4D1F908A653}"/>
              </a:ext>
            </a:extLst>
          </p:cNvPr>
          <p:cNvSpPr>
            <a:spLocks noGrp="1"/>
          </p:cNvSpPr>
          <p:nvPr>
            <p:ph type="sldNum" sz="quarter" idx="2"/>
          </p:nvPr>
        </p:nvSpPr>
        <p:spPr/>
        <p:txBody>
          <a:bodyPr/>
          <a:lstStyle/>
          <a:p>
            <a:fld id="{86CB4B4D-7CA3-9044-876B-883B54F8677D}" type="slidenum">
              <a:rPr lang="en-US" smtClean="0"/>
              <a:pPr/>
              <a:t>11</a:t>
            </a:fld>
            <a:endParaRPr lang="en-US" dirty="0"/>
          </a:p>
        </p:txBody>
      </p:sp>
      <p:sp>
        <p:nvSpPr>
          <p:cNvPr id="5" name="Rectangle 4">
            <a:extLst>
              <a:ext uri="{FF2B5EF4-FFF2-40B4-BE49-F238E27FC236}">
                <a16:creationId xmlns:a16="http://schemas.microsoft.com/office/drawing/2014/main" id="{A8C2B2C0-9511-4141-8667-3C82C41BAAA8}"/>
              </a:ext>
            </a:extLst>
          </p:cNvPr>
          <p:cNvSpPr/>
          <p:nvPr/>
        </p:nvSpPr>
        <p:spPr>
          <a:xfrm>
            <a:off x="563714" y="5678539"/>
            <a:ext cx="1267331"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Calibri" panose="020F0502020204030204"/>
                <a:ea typeface="+mn-ea"/>
                <a:cs typeface="+mn-cs"/>
              </a:rPr>
              <a:t>Application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Calibri" panose="020F0502020204030204"/>
                <a:ea typeface="+mn-ea"/>
                <a:cs typeface="+mn-cs"/>
              </a:rPr>
              <a:t>Domains</a:t>
            </a:r>
          </a:p>
        </p:txBody>
      </p:sp>
      <p:sp>
        <p:nvSpPr>
          <p:cNvPr id="9" name="Right Arrow 8">
            <a:extLst>
              <a:ext uri="{FF2B5EF4-FFF2-40B4-BE49-F238E27FC236}">
                <a16:creationId xmlns:a16="http://schemas.microsoft.com/office/drawing/2014/main" id="{91FF93A3-0C0F-3A40-8E6B-E06E4970F859}"/>
              </a:ext>
            </a:extLst>
          </p:cNvPr>
          <p:cNvSpPr/>
          <p:nvPr/>
        </p:nvSpPr>
        <p:spPr>
          <a:xfrm>
            <a:off x="1553608" y="3514898"/>
            <a:ext cx="457200" cy="228600"/>
          </a:xfrm>
          <a:prstGeom prst="right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7D8B9805-7782-464F-9000-12F46CA72B4D}"/>
              </a:ext>
            </a:extLst>
          </p:cNvPr>
          <p:cNvSpPr/>
          <p:nvPr/>
        </p:nvSpPr>
        <p:spPr>
          <a:xfrm>
            <a:off x="3064197" y="3494094"/>
            <a:ext cx="457200" cy="228600"/>
          </a:xfrm>
          <a:prstGeom prst="right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2C22E57-B8C6-FB4B-9257-3E86CCB4CC15}"/>
              </a:ext>
            </a:extLst>
          </p:cNvPr>
          <p:cNvSpPr/>
          <p:nvPr/>
        </p:nvSpPr>
        <p:spPr>
          <a:xfrm>
            <a:off x="3421932" y="5584514"/>
            <a:ext cx="5107916"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Calibri" panose="020F0502020204030204"/>
                <a:ea typeface="+mn-ea"/>
                <a:cs typeface="+mn-cs"/>
              </a:rPr>
              <a:t>High-Performance Computing for Graph Algorithms</a:t>
            </a:r>
          </a:p>
        </p:txBody>
      </p:sp>
      <p:sp>
        <p:nvSpPr>
          <p:cNvPr id="39" name="Right Arrow 38">
            <a:extLst>
              <a:ext uri="{FF2B5EF4-FFF2-40B4-BE49-F238E27FC236}">
                <a16:creationId xmlns:a16="http://schemas.microsoft.com/office/drawing/2014/main" id="{A8B449FF-4F09-024B-BB83-122775808CDE}"/>
              </a:ext>
            </a:extLst>
          </p:cNvPr>
          <p:cNvSpPr/>
          <p:nvPr/>
        </p:nvSpPr>
        <p:spPr>
          <a:xfrm>
            <a:off x="8323811" y="3548868"/>
            <a:ext cx="457200" cy="228600"/>
          </a:xfrm>
          <a:prstGeom prst="right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12" descr="How to Detect Malware On Your Website">
            <a:extLst>
              <a:ext uri="{FF2B5EF4-FFF2-40B4-BE49-F238E27FC236}">
                <a16:creationId xmlns:a16="http://schemas.microsoft.com/office/drawing/2014/main" id="{72D17444-DC3C-1747-8E45-7AD0FEB25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58" y="4657206"/>
            <a:ext cx="901064" cy="62534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aking a Fan Page for your Business/Web site on Facebook: The Benefits •  Dom4J.org">
            <a:extLst>
              <a:ext uri="{FF2B5EF4-FFF2-40B4-BE49-F238E27FC236}">
                <a16:creationId xmlns:a16="http://schemas.microsoft.com/office/drawing/2014/main" id="{080003D2-F1A3-F944-B90E-6D810FA34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08" y="3530219"/>
            <a:ext cx="864077" cy="864053"/>
          </a:xfrm>
          <a:prstGeom prst="rect">
            <a:avLst/>
          </a:prstGeom>
          <a:noFill/>
          <a:extLst>
            <a:ext uri="{909E8E84-426E-40DD-AFC4-6F175D3DCCD1}">
              <a14:hiddenFill xmlns:a14="http://schemas.microsoft.com/office/drawing/2010/main">
                <a:solidFill>
                  <a:srgbClr val="FFFFFF"/>
                </a:solidFill>
              </a14:hiddenFill>
            </a:ext>
          </a:extLst>
        </p:spPr>
      </p:pic>
      <p:sp>
        <p:nvSpPr>
          <p:cNvPr id="11" name="Bevel 10">
            <a:extLst>
              <a:ext uri="{FF2B5EF4-FFF2-40B4-BE49-F238E27FC236}">
                <a16:creationId xmlns:a16="http://schemas.microsoft.com/office/drawing/2014/main" id="{B516111F-B3D2-B94D-86D6-6B7D73204B8D}"/>
              </a:ext>
            </a:extLst>
          </p:cNvPr>
          <p:cNvSpPr/>
          <p:nvPr/>
        </p:nvSpPr>
        <p:spPr>
          <a:xfrm>
            <a:off x="7373963" y="4225372"/>
            <a:ext cx="714993" cy="465545"/>
          </a:xfrm>
          <a:prstGeom prst="bevel">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GPU</a:t>
            </a:r>
          </a:p>
        </p:txBody>
      </p:sp>
      <p:grpSp>
        <p:nvGrpSpPr>
          <p:cNvPr id="12" name="Group 11">
            <a:extLst>
              <a:ext uri="{FF2B5EF4-FFF2-40B4-BE49-F238E27FC236}">
                <a16:creationId xmlns:a16="http://schemas.microsoft.com/office/drawing/2014/main" id="{7BDB1A75-C7E7-204C-82BC-DB9325A40FF9}"/>
              </a:ext>
            </a:extLst>
          </p:cNvPr>
          <p:cNvGrpSpPr/>
          <p:nvPr/>
        </p:nvGrpSpPr>
        <p:grpSpPr>
          <a:xfrm>
            <a:off x="5036661" y="4178345"/>
            <a:ext cx="1827165" cy="610954"/>
            <a:chOff x="15230303" y="12336512"/>
            <a:chExt cx="2543450" cy="773121"/>
          </a:xfrm>
        </p:grpSpPr>
        <p:grpSp>
          <p:nvGrpSpPr>
            <p:cNvPr id="13" name="Group 12">
              <a:extLst>
                <a:ext uri="{FF2B5EF4-FFF2-40B4-BE49-F238E27FC236}">
                  <a16:creationId xmlns:a16="http://schemas.microsoft.com/office/drawing/2014/main" id="{97E6A415-833A-3945-80DA-4E73B1785EA0}"/>
                </a:ext>
              </a:extLst>
            </p:cNvPr>
            <p:cNvGrpSpPr/>
            <p:nvPr/>
          </p:nvGrpSpPr>
          <p:grpSpPr>
            <a:xfrm>
              <a:off x="15230303" y="12356868"/>
              <a:ext cx="1120808" cy="706723"/>
              <a:chOff x="15230303" y="12356868"/>
              <a:chExt cx="1120808" cy="706723"/>
            </a:xfrm>
          </p:grpSpPr>
          <p:sp>
            <p:nvSpPr>
              <p:cNvPr id="22" name="Rounded Rectangle 21">
                <a:extLst>
                  <a:ext uri="{FF2B5EF4-FFF2-40B4-BE49-F238E27FC236}">
                    <a16:creationId xmlns:a16="http://schemas.microsoft.com/office/drawing/2014/main" id="{03DCC2E3-3FE3-214A-A0F0-30A37506EE49}"/>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23" name="Rounded Rectangle 22">
                <a:extLst>
                  <a:ext uri="{FF2B5EF4-FFF2-40B4-BE49-F238E27FC236}">
                    <a16:creationId xmlns:a16="http://schemas.microsoft.com/office/drawing/2014/main" id="{CF86DB4A-AE2E-C74E-ACE5-167300D174C7}"/>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4" name="Rounded Rectangle 23">
                <a:extLst>
                  <a:ext uri="{FF2B5EF4-FFF2-40B4-BE49-F238E27FC236}">
                    <a16:creationId xmlns:a16="http://schemas.microsoft.com/office/drawing/2014/main" id="{4768FF18-F866-C24F-B709-BC2BE5C488B9}"/>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5" name="Rounded Rectangle 24">
                <a:extLst>
                  <a:ext uri="{FF2B5EF4-FFF2-40B4-BE49-F238E27FC236}">
                    <a16:creationId xmlns:a16="http://schemas.microsoft.com/office/drawing/2014/main" id="{B569B8B3-1392-FA4F-97E8-7122B5406339}"/>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20B7EBCD-81BF-6147-8D73-EF8320DF5AD8}"/>
                </a:ext>
              </a:extLst>
            </p:cNvPr>
            <p:cNvGrpSpPr/>
            <p:nvPr/>
          </p:nvGrpSpPr>
          <p:grpSpPr>
            <a:xfrm>
              <a:off x="16652945" y="12356868"/>
              <a:ext cx="1120808" cy="706723"/>
              <a:chOff x="15230303" y="12356868"/>
              <a:chExt cx="1120808" cy="706723"/>
            </a:xfrm>
          </p:grpSpPr>
          <p:sp>
            <p:nvSpPr>
              <p:cNvPr id="18" name="Rounded Rectangle 17">
                <a:extLst>
                  <a:ext uri="{FF2B5EF4-FFF2-40B4-BE49-F238E27FC236}">
                    <a16:creationId xmlns:a16="http://schemas.microsoft.com/office/drawing/2014/main" id="{533083A8-809D-1E43-85A8-76DB3FA577E8}"/>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19" name="Rounded Rectangle 18">
                <a:extLst>
                  <a:ext uri="{FF2B5EF4-FFF2-40B4-BE49-F238E27FC236}">
                    <a16:creationId xmlns:a16="http://schemas.microsoft.com/office/drawing/2014/main" id="{67E04C76-E05C-614C-9602-79DCBB0138E7}"/>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0" name="Rounded Rectangle 19">
                <a:extLst>
                  <a:ext uri="{FF2B5EF4-FFF2-40B4-BE49-F238E27FC236}">
                    <a16:creationId xmlns:a16="http://schemas.microsoft.com/office/drawing/2014/main" id="{826CCA73-F920-9244-BBCB-30DE5443060F}"/>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1" name="Rounded Rectangle 20">
                <a:extLst>
                  <a:ext uri="{FF2B5EF4-FFF2-40B4-BE49-F238E27FC236}">
                    <a16:creationId xmlns:a16="http://schemas.microsoft.com/office/drawing/2014/main" id="{50915EB4-3308-DB43-9889-B750812628EE}"/>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5" name="Straight Arrow Connector 14">
              <a:extLst>
                <a:ext uri="{FF2B5EF4-FFF2-40B4-BE49-F238E27FC236}">
                  <a16:creationId xmlns:a16="http://schemas.microsoft.com/office/drawing/2014/main" id="{E3DC0A1F-4F46-6C41-8A26-A4EBEEA165F5}"/>
                </a:ext>
              </a:extLst>
            </p:cNvPr>
            <p:cNvCxnSpPr>
              <a:cxnSpLocks/>
            </p:cNvCxnSpPr>
            <p:nvPr/>
          </p:nvCxnSpPr>
          <p:spPr>
            <a:xfrm>
              <a:off x="16498613" y="12336512"/>
              <a:ext cx="0" cy="773121"/>
            </a:xfrm>
            <a:prstGeom prst="straightConnector1">
              <a:avLst/>
            </a:prstGeom>
            <a:noFill/>
            <a:ln w="22225" cap="flat" cmpd="sng" algn="ctr">
              <a:solidFill>
                <a:sysClr val="windowText" lastClr="000000"/>
              </a:solidFill>
              <a:prstDash val="solid"/>
              <a:miter lim="800000"/>
              <a:headEnd type="triangle" w="lg" len="lg"/>
              <a:tailEnd type="triangle" w="lg" len="lg"/>
            </a:ln>
            <a:effectLst/>
          </p:spPr>
        </p:cxnSp>
        <p:cxnSp>
          <p:nvCxnSpPr>
            <p:cNvPr id="16" name="Straight Connector 15">
              <a:extLst>
                <a:ext uri="{FF2B5EF4-FFF2-40B4-BE49-F238E27FC236}">
                  <a16:creationId xmlns:a16="http://schemas.microsoft.com/office/drawing/2014/main" id="{7D229147-9A82-AD47-B28D-6BD7E49EA0A0}"/>
                </a:ext>
              </a:extLst>
            </p:cNvPr>
            <p:cNvCxnSpPr>
              <a:cxnSpLocks/>
            </p:cNvCxnSpPr>
            <p:nvPr/>
          </p:nvCxnSpPr>
          <p:spPr>
            <a:xfrm flipV="1">
              <a:off x="16330938" y="12529319"/>
              <a:ext cx="162437" cy="1"/>
            </a:xfrm>
            <a:prstGeom prst="line">
              <a:avLst/>
            </a:prstGeom>
            <a:noFill/>
            <a:ln w="15875"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BD813719-E3D8-E64F-A492-59D8C6CED7D1}"/>
                </a:ext>
              </a:extLst>
            </p:cNvPr>
            <p:cNvCxnSpPr>
              <a:cxnSpLocks/>
              <a:endCxn id="18" idx="1"/>
            </p:cNvCxnSpPr>
            <p:nvPr/>
          </p:nvCxnSpPr>
          <p:spPr>
            <a:xfrm>
              <a:off x="16493375" y="12893122"/>
              <a:ext cx="159570" cy="3211"/>
            </a:xfrm>
            <a:prstGeom prst="line">
              <a:avLst/>
            </a:prstGeom>
            <a:noFill/>
            <a:ln w="15875" cap="flat" cmpd="sng" algn="ctr">
              <a:solidFill>
                <a:sysClr val="windowText" lastClr="000000"/>
              </a:solidFill>
              <a:prstDash val="solid"/>
              <a:miter lim="800000"/>
            </a:ln>
            <a:effectLst/>
          </p:spPr>
        </p:cxnSp>
      </p:grpSp>
      <p:grpSp>
        <p:nvGrpSpPr>
          <p:cNvPr id="26" name="Group 25">
            <a:extLst>
              <a:ext uri="{FF2B5EF4-FFF2-40B4-BE49-F238E27FC236}">
                <a16:creationId xmlns:a16="http://schemas.microsoft.com/office/drawing/2014/main" id="{89733542-6835-DA4A-BD08-704CE55782C7}"/>
              </a:ext>
            </a:extLst>
          </p:cNvPr>
          <p:cNvGrpSpPr/>
          <p:nvPr/>
        </p:nvGrpSpPr>
        <p:grpSpPr>
          <a:xfrm>
            <a:off x="3821878" y="4192302"/>
            <a:ext cx="786464" cy="563546"/>
            <a:chOff x="15230303" y="12356868"/>
            <a:chExt cx="1120808" cy="706723"/>
          </a:xfrm>
        </p:grpSpPr>
        <p:sp>
          <p:nvSpPr>
            <p:cNvPr id="27" name="Rounded Rectangle 26">
              <a:extLst>
                <a:ext uri="{FF2B5EF4-FFF2-40B4-BE49-F238E27FC236}">
                  <a16:creationId xmlns:a16="http://schemas.microsoft.com/office/drawing/2014/main" id="{CB40226C-AF77-BD4B-AFC2-0CED635927AF}"/>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28" name="Rounded Rectangle 27">
              <a:extLst>
                <a:ext uri="{FF2B5EF4-FFF2-40B4-BE49-F238E27FC236}">
                  <a16:creationId xmlns:a16="http://schemas.microsoft.com/office/drawing/2014/main" id="{B5B299C2-E040-A24B-8AEC-38E8BF87561F}"/>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29" name="Rounded Rectangle 28">
              <a:extLst>
                <a:ext uri="{FF2B5EF4-FFF2-40B4-BE49-F238E27FC236}">
                  <a16:creationId xmlns:a16="http://schemas.microsoft.com/office/drawing/2014/main" id="{140B11A2-6D2E-1548-8724-C88D1CCC0D0B}"/>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sp>
          <p:nvSpPr>
            <p:cNvPr id="30" name="Rounded Rectangle 29">
              <a:extLst>
                <a:ext uri="{FF2B5EF4-FFF2-40B4-BE49-F238E27FC236}">
                  <a16:creationId xmlns:a16="http://schemas.microsoft.com/office/drawing/2014/main" id="{13254EDF-814F-E949-9E3B-D2F22639AFC1}"/>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0D25AEB8-4B0F-D946-A9E6-108BDEB9E807}"/>
              </a:ext>
            </a:extLst>
          </p:cNvPr>
          <p:cNvSpPr txBox="1"/>
          <p:nvPr/>
        </p:nvSpPr>
        <p:spPr>
          <a:xfrm>
            <a:off x="3561633" y="4749335"/>
            <a:ext cx="1362470" cy="523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Shared-Memory System</a:t>
            </a:r>
          </a:p>
        </p:txBody>
      </p:sp>
      <p:sp>
        <p:nvSpPr>
          <p:cNvPr id="35" name="TextBox 34">
            <a:extLst>
              <a:ext uri="{FF2B5EF4-FFF2-40B4-BE49-F238E27FC236}">
                <a16:creationId xmlns:a16="http://schemas.microsoft.com/office/drawing/2014/main" id="{2D48C92E-A5F1-9749-8D89-5F72C495C3C1}"/>
              </a:ext>
            </a:extLst>
          </p:cNvPr>
          <p:cNvSpPr txBox="1"/>
          <p:nvPr/>
        </p:nvSpPr>
        <p:spPr>
          <a:xfrm>
            <a:off x="5118735" y="4759335"/>
            <a:ext cx="1907884" cy="523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Distributed-Memory System</a:t>
            </a:r>
          </a:p>
        </p:txBody>
      </p:sp>
      <p:grpSp>
        <p:nvGrpSpPr>
          <p:cNvPr id="3" name="Group 2">
            <a:extLst>
              <a:ext uri="{FF2B5EF4-FFF2-40B4-BE49-F238E27FC236}">
                <a16:creationId xmlns:a16="http://schemas.microsoft.com/office/drawing/2014/main" id="{06D8E6BC-5B26-D145-AAC9-459E8EF028CF}"/>
              </a:ext>
            </a:extLst>
          </p:cNvPr>
          <p:cNvGrpSpPr/>
          <p:nvPr/>
        </p:nvGrpSpPr>
        <p:grpSpPr>
          <a:xfrm>
            <a:off x="3820480" y="2224935"/>
            <a:ext cx="2036207" cy="1316680"/>
            <a:chOff x="4497799" y="2026128"/>
            <a:chExt cx="2036207" cy="1316680"/>
          </a:xfrm>
        </p:grpSpPr>
        <p:sp>
          <p:nvSpPr>
            <p:cNvPr id="57" name="Rectangle 56">
              <a:extLst>
                <a:ext uri="{FF2B5EF4-FFF2-40B4-BE49-F238E27FC236}">
                  <a16:creationId xmlns:a16="http://schemas.microsoft.com/office/drawing/2014/main" id="{34AD66C7-758D-A643-AFE3-C824608C9FDC}"/>
                </a:ext>
              </a:extLst>
            </p:cNvPr>
            <p:cNvSpPr/>
            <p:nvPr/>
          </p:nvSpPr>
          <p:spPr>
            <a:xfrm>
              <a:off x="4498498" y="2026128"/>
              <a:ext cx="2035508" cy="448056"/>
            </a:xfrm>
            <a:prstGeom prst="rect">
              <a:avLst/>
            </a:prstGeom>
            <a:solidFill>
              <a:schemeClr val="bg2">
                <a:lumMod val="20000"/>
                <a:lumOff val="80000"/>
              </a:schemeClr>
            </a:solidFill>
            <a:ln w="12700" cap="flat" cmpd="sng" algn="ctr">
              <a:solidFill>
                <a:sysClr val="windowText" lastClr="000000"/>
              </a:solidFill>
              <a:prstDash val="solid"/>
              <a:miter lim="800000"/>
            </a:ln>
            <a:effectLst/>
          </p:spPr>
          <p:txBody>
            <a:bodyPr lIns="91440" rIns="91440"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rPr>
                <a:t>Conventional</a:t>
              </a:r>
            </a:p>
          </p:txBody>
        </p:sp>
        <p:sp>
          <p:nvSpPr>
            <p:cNvPr id="58" name="Rectangle 57">
              <a:extLst>
                <a:ext uri="{FF2B5EF4-FFF2-40B4-BE49-F238E27FC236}">
                  <a16:creationId xmlns:a16="http://schemas.microsoft.com/office/drawing/2014/main" id="{90A94B09-8F59-784A-817E-802E5CCADCBB}"/>
                </a:ext>
              </a:extLst>
            </p:cNvPr>
            <p:cNvSpPr/>
            <p:nvPr/>
          </p:nvSpPr>
          <p:spPr>
            <a:xfrm>
              <a:off x="4497799" y="2454753"/>
              <a:ext cx="2036206" cy="888055"/>
            </a:xfrm>
            <a:prstGeom prst="rect">
              <a:avLst/>
            </a:prstGeom>
            <a:solidFill>
              <a:schemeClr val="bg2">
                <a:lumMod val="20000"/>
                <a:lumOff val="80000"/>
              </a:schemeClr>
            </a:solidFill>
            <a:ln w="12700" cap="flat" cmpd="sng" algn="ctr">
              <a:solidFill>
                <a:sysClr val="windowText" lastClr="000000"/>
              </a:solidFill>
              <a:prstDash val="solid"/>
              <a:miter lim="800000"/>
            </a:ln>
            <a:effectLst/>
          </p:spPr>
          <p:txBody>
            <a:bodyPr lIns="91440" rIns="91440"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Connected Component,</a:t>
              </a:r>
            </a:p>
            <a:p>
              <a:pPr marL="0" marR="0" lvl="0" indent="0" algn="l" defTabSz="457200" eaLnBrk="1" fontAlgn="auto" latinLnBrk="0" hangingPunct="1">
                <a:lnSpc>
                  <a:spcPct val="100000"/>
                </a:lnSpc>
                <a:spcBef>
                  <a:spcPts val="0"/>
                </a:spcBef>
                <a:spcAft>
                  <a:spcPts val="0"/>
                </a:spcAft>
                <a:buClrTx/>
                <a:buSzTx/>
                <a:buFontTx/>
                <a:buNone/>
                <a:tabLst/>
                <a:defRPr/>
              </a:pPr>
              <a:r>
                <a:rPr lang="en-US" sz="1400" kern="1200" dirty="0">
                  <a:solidFill>
                    <a:prstClr val="black"/>
                  </a:solidFill>
                  <a:latin typeface="Calibri" panose="020F0502020204030204"/>
                  <a:ea typeface="+mn-ea"/>
                  <a:cs typeface="+mn-cs"/>
                </a:rPr>
                <a:t>Shortest Path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eaLnBrk="1" fontAlgn="auto" latinLnBrk="0" hangingPunct="1">
                <a:lnSpc>
                  <a:spcPct val="100000"/>
                </a:lnSpc>
                <a:spcBef>
                  <a:spcPts val="0"/>
                </a:spcBef>
                <a:spcAft>
                  <a:spcPts val="0"/>
                </a:spcAft>
                <a:buClrTx/>
                <a:buSzTx/>
                <a:buFontTx/>
                <a:buNone/>
                <a:tabLst/>
                <a:defRPr/>
              </a:pPr>
              <a:r>
                <a:rPr lang="en-US" sz="1400" kern="1200" dirty="0">
                  <a:solidFill>
                    <a:prstClr val="black"/>
                  </a:solidFill>
                  <a:latin typeface="Calibri" panose="020F0502020204030204"/>
                  <a:ea typeface="+mn-ea"/>
                  <a:cs typeface="+mn-cs"/>
                </a:rPr>
                <a:t>PageRank,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54" name="Group 53">
            <a:extLst>
              <a:ext uri="{FF2B5EF4-FFF2-40B4-BE49-F238E27FC236}">
                <a16:creationId xmlns:a16="http://schemas.microsoft.com/office/drawing/2014/main" id="{24132252-FD22-E943-8B90-D46C178FEEC9}"/>
              </a:ext>
            </a:extLst>
          </p:cNvPr>
          <p:cNvGrpSpPr/>
          <p:nvPr/>
        </p:nvGrpSpPr>
        <p:grpSpPr>
          <a:xfrm>
            <a:off x="5857384" y="2224935"/>
            <a:ext cx="2288772" cy="1316323"/>
            <a:chOff x="13782292" y="4846529"/>
            <a:chExt cx="5336189" cy="1316323"/>
          </a:xfrm>
        </p:grpSpPr>
        <p:sp>
          <p:nvSpPr>
            <p:cNvPr id="55" name="Rectangle 54">
              <a:extLst>
                <a:ext uri="{FF2B5EF4-FFF2-40B4-BE49-F238E27FC236}">
                  <a16:creationId xmlns:a16="http://schemas.microsoft.com/office/drawing/2014/main" id="{5CD2FE15-E206-C24C-8A4C-4C7C9BED4416}"/>
                </a:ext>
              </a:extLst>
            </p:cNvPr>
            <p:cNvSpPr/>
            <p:nvPr/>
          </p:nvSpPr>
          <p:spPr>
            <a:xfrm>
              <a:off x="13782292" y="4846529"/>
              <a:ext cx="5336189" cy="446970"/>
            </a:xfrm>
            <a:prstGeom prst="rect">
              <a:avLst/>
            </a:prstGeom>
            <a:solidFill>
              <a:schemeClr val="bg2">
                <a:lumMod val="20000"/>
                <a:lumOff val="80000"/>
              </a:schemeClr>
            </a:solidFill>
            <a:ln w="12700" cap="flat" cmpd="sng" algn="ctr">
              <a:solidFill>
                <a:sysClr val="windowText" lastClr="000000"/>
              </a:solidFill>
              <a:prstDash val="solid"/>
              <a:miter lim="800000"/>
            </a:ln>
            <a:effectLst/>
          </p:spPr>
          <p:txBody>
            <a:bodyPr lIns="91440" rIns="91440"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rPr>
                <a:t>Graph Learning</a:t>
              </a:r>
            </a:p>
          </p:txBody>
        </p:sp>
        <p:sp>
          <p:nvSpPr>
            <p:cNvPr id="56" name="Rectangle 55">
              <a:extLst>
                <a:ext uri="{FF2B5EF4-FFF2-40B4-BE49-F238E27FC236}">
                  <a16:creationId xmlns:a16="http://schemas.microsoft.com/office/drawing/2014/main" id="{3A704DDE-6C9A-774F-8052-55CF78E1D664}"/>
                </a:ext>
              </a:extLst>
            </p:cNvPr>
            <p:cNvSpPr/>
            <p:nvPr/>
          </p:nvSpPr>
          <p:spPr>
            <a:xfrm>
              <a:off x="13782297" y="5278563"/>
              <a:ext cx="5336184" cy="884289"/>
            </a:xfrm>
            <a:prstGeom prst="rect">
              <a:avLst/>
            </a:prstGeom>
            <a:solidFill>
              <a:sysClr val="window" lastClr="FFFFFF">
                <a:lumMod val="95000"/>
              </a:sysClr>
            </a:solidFill>
            <a:ln w="12700" cap="flat" cmpd="sng" algn="ctr">
              <a:solidFill>
                <a:sysClr val="windowText" lastClr="000000"/>
              </a:solidFill>
              <a:prstDash val="solid"/>
              <a:miter lim="800000"/>
            </a:ln>
            <a:effectLst/>
          </p:spPr>
          <p:txBody>
            <a:bodyPr lIns="91440" rIns="0" rtlCol="0" anchor="ctr"/>
            <a:lstStyle/>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Graph Convolution Network,</a:t>
              </a:r>
            </a:p>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Graph Attention Network,</a:t>
              </a:r>
            </a:p>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Node2vec, </a:t>
              </a:r>
            </a:p>
            <a:p>
              <a:pPr marL="0" marR="0" lvl="0" indent="0" algn="l"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59" name="Rectangle 58">
            <a:extLst>
              <a:ext uri="{FF2B5EF4-FFF2-40B4-BE49-F238E27FC236}">
                <a16:creationId xmlns:a16="http://schemas.microsoft.com/office/drawing/2014/main" id="{1200E44C-DC38-6143-A22E-E24AE026B559}"/>
              </a:ext>
            </a:extLst>
          </p:cNvPr>
          <p:cNvSpPr/>
          <p:nvPr/>
        </p:nvSpPr>
        <p:spPr>
          <a:xfrm>
            <a:off x="3820480" y="1845721"/>
            <a:ext cx="4325676" cy="395209"/>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lIns="91440" rIns="9144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 </a:t>
            </a:r>
          </a:p>
        </p:txBody>
      </p:sp>
      <p:sp>
        <p:nvSpPr>
          <p:cNvPr id="7" name="Rectangle 6">
            <a:extLst>
              <a:ext uri="{FF2B5EF4-FFF2-40B4-BE49-F238E27FC236}">
                <a16:creationId xmlns:a16="http://schemas.microsoft.com/office/drawing/2014/main" id="{45B2673E-A640-6748-950B-CB8E48D36AD8}"/>
              </a:ext>
            </a:extLst>
          </p:cNvPr>
          <p:cNvSpPr/>
          <p:nvPr/>
        </p:nvSpPr>
        <p:spPr>
          <a:xfrm>
            <a:off x="3561632" y="1474346"/>
            <a:ext cx="4762179" cy="3931920"/>
          </a:xfrm>
          <a:prstGeom prst="rect">
            <a:avLst/>
          </a:prstGeom>
          <a:noFill/>
          <a:ln w="12700" cap="flat">
            <a:solidFill>
              <a:schemeClr val="tx1">
                <a:alpha val="99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cxnSp>
        <p:nvCxnSpPr>
          <p:cNvPr id="60" name="Straight Connector 59">
            <a:extLst>
              <a:ext uri="{FF2B5EF4-FFF2-40B4-BE49-F238E27FC236}">
                <a16:creationId xmlns:a16="http://schemas.microsoft.com/office/drawing/2014/main" id="{18C8A1A4-90CB-AA43-8002-B42032077FFD}"/>
              </a:ext>
            </a:extLst>
          </p:cNvPr>
          <p:cNvCxnSpPr/>
          <p:nvPr/>
        </p:nvCxnSpPr>
        <p:spPr>
          <a:xfrm>
            <a:off x="3835570" y="3844157"/>
            <a:ext cx="4253386" cy="0"/>
          </a:xfrm>
          <a:prstGeom prst="line">
            <a:avLst/>
          </a:prstGeom>
          <a:noFill/>
          <a:ln w="25400" cap="flat">
            <a:solidFill>
              <a:srgbClr val="414141"/>
            </a:solidFill>
            <a:prstDash val="dash"/>
            <a:miter lim="400000"/>
          </a:ln>
          <a:effectLst/>
          <a:sp3d/>
        </p:spPr>
        <p:style>
          <a:lnRef idx="0">
            <a:scrgbClr r="0" g="0" b="0"/>
          </a:lnRef>
          <a:fillRef idx="0">
            <a:scrgbClr r="0" g="0" b="0"/>
          </a:fillRef>
          <a:effectRef idx="0">
            <a:scrgbClr r="0" g="0" b="0"/>
          </a:effectRef>
          <a:fontRef idx="none"/>
        </p:style>
      </p:cxnSp>
      <p:sp>
        <p:nvSpPr>
          <p:cNvPr id="37" name="Up-Down Arrow 36">
            <a:extLst>
              <a:ext uri="{FF2B5EF4-FFF2-40B4-BE49-F238E27FC236}">
                <a16:creationId xmlns:a16="http://schemas.microsoft.com/office/drawing/2014/main" id="{5B33620E-E85B-4444-8B34-C2FFB9D15B54}"/>
              </a:ext>
            </a:extLst>
          </p:cNvPr>
          <p:cNvSpPr/>
          <p:nvPr/>
        </p:nvSpPr>
        <p:spPr>
          <a:xfrm>
            <a:off x="5806930" y="3615459"/>
            <a:ext cx="228600" cy="477877"/>
          </a:xfrm>
          <a:prstGeom prst="upDown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ight Arrow 63">
            <a:extLst>
              <a:ext uri="{FF2B5EF4-FFF2-40B4-BE49-F238E27FC236}">
                <a16:creationId xmlns:a16="http://schemas.microsoft.com/office/drawing/2014/main" id="{C9FFAFB1-F576-F441-8561-BDB59BCC0136}"/>
              </a:ext>
            </a:extLst>
          </p:cNvPr>
          <p:cNvSpPr/>
          <p:nvPr/>
        </p:nvSpPr>
        <p:spPr>
          <a:xfrm>
            <a:off x="10009895" y="3537384"/>
            <a:ext cx="457200" cy="228600"/>
          </a:xfrm>
          <a:prstGeom prst="right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FC5C390B-390E-C74A-B14C-4CDE7E33CFD3}"/>
              </a:ext>
            </a:extLst>
          </p:cNvPr>
          <p:cNvSpPr/>
          <p:nvPr/>
        </p:nvSpPr>
        <p:spPr>
          <a:xfrm>
            <a:off x="2035349" y="2979790"/>
            <a:ext cx="1005840" cy="1210588"/>
          </a:xfrm>
          <a:prstGeom prst="rect">
            <a:avLst/>
          </a:prstGeom>
          <a:solidFill>
            <a:srgbClr val="F9EAF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457200" hangingPunct="1">
              <a:defRPr/>
            </a:pPr>
            <a:r>
              <a:rPr lang="en-US" sz="1800" kern="1200" dirty="0">
                <a:solidFill>
                  <a:prstClr val="black"/>
                </a:solidFill>
                <a:latin typeface="Calibri" panose="020F0502020204030204"/>
              </a:rPr>
              <a:t>Build Domain-Specific Graphs</a:t>
            </a:r>
          </a:p>
        </p:txBody>
      </p:sp>
      <p:sp>
        <p:nvSpPr>
          <p:cNvPr id="66" name="Rectangle 65">
            <a:extLst>
              <a:ext uri="{FF2B5EF4-FFF2-40B4-BE49-F238E27FC236}">
                <a16:creationId xmlns:a16="http://schemas.microsoft.com/office/drawing/2014/main" id="{08F35D48-C834-2641-9088-681636E2AC9A}"/>
              </a:ext>
            </a:extLst>
          </p:cNvPr>
          <p:cNvSpPr/>
          <p:nvPr/>
        </p:nvSpPr>
        <p:spPr>
          <a:xfrm>
            <a:off x="8788839" y="3018190"/>
            <a:ext cx="1221056" cy="1210588"/>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457200" hangingPunct="1">
              <a:defRPr/>
            </a:pPr>
            <a:r>
              <a:rPr lang="en-US" sz="1800" kern="1200" dirty="0">
                <a:solidFill>
                  <a:prstClr val="black"/>
                </a:solidFill>
                <a:latin typeface="Calibri" panose="020F0502020204030204"/>
              </a:rPr>
              <a:t>Post-Processing for Specific Tasks</a:t>
            </a:r>
          </a:p>
        </p:txBody>
      </p:sp>
      <p:pic>
        <p:nvPicPr>
          <p:cNvPr id="67" name="Picture 66">
            <a:extLst>
              <a:ext uri="{FF2B5EF4-FFF2-40B4-BE49-F238E27FC236}">
                <a16:creationId xmlns:a16="http://schemas.microsoft.com/office/drawing/2014/main" id="{9E67F91C-2ADC-9A40-9D17-49405FE4A43D}"/>
              </a:ext>
            </a:extLst>
          </p:cNvPr>
          <p:cNvPicPr>
            <a:picLocks noChangeAspect="1"/>
          </p:cNvPicPr>
          <p:nvPr/>
        </p:nvPicPr>
        <p:blipFill>
          <a:blip r:embed="rId6"/>
          <a:stretch>
            <a:fillRect/>
          </a:stretch>
        </p:blipFill>
        <p:spPr>
          <a:xfrm>
            <a:off x="727491" y="1892719"/>
            <a:ext cx="864077" cy="864077"/>
          </a:xfrm>
          <a:prstGeom prst="rect">
            <a:avLst/>
          </a:prstGeom>
        </p:spPr>
      </p:pic>
      <p:pic>
        <p:nvPicPr>
          <p:cNvPr id="68" name="Picture 8" descr="Protein - Wikipedia">
            <a:extLst>
              <a:ext uri="{FF2B5EF4-FFF2-40B4-BE49-F238E27FC236}">
                <a16:creationId xmlns:a16="http://schemas.microsoft.com/office/drawing/2014/main" id="{1BBBFCD2-0561-9142-87B1-0CC9AC0D6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213" y="2805970"/>
            <a:ext cx="685271" cy="693620"/>
          </a:xfrm>
          <a:prstGeom prst="rect">
            <a:avLst/>
          </a:prstGeom>
          <a:noFill/>
          <a:extLst>
            <a:ext uri="{909E8E84-426E-40DD-AFC4-6F175D3DCCD1}">
              <a14:hiddenFill xmlns:a14="http://schemas.microsoft.com/office/drawing/2010/main">
                <a:solidFill>
                  <a:srgbClr val="FFFFFF"/>
                </a:solidFill>
              </a14:hiddenFill>
            </a:ext>
          </a:extLst>
        </p:spPr>
      </p:pic>
      <p:sp>
        <p:nvSpPr>
          <p:cNvPr id="63" name="Left-Right Arrow 62">
            <a:extLst>
              <a:ext uri="{FF2B5EF4-FFF2-40B4-BE49-F238E27FC236}">
                <a16:creationId xmlns:a16="http://schemas.microsoft.com/office/drawing/2014/main" id="{72146683-169C-E449-A0BD-505074365B5E}"/>
              </a:ext>
            </a:extLst>
          </p:cNvPr>
          <p:cNvSpPr/>
          <p:nvPr/>
        </p:nvSpPr>
        <p:spPr>
          <a:xfrm>
            <a:off x="1655736" y="5103547"/>
            <a:ext cx="8613053"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73" name="Title 1">
            <a:extLst>
              <a:ext uri="{FF2B5EF4-FFF2-40B4-BE49-F238E27FC236}">
                <a16:creationId xmlns:a16="http://schemas.microsoft.com/office/drawing/2014/main" id="{828F3AB9-0D11-FB40-9886-A5AC648DA7DA}"/>
              </a:ext>
            </a:extLst>
          </p:cNvPr>
          <p:cNvSpPr>
            <a:spLocks noGrp="1"/>
          </p:cNvSpPr>
          <p:nvPr>
            <p:ph type="title"/>
          </p:nvPr>
        </p:nvSpPr>
        <p:spPr>
          <a:xfrm>
            <a:off x="476251" y="120079"/>
            <a:ext cx="11239500" cy="831850"/>
          </a:xfrm>
        </p:spPr>
        <p:txBody>
          <a:bodyPr>
            <a:normAutofit/>
          </a:bodyPr>
          <a:lstStyle/>
          <a:p>
            <a:r>
              <a:rPr lang="en-US" sz="4400" dirty="0"/>
              <a:t>High-Level View of Applying Graph in Reality</a:t>
            </a:r>
          </a:p>
        </p:txBody>
      </p:sp>
      <p:sp>
        <p:nvSpPr>
          <p:cNvPr id="78" name="Rectangle 77">
            <a:extLst>
              <a:ext uri="{FF2B5EF4-FFF2-40B4-BE49-F238E27FC236}">
                <a16:creationId xmlns:a16="http://schemas.microsoft.com/office/drawing/2014/main" id="{D46B2A32-AF0E-6D42-86FC-8EE2AFE5A10B}"/>
              </a:ext>
            </a:extLst>
          </p:cNvPr>
          <p:cNvSpPr/>
          <p:nvPr/>
        </p:nvSpPr>
        <p:spPr>
          <a:xfrm>
            <a:off x="10149740" y="5832496"/>
            <a:ext cx="2406436" cy="734368"/>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Calibri" panose="020F0502020204030204"/>
                <a:ea typeface="+mn-ea"/>
                <a:cs typeface="+mn-cs"/>
              </a:rPr>
              <a:t>Domain-Specific</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Calibri" panose="020F0502020204030204"/>
                <a:ea typeface="+mn-ea"/>
                <a:cs typeface="+mn-cs"/>
              </a:rPr>
              <a:t>Tasks</a:t>
            </a:r>
          </a:p>
        </p:txBody>
      </p:sp>
      <p:pic>
        <p:nvPicPr>
          <p:cNvPr id="79" name="Picture 78">
            <a:extLst>
              <a:ext uri="{FF2B5EF4-FFF2-40B4-BE49-F238E27FC236}">
                <a16:creationId xmlns:a16="http://schemas.microsoft.com/office/drawing/2014/main" id="{74FD5D33-CD90-8744-85B1-B70CF082E124}"/>
              </a:ext>
            </a:extLst>
          </p:cNvPr>
          <p:cNvPicPr>
            <a:picLocks noChangeAspect="1"/>
          </p:cNvPicPr>
          <p:nvPr/>
        </p:nvPicPr>
        <p:blipFill>
          <a:blip r:embed="rId8"/>
          <a:stretch>
            <a:fillRect/>
          </a:stretch>
        </p:blipFill>
        <p:spPr>
          <a:xfrm>
            <a:off x="10441375" y="1594456"/>
            <a:ext cx="1653794" cy="742806"/>
          </a:xfrm>
          <a:prstGeom prst="rect">
            <a:avLst/>
          </a:prstGeom>
        </p:spPr>
      </p:pic>
      <p:pic>
        <p:nvPicPr>
          <p:cNvPr id="80" name="Picture 79">
            <a:extLst>
              <a:ext uri="{FF2B5EF4-FFF2-40B4-BE49-F238E27FC236}">
                <a16:creationId xmlns:a16="http://schemas.microsoft.com/office/drawing/2014/main" id="{F7C06964-136E-5949-A3EA-552F684B3756}"/>
              </a:ext>
            </a:extLst>
          </p:cNvPr>
          <p:cNvPicPr>
            <a:picLocks noChangeAspect="1"/>
          </p:cNvPicPr>
          <p:nvPr/>
        </p:nvPicPr>
        <p:blipFill>
          <a:blip r:embed="rId9"/>
          <a:stretch>
            <a:fillRect/>
          </a:stretch>
        </p:blipFill>
        <p:spPr>
          <a:xfrm>
            <a:off x="10607436" y="2491951"/>
            <a:ext cx="1491044" cy="884872"/>
          </a:xfrm>
          <a:prstGeom prst="rect">
            <a:avLst/>
          </a:prstGeom>
        </p:spPr>
      </p:pic>
      <p:pic>
        <p:nvPicPr>
          <p:cNvPr id="81" name="Picture 80">
            <a:extLst>
              <a:ext uri="{FF2B5EF4-FFF2-40B4-BE49-F238E27FC236}">
                <a16:creationId xmlns:a16="http://schemas.microsoft.com/office/drawing/2014/main" id="{DA345A73-CA5C-DB41-9ADD-F1C9C931ADA1}"/>
              </a:ext>
            </a:extLst>
          </p:cNvPr>
          <p:cNvPicPr>
            <a:picLocks noChangeAspect="1"/>
          </p:cNvPicPr>
          <p:nvPr/>
        </p:nvPicPr>
        <p:blipFill>
          <a:blip r:embed="rId10"/>
          <a:stretch>
            <a:fillRect/>
          </a:stretch>
        </p:blipFill>
        <p:spPr>
          <a:xfrm>
            <a:off x="10387865" y="4560881"/>
            <a:ext cx="1843809" cy="1046133"/>
          </a:xfrm>
          <a:prstGeom prst="rect">
            <a:avLst/>
          </a:prstGeom>
        </p:spPr>
      </p:pic>
      <p:pic>
        <p:nvPicPr>
          <p:cNvPr id="82" name="Picture 81">
            <a:extLst>
              <a:ext uri="{FF2B5EF4-FFF2-40B4-BE49-F238E27FC236}">
                <a16:creationId xmlns:a16="http://schemas.microsoft.com/office/drawing/2014/main" id="{598B8A0C-6F09-AA42-9BF1-5353A8117BA8}"/>
              </a:ext>
            </a:extLst>
          </p:cNvPr>
          <p:cNvPicPr>
            <a:picLocks noChangeAspect="1"/>
          </p:cNvPicPr>
          <p:nvPr/>
        </p:nvPicPr>
        <p:blipFill>
          <a:blip r:embed="rId11"/>
          <a:stretch>
            <a:fillRect/>
          </a:stretch>
        </p:blipFill>
        <p:spPr>
          <a:xfrm>
            <a:off x="10493567" y="3722694"/>
            <a:ext cx="1604913" cy="772239"/>
          </a:xfrm>
          <a:prstGeom prst="rect">
            <a:avLst/>
          </a:prstGeom>
        </p:spPr>
      </p:pic>
      <p:sp>
        <p:nvSpPr>
          <p:cNvPr id="61" name="Up-Down Arrow 60">
            <a:extLst>
              <a:ext uri="{FF2B5EF4-FFF2-40B4-BE49-F238E27FC236}">
                <a16:creationId xmlns:a16="http://schemas.microsoft.com/office/drawing/2014/main" id="{97906BD7-CD1C-DA4A-B438-FAFFEA762E2B}"/>
              </a:ext>
            </a:extLst>
          </p:cNvPr>
          <p:cNvSpPr/>
          <p:nvPr/>
        </p:nvSpPr>
        <p:spPr>
          <a:xfrm>
            <a:off x="5679196" y="1380590"/>
            <a:ext cx="305601" cy="4389120"/>
          </a:xfrm>
          <a:prstGeom prst="upDown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3208625274"/>
      </p:ext>
    </p:extLst>
  </p:cSld>
  <p:clrMapOvr>
    <a:masterClrMapping/>
  </p:clrMapOvr>
  <p:transition spd="med" advTm="7646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0-#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0-#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dissolve">
                                      <p:cBhvr>
                                        <p:cTn id="40" dur="5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dissolv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dissolv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par>
                                <p:cTn id="56" presetID="9"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dissolve">
                                      <p:cBhvr>
                                        <p:cTn id="58" dur="500"/>
                                        <p:tgtEl>
                                          <p:spTgt spid="12"/>
                                        </p:tgtEl>
                                      </p:cBhvr>
                                    </p:animEffect>
                                  </p:childTnLst>
                                </p:cTn>
                              </p:par>
                              <p:par>
                                <p:cTn id="59" presetID="9"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dissolve">
                                      <p:cBhvr>
                                        <p:cTn id="70" dur="500"/>
                                        <p:tgtEl>
                                          <p:spTgt spid="6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dissolve">
                                      <p:cBhvr>
                                        <p:cTn id="84" dur="500"/>
                                        <p:tgtEl>
                                          <p:spTgt spid="3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dissolve">
                                      <p:cBhvr>
                                        <p:cTn id="87" dur="500"/>
                                        <p:tgtEl>
                                          <p:spTgt spid="66"/>
                                        </p:tgtEl>
                                      </p:cBhvr>
                                    </p:animEffect>
                                  </p:childTnLst>
                                </p:cTn>
                              </p:par>
                            </p:childTnLst>
                          </p:cTn>
                        </p:par>
                        <p:par>
                          <p:cTn id="88" fill="hold">
                            <p:stCondLst>
                              <p:cond delay="500"/>
                            </p:stCondLst>
                            <p:childTnLst>
                              <p:par>
                                <p:cTn id="89" presetID="9" presetClass="entr" presetSubtype="0" fill="hold" grpId="0"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dissolve">
                                      <p:cBhvr>
                                        <p:cTn id="91" dur="500"/>
                                        <p:tgtEl>
                                          <p:spTgt spid="64"/>
                                        </p:tgtEl>
                                      </p:cBhvr>
                                    </p:animEffect>
                                  </p:childTnLst>
                                </p:cTn>
                              </p:par>
                              <p:par>
                                <p:cTn id="92" presetID="9" presetClass="entr" presetSubtype="0" fill="hold"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dissolve">
                                      <p:cBhvr>
                                        <p:cTn id="94" dur="500"/>
                                        <p:tgtEl>
                                          <p:spTgt spid="79"/>
                                        </p:tgtEl>
                                      </p:cBhvr>
                                    </p:animEffect>
                                  </p:childTnLst>
                                </p:cTn>
                              </p:par>
                              <p:par>
                                <p:cTn id="95" presetID="9" presetClass="entr" presetSubtype="0"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dissolve">
                                      <p:cBhvr>
                                        <p:cTn id="97" dur="500"/>
                                        <p:tgtEl>
                                          <p:spTgt spid="80"/>
                                        </p:tgtEl>
                                      </p:cBhvr>
                                    </p:animEffect>
                                  </p:childTnLst>
                                </p:cTn>
                              </p:par>
                              <p:par>
                                <p:cTn id="98" presetID="9"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dissolve">
                                      <p:cBhvr>
                                        <p:cTn id="100" dur="500"/>
                                        <p:tgtEl>
                                          <p:spTgt spid="82"/>
                                        </p:tgtEl>
                                      </p:cBhvr>
                                    </p:animEffect>
                                  </p:childTnLst>
                                </p:cTn>
                              </p:par>
                              <p:par>
                                <p:cTn id="101" presetID="9" presetClass="entr" presetSubtype="0" fill="hold" nodeType="with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dissolve">
                                      <p:cBhvr>
                                        <p:cTn id="103" dur="500"/>
                                        <p:tgtEl>
                                          <p:spTgt spid="81"/>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dissolve">
                                      <p:cBhvr>
                                        <p:cTn id="106" dur="500"/>
                                        <p:tgtEl>
                                          <p:spTgt spid="7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dissolve">
                                      <p:cBhvr>
                                        <p:cTn id="111" dur="500"/>
                                        <p:tgtEl>
                                          <p:spTgt spid="63"/>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grpId="0" nodeType="click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dissolve">
                                      <p:cBhvr>
                                        <p:cTn id="1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33" grpId="0"/>
      <p:bldP spid="39" grpId="0" animBg="1"/>
      <p:bldP spid="11" grpId="0" animBg="1"/>
      <p:bldP spid="34" grpId="0"/>
      <p:bldP spid="35" grpId="0"/>
      <p:bldP spid="59" grpId="0" animBg="1"/>
      <p:bldP spid="7" grpId="0" animBg="1"/>
      <p:bldP spid="37" grpId="0" animBg="1"/>
      <p:bldP spid="64" grpId="0" animBg="1"/>
      <p:bldP spid="65" grpId="0" animBg="1"/>
      <p:bldP spid="66" grpId="0" animBg="1"/>
      <p:bldP spid="63" grpId="0" animBg="1"/>
      <p:bldP spid="78"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5">
            <a:extLst>
              <a:ext uri="{FF2B5EF4-FFF2-40B4-BE49-F238E27FC236}">
                <a16:creationId xmlns:a16="http://schemas.microsoft.com/office/drawing/2014/main" id="{9172A845-063A-C24B-A80F-E9BE2EAF4746}"/>
              </a:ext>
            </a:extLst>
          </p:cNvPr>
          <p:cNvGraphicFramePr>
            <a:graphicFrameLocks noGrp="1"/>
          </p:cNvGraphicFramePr>
          <p:nvPr>
            <p:extLst>
              <p:ext uri="{D42A27DB-BD31-4B8C-83A1-F6EECF244321}">
                <p14:modId xmlns:p14="http://schemas.microsoft.com/office/powerpoint/2010/main" val="683844962"/>
              </p:ext>
            </p:extLst>
          </p:nvPr>
        </p:nvGraphicFramePr>
        <p:xfrm>
          <a:off x="4023008" y="1861225"/>
          <a:ext cx="8098657" cy="1906621"/>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646339">
                <a:tc rowSpan="3">
                  <a:txBody>
                    <a:bodyPr/>
                    <a:lstStyle/>
                    <a:p>
                      <a:pPr algn="l"/>
                      <a:r>
                        <a:rPr lang="en-US" sz="1600" b="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77317329"/>
                  </a:ext>
                </a:extLst>
              </a:tr>
              <a:tr h="646339">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t>
                      </a:r>
                      <a:r>
                        <a:rPr kumimoji="0" lang="en-US" sz="1600" b="0" i="1" u="none" strike="noStrike" kern="0" cap="none" spc="0" normalizeH="0" baseline="0" noProof="0" dirty="0" err="1">
                          <a:ln>
                            <a:noFill/>
                          </a:ln>
                          <a:solidFill>
                            <a:schemeClr val="tx1"/>
                          </a:solidFill>
                          <a:effectLst/>
                          <a:uLnTx/>
                          <a:uFillTx/>
                          <a:latin typeface="Gill Sans MT" panose="020B0502020104020203" pitchFamily="34" charset="77"/>
                          <a:sym typeface="Palatino"/>
                        </a:rPr>
                        <a:t>AsiaCCS</a:t>
                      </a: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5533202"/>
                  </a:ext>
                </a:extLst>
              </a:tr>
              <a:tr h="613943">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66885372"/>
                  </a:ext>
                </a:extLst>
              </a:tr>
            </a:tbl>
          </a:graphicData>
        </a:graphic>
      </p:graphicFrame>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pPr hangingPunct="1"/>
            <a:r>
              <a:rPr lang="en-US" sz="4000" dirty="0"/>
              <a:t>Research #1: Applying Graph to Security Applications</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Left-Right Arrow 7">
            <a:extLst>
              <a:ext uri="{FF2B5EF4-FFF2-40B4-BE49-F238E27FC236}">
                <a16:creationId xmlns:a16="http://schemas.microsoft.com/office/drawing/2014/main" id="{6CBDE044-0E26-924F-901F-666154976078}"/>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aphicFrame>
        <p:nvGraphicFramePr>
          <p:cNvPr id="9" name="Table 5">
            <a:extLst>
              <a:ext uri="{FF2B5EF4-FFF2-40B4-BE49-F238E27FC236}">
                <a16:creationId xmlns:a16="http://schemas.microsoft.com/office/drawing/2014/main" id="{2EEFDFBD-AE37-C54C-9775-0F1A84E8D774}"/>
              </a:ext>
            </a:extLst>
          </p:cNvPr>
          <p:cNvGraphicFramePr>
            <a:graphicFrameLocks noGrp="1"/>
          </p:cNvGraphicFramePr>
          <p:nvPr>
            <p:extLst>
              <p:ext uri="{D42A27DB-BD31-4B8C-83A1-F6EECF244321}">
                <p14:modId xmlns:p14="http://schemas.microsoft.com/office/powerpoint/2010/main" val="593359265"/>
              </p:ext>
            </p:extLst>
          </p:nvPr>
        </p:nvGraphicFramePr>
        <p:xfrm>
          <a:off x="4019549" y="1462426"/>
          <a:ext cx="8098657" cy="398800"/>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398800">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bl>
          </a:graphicData>
        </a:graphic>
      </p:graphicFrame>
      <p:pic>
        <p:nvPicPr>
          <p:cNvPr id="11" name="Picture 12" descr="How to Detect Malware On Your Website">
            <a:extLst>
              <a:ext uri="{FF2B5EF4-FFF2-40B4-BE49-F238E27FC236}">
                <a16:creationId xmlns:a16="http://schemas.microsoft.com/office/drawing/2014/main" id="{86B2D73A-D5C8-8B44-ACFB-58F05A306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1F0022B-E550-5144-BDCD-97C06E3A21E5}"/>
              </a:ext>
            </a:extLst>
          </p:cNvPr>
          <p:cNvSpPr/>
          <p:nvPr/>
        </p:nvSpPr>
        <p:spPr>
          <a:xfrm>
            <a:off x="177025" y="6362580"/>
            <a:ext cx="10179087" cy="523220"/>
          </a:xfrm>
          <a:prstGeom prst="rect">
            <a:avLst/>
          </a:prstGeom>
          <a:noFill/>
          <a:ln w="12700" cap="flat" cmpd="sng" algn="ctr">
            <a:noFill/>
            <a:prstDash val="solid"/>
            <a:miter lim="800000"/>
          </a:ln>
          <a:effectLst/>
        </p:spPr>
        <p:txBody>
          <a:bodyPr lIns="0" rIns="0" rtlCol="0" anchor="ctr"/>
          <a:lstStyle/>
          <a:p>
            <a:pPr defTabSz="457200" hangingPunct="1">
              <a:defRPr/>
            </a:pPr>
            <a:r>
              <a:rPr kumimoji="0" lang="en-US" sz="2000" b="0" u="none" strike="noStrike" kern="1200" cap="none" spc="0" normalizeH="0" baseline="0" noProof="0" dirty="0">
                <a:ln>
                  <a:noFill/>
                </a:ln>
                <a:solidFill>
                  <a:srgbClr val="00B050"/>
                </a:solidFill>
                <a:effectLst/>
                <a:uLnTx/>
                <a:uFillTx/>
                <a:latin typeface="Calibri" panose="020F0502020204030204"/>
                <a:ea typeface="+mn-ea"/>
                <a:cs typeface="+mn-cs"/>
                <a:sym typeface="Palatino"/>
              </a:rPr>
              <a:t>NSF OAC CICI: UCSS: Secure Containers in High-Performance Computing Infrastructure (PI, $600k)</a:t>
            </a:r>
          </a:p>
        </p:txBody>
      </p:sp>
      <p:sp>
        <p:nvSpPr>
          <p:cNvPr id="10" name="Text Placeholder 121">
            <a:extLst>
              <a:ext uri="{FF2B5EF4-FFF2-40B4-BE49-F238E27FC236}">
                <a16:creationId xmlns:a16="http://schemas.microsoft.com/office/drawing/2014/main" id="{D5FC342C-820B-E149-B1D4-F6040C7CFA7E}"/>
              </a:ext>
            </a:extLst>
          </p:cNvPr>
          <p:cNvSpPr txBox="1">
            <a:spLocks/>
          </p:cNvSpPr>
          <p:nvPr/>
        </p:nvSpPr>
        <p:spPr>
          <a:xfrm>
            <a:off x="1" y="1143920"/>
            <a:ext cx="3981448" cy="27888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a:t>
            </a:r>
            <a:r>
              <a:rPr kumimoji="0" lang="en-US" sz="2200" b="0" i="0" u="none" strike="noStrike" kern="0" cap="none" spc="0" normalizeH="0" noProof="0" dirty="0">
                <a:ln>
                  <a:noFill/>
                </a:ln>
                <a:solidFill>
                  <a:srgbClr val="414141"/>
                </a:solidFill>
                <a:effectLst/>
                <a:uLnTx/>
                <a:uFillTx/>
                <a:latin typeface="Gill Sans MT" charset="0"/>
                <a:sym typeface="Palatino Linotype"/>
              </a:rPr>
              <a:t> </a:t>
            </a:r>
            <a:r>
              <a:rPr kumimoji="0" lang="en-US" sz="2200" b="0" i="1" u="none" strike="noStrike" kern="0" cap="none" spc="0" normalizeH="0" noProof="0" dirty="0">
                <a:ln>
                  <a:noFill/>
                </a:ln>
                <a:solidFill>
                  <a:srgbClr val="0432FF"/>
                </a:solidFill>
                <a:effectLst/>
                <a:uLnTx/>
                <a:uFillTx/>
                <a:latin typeface="Gill Sans MT" charset="0"/>
                <a:sym typeface="Palatino Linotype"/>
              </a:rPr>
              <a:t>correctly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Tree>
    <p:custDataLst>
      <p:tags r:id="rId1"/>
    </p:custDataLst>
    <p:extLst>
      <p:ext uri="{BB962C8B-B14F-4D97-AF65-F5344CB8AC3E}">
        <p14:creationId xmlns:p14="http://schemas.microsoft.com/office/powerpoint/2010/main" val="241908112"/>
      </p:ext>
    </p:extLst>
  </p:cSld>
  <p:clrMapOvr>
    <a:masterClrMapping/>
  </p:clrMapOvr>
  <p:transition spd="med" advTm="5706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pPr hangingPunct="1"/>
            <a:r>
              <a:rPr lang="en-US" sz="4000" dirty="0"/>
              <a:t>Research #1: Applying Graph to Security Applications</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5" name="Table 5">
            <a:extLst>
              <a:ext uri="{FF2B5EF4-FFF2-40B4-BE49-F238E27FC236}">
                <a16:creationId xmlns:a16="http://schemas.microsoft.com/office/drawing/2014/main" id="{650F0CDE-D28C-A743-AEA4-BFD0E863C168}"/>
              </a:ext>
            </a:extLst>
          </p:cNvPr>
          <p:cNvGraphicFramePr>
            <a:graphicFrameLocks noGrp="1"/>
          </p:cNvGraphicFramePr>
          <p:nvPr>
            <p:extLst>
              <p:ext uri="{D42A27DB-BD31-4B8C-83A1-F6EECF244321}">
                <p14:modId xmlns:p14="http://schemas.microsoft.com/office/powerpoint/2010/main" val="2812167674"/>
              </p:ext>
            </p:extLst>
          </p:nvPr>
        </p:nvGraphicFramePr>
        <p:xfrm>
          <a:off x="4019549" y="1462426"/>
          <a:ext cx="8098657" cy="4782235"/>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405285">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638305">
                <a:tc rowSpan="3">
                  <a:txBody>
                    <a:bodyPr/>
                    <a:lstStyle/>
                    <a:p>
                      <a:pPr algn="l"/>
                      <a:r>
                        <a:rPr lang="en-US" sz="16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r h="638305">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t>
                      </a:r>
                      <a:r>
                        <a:rPr kumimoji="0" lang="en-US" sz="1600" b="0" i="1" u="none" strike="noStrike" kern="0" cap="none" spc="0" normalizeH="0" baseline="0" noProof="0" dirty="0" err="1">
                          <a:ln>
                            <a:noFill/>
                          </a:ln>
                          <a:solidFill>
                            <a:schemeClr val="tx1"/>
                          </a:solidFill>
                          <a:effectLst/>
                          <a:uLnTx/>
                          <a:uFillTx/>
                          <a:latin typeface="Gill Sans MT" panose="020B0502020104020203" pitchFamily="34" charset="77"/>
                          <a:sym typeface="Palatino"/>
                        </a:rPr>
                        <a:t>AsiaCCS</a:t>
                      </a: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33202"/>
                  </a:ext>
                </a:extLst>
              </a:tr>
              <a:tr h="63830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885372"/>
                  </a:ext>
                </a:extLst>
              </a:tr>
              <a:tr h="638305">
                <a:tc rowSpan="3">
                  <a:txBody>
                    <a:bodyPr/>
                    <a:lstStyle/>
                    <a:p>
                      <a:pPr algn="l"/>
                      <a:r>
                        <a:rPr lang="en-US" sz="1600" dirty="0">
                          <a:latin typeface="Gill Sans MT" panose="020B0502020104020203" pitchFamily="34" charset="77"/>
                        </a:rPr>
                        <a:t>Network Threat Detection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600" i="0" dirty="0">
                          <a:solidFill>
                            <a:srgbClr val="0432FF"/>
                          </a:solidFill>
                          <a:latin typeface="Gill Sans MT" panose="020B0502020104020203" pitchFamily="34" charset="77"/>
                        </a:rPr>
                        <a:t>Malware Detection </a:t>
                      </a:r>
                      <a:r>
                        <a:rPr lang="en-US" sz="1600" i="1" dirty="0">
                          <a:solidFill>
                            <a:schemeClr val="tx1"/>
                          </a:solidFill>
                          <a:latin typeface="Gill Sans MT" panose="020B0502020104020203" pitchFamily="34" charset="77"/>
                        </a:rPr>
                        <a:t>[ISSTA ’23]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API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Heuristic Random Walk Node Embedding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635199"/>
                  </a:ext>
                </a:extLst>
              </a:tr>
              <a:tr h="911865">
                <a:tc vMerge="1">
                  <a:txBody>
                    <a:bodyPr/>
                    <a:lstStyle/>
                    <a:p>
                      <a:endParaRPr lang="en-US"/>
                    </a:p>
                  </a:txBody>
                  <a:tcPr/>
                </a:tc>
                <a:tc>
                  <a:txBody>
                    <a:bodyPr/>
                    <a:lstStyle/>
                    <a:p>
                      <a:pPr algn="l"/>
                      <a:r>
                        <a:rPr lang="en-US" sz="1600" dirty="0">
                          <a:solidFill>
                            <a:srgbClr val="0432FF"/>
                          </a:solidFill>
                          <a:latin typeface="Gill Sans MT" panose="020B0502020104020203" pitchFamily="34" charset="77"/>
                        </a:rPr>
                        <a:t>Lateral Movement Detection </a:t>
                      </a:r>
                      <a:r>
                        <a:rPr lang="en-US" sz="1600" i="1" dirty="0">
                          <a:solidFill>
                            <a:schemeClr val="tx1"/>
                          </a:solidFill>
                          <a:latin typeface="Gill Sans MT" panose="020B0502020104020203" pitchFamily="34" charset="77"/>
                        </a:rPr>
                        <a:t>[RAID ’20]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Authentication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Unsupervised Node Embedding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220192"/>
                  </a:ext>
                </a:extLst>
              </a:tr>
              <a:tr h="91186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Malicious URL Detection </a:t>
                      </a:r>
                      <a:r>
                        <a:rPr lang="en-US" sz="1600" i="1" dirty="0">
                          <a:solidFill>
                            <a:schemeClr val="tx1"/>
                          </a:solidFill>
                          <a:latin typeface="Gill Sans MT" panose="020B0502020104020203" pitchFamily="34" charset="77"/>
                        </a:rPr>
                        <a:t>[</a:t>
                      </a:r>
                      <a:r>
                        <a:rPr lang="en-US" sz="1600" i="1" dirty="0">
                          <a:solidFill>
                            <a:srgbClr val="FF0000"/>
                          </a:solidFill>
                          <a:latin typeface="Gill Sans MT" panose="020B0502020104020203" pitchFamily="34" charset="77"/>
                        </a:rPr>
                        <a:t>NPC ’14 </a:t>
                      </a:r>
                    </a:p>
                    <a:p>
                      <a:pPr algn="l"/>
                      <a:r>
                        <a:rPr lang="en-US" sz="1600" i="1" dirty="0">
                          <a:solidFill>
                            <a:srgbClr val="FF0000"/>
                          </a:solidFill>
                          <a:latin typeface="Gill Sans MT" panose="020B0502020104020203" pitchFamily="34" charset="77"/>
                        </a:rPr>
                        <a:t>Best Paper Award</a:t>
                      </a:r>
                      <a:r>
                        <a:rPr lang="en-US" sz="1600" i="1" dirty="0">
                          <a:solidFill>
                            <a:schemeClr val="tx1"/>
                          </a:solidFill>
                          <a:latin typeface="Gill Sans MT" panose="020B0502020104020203" pitchFamily="34" charset="7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Social Network User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Local Clustering Coefficient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154711"/>
                  </a:ext>
                </a:extLst>
              </a:tr>
            </a:tbl>
          </a:graphicData>
        </a:graphic>
      </p:graphicFrame>
      <p:pic>
        <p:nvPicPr>
          <p:cNvPr id="11" name="Picture 10" descr="Diagram&#10;&#10;Description automatically generated">
            <a:extLst>
              <a:ext uri="{FF2B5EF4-FFF2-40B4-BE49-F238E27FC236}">
                <a16:creationId xmlns:a16="http://schemas.microsoft.com/office/drawing/2014/main" id="{1FC2A870-E77F-4045-903C-5714F645FA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33625" y="5324218"/>
            <a:ext cx="1389850" cy="954961"/>
          </a:xfrm>
          <a:prstGeom prst="rect">
            <a:avLst/>
          </a:prstGeom>
        </p:spPr>
      </p:pic>
      <p:sp>
        <p:nvSpPr>
          <p:cNvPr id="10" name="Left-Right Arrow 9">
            <a:extLst>
              <a:ext uri="{FF2B5EF4-FFF2-40B4-BE49-F238E27FC236}">
                <a16:creationId xmlns:a16="http://schemas.microsoft.com/office/drawing/2014/main" id="{824A32CA-E6B4-EC43-A3BF-2A62FE2F8B30}"/>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pic>
        <p:nvPicPr>
          <p:cNvPr id="13" name="Picture 12" descr="How to Detect Malware On Your Website">
            <a:extLst>
              <a:ext uri="{FF2B5EF4-FFF2-40B4-BE49-F238E27FC236}">
                <a16:creationId xmlns:a16="http://schemas.microsoft.com/office/drawing/2014/main" id="{33EA495B-C71B-8A41-AE1B-7D3C1984D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21">
            <a:extLst>
              <a:ext uri="{FF2B5EF4-FFF2-40B4-BE49-F238E27FC236}">
                <a16:creationId xmlns:a16="http://schemas.microsoft.com/office/drawing/2014/main" id="{4420D5B3-1261-2045-91B3-1947D1C516A0}"/>
              </a:ext>
            </a:extLst>
          </p:cNvPr>
          <p:cNvSpPr txBox="1">
            <a:spLocks/>
          </p:cNvSpPr>
          <p:nvPr/>
        </p:nvSpPr>
        <p:spPr>
          <a:xfrm>
            <a:off x="1" y="1143920"/>
            <a:ext cx="3981448" cy="27888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 </a:t>
            </a:r>
            <a:r>
              <a:rPr kumimoji="0" lang="en-US" sz="2200" b="0" i="1" u="none" strike="noStrike" kern="0" cap="none" spc="0" normalizeH="0" noProof="0" dirty="0">
                <a:ln>
                  <a:noFill/>
                </a:ln>
                <a:solidFill>
                  <a:srgbClr val="0432FF"/>
                </a:solidFill>
                <a:effectLst/>
                <a:uLnTx/>
                <a:uFillTx/>
                <a:latin typeface="Gill Sans MT" charset="0"/>
                <a:sym typeface="Palatino Linotype"/>
              </a:rPr>
              <a:t>correctly</a:t>
            </a:r>
            <a:r>
              <a:rPr kumimoji="0" lang="en-US" sz="2200" b="0" i="0" u="none" strike="noStrike" kern="0" cap="none" spc="0" normalizeH="0" noProof="0" dirty="0">
                <a:ln>
                  <a:noFill/>
                </a:ln>
                <a:solidFill>
                  <a:srgbClr val="414141"/>
                </a:solidFill>
                <a:effectLst/>
                <a:uLnTx/>
                <a:uFillTx/>
                <a:latin typeface="Gill Sans MT" charset="0"/>
                <a:sym typeface="Palatino Linotype"/>
              </a:rPr>
              <a:t>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
        <p:nvSpPr>
          <p:cNvPr id="12" name="Rectangle 11">
            <a:extLst>
              <a:ext uri="{FF2B5EF4-FFF2-40B4-BE49-F238E27FC236}">
                <a16:creationId xmlns:a16="http://schemas.microsoft.com/office/drawing/2014/main" id="{B7C73996-EED1-0243-B099-0638997E9DEA}"/>
              </a:ext>
            </a:extLst>
          </p:cNvPr>
          <p:cNvSpPr/>
          <p:nvPr/>
        </p:nvSpPr>
        <p:spPr>
          <a:xfrm>
            <a:off x="177025" y="6362580"/>
            <a:ext cx="10179087" cy="523220"/>
          </a:xfrm>
          <a:prstGeom prst="rect">
            <a:avLst/>
          </a:prstGeom>
          <a:noFill/>
          <a:ln w="12700" cap="flat" cmpd="sng" algn="ctr">
            <a:noFill/>
            <a:prstDash val="solid"/>
            <a:miter lim="800000"/>
          </a:ln>
          <a:effectLst/>
        </p:spPr>
        <p:txBody>
          <a:bodyPr lIns="0" rIns="0" rtlCol="0" anchor="ctr"/>
          <a:lstStyle/>
          <a:p>
            <a:pPr defTabSz="457200" hangingPunct="1">
              <a:defRPr/>
            </a:pPr>
            <a:r>
              <a:rPr kumimoji="0" lang="en-US" sz="2000" b="0" u="none" strike="noStrike" kern="1200" cap="none" spc="0" normalizeH="0" baseline="0" noProof="0" dirty="0">
                <a:ln>
                  <a:noFill/>
                </a:ln>
                <a:solidFill>
                  <a:srgbClr val="00B050"/>
                </a:solidFill>
                <a:effectLst/>
                <a:uLnTx/>
                <a:uFillTx/>
                <a:latin typeface="Calibri" panose="020F0502020204030204"/>
                <a:ea typeface="+mn-ea"/>
                <a:cs typeface="+mn-cs"/>
                <a:sym typeface="Palatino"/>
              </a:rPr>
              <a:t>NSF OAC CICI: UCSS: Secure Containers in High-Performance Computing Infrastructure (PI, $600k)</a:t>
            </a:r>
          </a:p>
        </p:txBody>
      </p:sp>
      <p:sp>
        <p:nvSpPr>
          <p:cNvPr id="15" name="Oval 14">
            <a:extLst>
              <a:ext uri="{FF2B5EF4-FFF2-40B4-BE49-F238E27FC236}">
                <a16:creationId xmlns:a16="http://schemas.microsoft.com/office/drawing/2014/main" id="{8AD9D286-4663-BC4F-B780-4E043F3690A9}"/>
              </a:ext>
            </a:extLst>
          </p:cNvPr>
          <p:cNvSpPr/>
          <p:nvPr/>
        </p:nvSpPr>
        <p:spPr>
          <a:xfrm>
            <a:off x="5159275" y="2556323"/>
            <a:ext cx="2112114"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6" name="Oval 15">
            <a:extLst>
              <a:ext uri="{FF2B5EF4-FFF2-40B4-BE49-F238E27FC236}">
                <a16:creationId xmlns:a16="http://schemas.microsoft.com/office/drawing/2014/main" id="{643A4898-4046-0942-B093-B18F0FE0C3E7}"/>
              </a:ext>
            </a:extLst>
          </p:cNvPr>
          <p:cNvSpPr/>
          <p:nvPr/>
        </p:nvSpPr>
        <p:spPr>
          <a:xfrm>
            <a:off x="5159274" y="3196104"/>
            <a:ext cx="2112115"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7" name="Oval 16">
            <a:extLst>
              <a:ext uri="{FF2B5EF4-FFF2-40B4-BE49-F238E27FC236}">
                <a16:creationId xmlns:a16="http://schemas.microsoft.com/office/drawing/2014/main" id="{9F19D49D-B401-7747-8A18-45D9DF38456A}"/>
              </a:ext>
            </a:extLst>
          </p:cNvPr>
          <p:cNvSpPr/>
          <p:nvPr/>
        </p:nvSpPr>
        <p:spPr>
          <a:xfrm>
            <a:off x="5239923" y="4632902"/>
            <a:ext cx="2039215"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8" name="Text Placeholder 121">
            <a:extLst>
              <a:ext uri="{FF2B5EF4-FFF2-40B4-BE49-F238E27FC236}">
                <a16:creationId xmlns:a16="http://schemas.microsoft.com/office/drawing/2014/main" id="{3E0DC2D9-D4E8-1A4F-8F00-A01863AF5BDF}"/>
              </a:ext>
            </a:extLst>
          </p:cNvPr>
          <p:cNvSpPr txBox="1">
            <a:spLocks/>
          </p:cNvSpPr>
          <p:nvPr/>
        </p:nvSpPr>
        <p:spPr>
          <a:xfrm>
            <a:off x="19051" y="3723139"/>
            <a:ext cx="4090494" cy="27888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100"/>
              </a:spcBef>
            </a:pPr>
            <a:r>
              <a:rPr lang="en-US" sz="2400" dirty="0"/>
              <a:t>Reported to </a:t>
            </a:r>
            <a:r>
              <a:rPr lang="en-US" sz="2400" i="1" dirty="0">
                <a:solidFill>
                  <a:srgbClr val="FF0000"/>
                </a:solidFill>
              </a:rPr>
              <a:t>DARPA CHASE </a:t>
            </a:r>
            <a:r>
              <a:rPr lang="en-US" sz="2400" dirty="0"/>
              <a:t>program</a:t>
            </a:r>
          </a:p>
          <a:p>
            <a:pPr lvl="1" hangingPunct="1">
              <a:spcBef>
                <a:spcPts val="1100"/>
              </a:spcBef>
            </a:pPr>
            <a:r>
              <a:rPr lang="en-US" sz="2200" dirty="0" err="1"/>
              <a:t>BugGraph</a:t>
            </a:r>
            <a:endParaRPr lang="en-US" sz="2200" dirty="0"/>
          </a:p>
          <a:p>
            <a:pPr lvl="1" hangingPunct="1">
              <a:spcBef>
                <a:spcPts val="1100"/>
              </a:spcBef>
            </a:pPr>
            <a:r>
              <a:rPr lang="en-US" sz="2200" dirty="0"/>
              <a:t>Vestige</a:t>
            </a:r>
          </a:p>
          <a:p>
            <a:pPr lvl="1" hangingPunct="1">
              <a:spcBef>
                <a:spcPts val="1100"/>
              </a:spcBef>
            </a:pPr>
            <a:r>
              <a:rPr lang="en-US" sz="2200" dirty="0"/>
              <a:t>Lateral movement detection</a:t>
            </a:r>
          </a:p>
        </p:txBody>
      </p:sp>
    </p:spTree>
    <p:custDataLst>
      <p:tags r:id="rId1"/>
    </p:custDataLst>
    <p:extLst>
      <p:ext uri="{BB962C8B-B14F-4D97-AF65-F5344CB8AC3E}">
        <p14:creationId xmlns:p14="http://schemas.microsoft.com/office/powerpoint/2010/main" val="1688103100"/>
      </p:ext>
    </p:extLst>
  </p:cSld>
  <p:clrMapOvr>
    <a:masterClrMapping/>
  </p:clrMapOvr>
  <p:transition spd="med" advTm="253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dissolve">
                                      <p:cBhvr>
                                        <p:cTn id="22" dur="500"/>
                                        <p:tgtEl>
                                          <p:spTgt spid="18">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Effect transition="in" filter="dissolve">
                                      <p:cBhvr>
                                        <p:cTn id="25"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8A50-FF73-BD4D-926E-245FE035E11F}"/>
              </a:ext>
            </a:extLst>
          </p:cNvPr>
          <p:cNvSpPr>
            <a:spLocks noGrp="1"/>
          </p:cNvSpPr>
          <p:nvPr>
            <p:ph type="title"/>
          </p:nvPr>
        </p:nvSpPr>
        <p:spPr>
          <a:xfrm>
            <a:off x="177025" y="120079"/>
            <a:ext cx="11946998" cy="831850"/>
          </a:xfrm>
        </p:spPr>
        <p:txBody>
          <a:bodyPr>
            <a:normAutofit/>
          </a:bodyPr>
          <a:lstStyle/>
          <a:p>
            <a:r>
              <a:rPr lang="en-US" dirty="0"/>
              <a:t>Research #2: Explanation for Security Applications</a:t>
            </a:r>
          </a:p>
        </p:txBody>
      </p:sp>
      <p:sp>
        <p:nvSpPr>
          <p:cNvPr id="4" name="Slide Number Placeholder 3">
            <a:extLst>
              <a:ext uri="{FF2B5EF4-FFF2-40B4-BE49-F238E27FC236}">
                <a16:creationId xmlns:a16="http://schemas.microsoft.com/office/drawing/2014/main" id="{EABD02AB-2FD8-8B4B-9744-E020361D574B}"/>
              </a:ext>
            </a:extLst>
          </p:cNvPr>
          <p:cNvSpPr>
            <a:spLocks noGrp="1"/>
          </p:cNvSpPr>
          <p:nvPr>
            <p:ph type="sldNum" sz="quarter" idx="2"/>
          </p:nvPr>
        </p:nvSpPr>
        <p:spPr/>
        <p:txBody>
          <a:bodyPr/>
          <a:lstStyle/>
          <a:p>
            <a:fld id="{86CB4B4D-7CA3-9044-876B-883B54F8677D}" type="slidenum">
              <a:rPr lang="en-US" smtClean="0"/>
              <a:pPr/>
              <a:t>14</a:t>
            </a:fld>
            <a:endParaRPr lang="en-US" dirty="0"/>
          </a:p>
        </p:txBody>
      </p:sp>
      <p:sp>
        <p:nvSpPr>
          <p:cNvPr id="5" name="Rectangle 4">
            <a:extLst>
              <a:ext uri="{FF2B5EF4-FFF2-40B4-BE49-F238E27FC236}">
                <a16:creationId xmlns:a16="http://schemas.microsoft.com/office/drawing/2014/main" id="{8D30C66C-A0E8-274C-B761-8776F9EB4B6B}"/>
              </a:ext>
            </a:extLst>
          </p:cNvPr>
          <p:cNvSpPr/>
          <p:nvPr/>
        </p:nvSpPr>
        <p:spPr>
          <a:xfrm>
            <a:off x="177025" y="6362580"/>
            <a:ext cx="10999705" cy="523220"/>
          </a:xfrm>
          <a:prstGeom prst="rect">
            <a:avLst/>
          </a:prstGeom>
          <a:noFill/>
          <a:ln w="12700" cap="flat" cmpd="sng" algn="ctr">
            <a:noFill/>
            <a:prstDash val="solid"/>
            <a:miter lim="800000"/>
          </a:ln>
          <a:effectLst/>
        </p:spPr>
        <p:txBody>
          <a:bodyPr lIns="0" rIns="0" rtlCol="0" anchor="ctr"/>
          <a:lstStyle/>
          <a:p>
            <a:pPr defTabSz="457200" hangingPunct="1">
              <a:defRPr/>
            </a:pP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DOE VFP </a:t>
            </a:r>
            <a:r>
              <a:rPr lang="en-US" sz="2000" kern="1200" dirty="0">
                <a:solidFill>
                  <a:srgbClr val="00B050"/>
                </a:solidFill>
                <a:latin typeface="Gill Sans MT" panose="020B0502020104020203" pitchFamily="34" charset="77"/>
                <a:ea typeface="+mn-ea"/>
                <a:cs typeface="+mn-cs"/>
              </a:rPr>
              <a:t>P</a:t>
            </a:r>
            <a:r>
              <a:rPr kumimoji="0" lang="en-US" sz="2000" b="0" u="none" strike="noStrike" kern="1200" cap="none" spc="0" normalizeH="0" baseline="0" noProof="0" dirty="0" err="1">
                <a:ln>
                  <a:noFill/>
                </a:ln>
                <a:solidFill>
                  <a:srgbClr val="00B050"/>
                </a:solidFill>
                <a:effectLst/>
                <a:uLnTx/>
                <a:uFillTx/>
                <a:latin typeface="Gill Sans MT" panose="020B0502020104020203" pitchFamily="34" charset="77"/>
                <a:ea typeface="+mn-ea"/>
                <a:cs typeface="+mn-cs"/>
                <a:sym typeface="Palatino"/>
              </a:rPr>
              <a:t>rogram</a:t>
            </a: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 Efficient Computation for Graph Neural Network Explanation Methods on GPUs</a:t>
            </a:r>
          </a:p>
        </p:txBody>
      </p:sp>
      <p:sp>
        <p:nvSpPr>
          <p:cNvPr id="8" name="Text Placeholder 121">
            <a:extLst>
              <a:ext uri="{FF2B5EF4-FFF2-40B4-BE49-F238E27FC236}">
                <a16:creationId xmlns:a16="http://schemas.microsoft.com/office/drawing/2014/main" id="{1A7884BB-5287-7C4E-B87F-BE1E6396B0CB}"/>
              </a:ext>
            </a:extLst>
          </p:cNvPr>
          <p:cNvSpPr txBox="1">
            <a:spLocks/>
          </p:cNvSpPr>
          <p:nvPr/>
        </p:nvSpPr>
        <p:spPr>
          <a:xfrm>
            <a:off x="386259" y="993090"/>
            <a:ext cx="11832015" cy="15900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a:t>
            </a:r>
            <a:r>
              <a:rPr kumimoji="0" lang="en-US" sz="2200" b="0" i="0" u="none" strike="noStrike" kern="0" cap="none" spc="0" normalizeH="0" noProof="0" dirty="0">
                <a:ln>
                  <a:noFill/>
                </a:ln>
                <a:solidFill>
                  <a:srgbClr val="414141"/>
                </a:solidFill>
                <a:effectLst/>
                <a:uLnTx/>
                <a:uFillTx/>
                <a:latin typeface="Gill Sans MT" charset="0"/>
                <a:sym typeface="Palatino Linotype"/>
              </a:rPr>
              <a:t> </a:t>
            </a:r>
            <a:r>
              <a:rPr kumimoji="0" lang="en-US" sz="2200" b="0" i="1" u="none" strike="noStrike" kern="0" cap="none" spc="0" normalizeH="0" noProof="0" dirty="0">
                <a:ln>
                  <a:noFill/>
                </a:ln>
                <a:solidFill>
                  <a:srgbClr val="0432FF"/>
                </a:solidFill>
                <a:effectLst/>
                <a:uLnTx/>
                <a:uFillTx/>
                <a:latin typeface="Gill Sans MT" charset="0"/>
                <a:sym typeface="Palatino Linotype"/>
              </a:rPr>
              <a:t>reasonably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explain</a:t>
            </a:r>
            <a:r>
              <a:rPr kumimoji="0" lang="en-US" sz="2200" b="0" i="0" u="none" strike="noStrike" kern="0" cap="none" spc="0" normalizeH="0" noProof="0" dirty="0">
                <a:ln>
                  <a:noFill/>
                </a:ln>
                <a:solidFill>
                  <a:srgbClr val="414141"/>
                </a:solidFill>
                <a:effectLst/>
                <a:uLnTx/>
                <a:uFillTx/>
                <a:latin typeface="Gill Sans MT" charset="0"/>
                <a:sym typeface="Palatino Linotype"/>
              </a:rPr>
              <a:t> graph neural networks (GNNs) for specific </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security applications?</a:t>
            </a:r>
          </a:p>
          <a:p>
            <a:pPr marL="609600" marR="0" lvl="1"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compute the</a:t>
            </a:r>
            <a:r>
              <a:rPr kumimoji="0" lang="en-US" sz="2200" b="0" i="0" u="none" strike="noStrike" kern="0" cap="none" spc="0" normalizeH="0" noProof="0" dirty="0">
                <a:ln>
                  <a:noFill/>
                </a:ln>
                <a:solidFill>
                  <a:srgbClr val="414141"/>
                </a:solidFill>
                <a:effectLst/>
                <a:uLnTx/>
                <a:uFillTx/>
                <a:latin typeface="Gill Sans MT" charset="0"/>
                <a:sym typeface="Palatino Linotype"/>
              </a:rPr>
              <a:t> explanation methods</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a:t>
            </a:r>
          </a:p>
        </p:txBody>
      </p:sp>
      <p:pic>
        <p:nvPicPr>
          <p:cNvPr id="9" name="Picture 8" descr="How to Detect Malware On Your Website">
            <a:extLst>
              <a:ext uri="{FF2B5EF4-FFF2-40B4-BE49-F238E27FC236}">
                <a16:creationId xmlns:a16="http://schemas.microsoft.com/office/drawing/2014/main" id="{3D73FD0F-5F3C-A444-A379-3EB914BF1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875" y="4608501"/>
            <a:ext cx="1277927" cy="8868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Help SOC Analysts Fight 'Alert Fatigue'">
            <a:extLst>
              <a:ext uri="{FF2B5EF4-FFF2-40B4-BE49-F238E27FC236}">
                <a16:creationId xmlns:a16="http://schemas.microsoft.com/office/drawing/2014/main" id="{DCAAB905-A1A0-AE40-A6D0-1C970B3B5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338" y="4995527"/>
            <a:ext cx="1453385" cy="924882"/>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57A08C16-CACB-FA4B-B270-DDD730BEB0CC}"/>
              </a:ext>
            </a:extLst>
          </p:cNvPr>
          <p:cNvSpPr/>
          <p:nvPr/>
        </p:nvSpPr>
        <p:spPr>
          <a:xfrm>
            <a:off x="2748356" y="4823349"/>
            <a:ext cx="457200" cy="228600"/>
          </a:xfrm>
          <a:prstGeom prst="rightArrow">
            <a:avLst/>
          </a:prstGeom>
          <a:solidFill>
            <a:schemeClr val="bg2">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ight Arrow 19">
            <a:extLst>
              <a:ext uri="{FF2B5EF4-FFF2-40B4-BE49-F238E27FC236}">
                <a16:creationId xmlns:a16="http://schemas.microsoft.com/office/drawing/2014/main" id="{38CC9636-74A4-3F47-BF85-715C23732E0C}"/>
              </a:ext>
            </a:extLst>
          </p:cNvPr>
          <p:cNvSpPr/>
          <p:nvPr/>
        </p:nvSpPr>
        <p:spPr>
          <a:xfrm>
            <a:off x="5252324" y="4823349"/>
            <a:ext cx="457200" cy="228600"/>
          </a:xfrm>
          <a:prstGeom prst="rightArrow">
            <a:avLst/>
          </a:prstGeom>
          <a:solidFill>
            <a:schemeClr val="bg2">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ight Arrow 20">
            <a:extLst>
              <a:ext uri="{FF2B5EF4-FFF2-40B4-BE49-F238E27FC236}">
                <a16:creationId xmlns:a16="http://schemas.microsoft.com/office/drawing/2014/main" id="{D61A5FA4-A745-0F47-A011-9D510A19E5DE}"/>
              </a:ext>
            </a:extLst>
          </p:cNvPr>
          <p:cNvSpPr/>
          <p:nvPr/>
        </p:nvSpPr>
        <p:spPr>
          <a:xfrm>
            <a:off x="7498705" y="4806599"/>
            <a:ext cx="457200" cy="228600"/>
          </a:xfrm>
          <a:prstGeom prst="rightArrow">
            <a:avLst/>
          </a:prstGeom>
          <a:solidFill>
            <a:schemeClr val="bg2">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3" name="Table 5">
            <a:extLst>
              <a:ext uri="{FF2B5EF4-FFF2-40B4-BE49-F238E27FC236}">
                <a16:creationId xmlns:a16="http://schemas.microsoft.com/office/drawing/2014/main" id="{CAA811F2-F985-4847-85F4-661CB91FF217}"/>
              </a:ext>
            </a:extLst>
          </p:cNvPr>
          <p:cNvGraphicFramePr>
            <a:graphicFrameLocks noGrp="1"/>
          </p:cNvGraphicFramePr>
          <p:nvPr>
            <p:extLst>
              <p:ext uri="{D42A27DB-BD31-4B8C-83A1-F6EECF244321}">
                <p14:modId xmlns:p14="http://schemas.microsoft.com/office/powerpoint/2010/main" val="2714622975"/>
              </p:ext>
            </p:extLst>
          </p:nvPr>
        </p:nvGraphicFramePr>
        <p:xfrm>
          <a:off x="528145" y="2897229"/>
          <a:ext cx="11327428" cy="944880"/>
        </p:xfrm>
        <a:graphic>
          <a:graphicData uri="http://schemas.openxmlformats.org/drawingml/2006/table">
            <a:tbl>
              <a:tblPr firstRow="1" bandRow="1">
                <a:tableStyleId>{0E3FDE45-AF77-4B5C-9715-49D594BDF05E}</a:tableStyleId>
              </a:tblPr>
              <a:tblGrid>
                <a:gridCol w="2312439">
                  <a:extLst>
                    <a:ext uri="{9D8B030D-6E8A-4147-A177-3AD203B41FA5}">
                      <a16:colId xmlns:a16="http://schemas.microsoft.com/office/drawing/2014/main" val="2509636660"/>
                    </a:ext>
                  </a:extLst>
                </a:gridCol>
                <a:gridCol w="2228030">
                  <a:extLst>
                    <a:ext uri="{9D8B030D-6E8A-4147-A177-3AD203B41FA5}">
                      <a16:colId xmlns:a16="http://schemas.microsoft.com/office/drawing/2014/main" val="1870518348"/>
                    </a:ext>
                  </a:extLst>
                </a:gridCol>
                <a:gridCol w="4501055">
                  <a:extLst>
                    <a:ext uri="{9D8B030D-6E8A-4147-A177-3AD203B41FA5}">
                      <a16:colId xmlns:a16="http://schemas.microsoft.com/office/drawing/2014/main" val="2175858962"/>
                    </a:ext>
                  </a:extLst>
                </a:gridCol>
                <a:gridCol w="2285904">
                  <a:extLst>
                    <a:ext uri="{9D8B030D-6E8A-4147-A177-3AD203B41FA5}">
                      <a16:colId xmlns:a16="http://schemas.microsoft.com/office/drawing/2014/main" val="594525579"/>
                    </a:ext>
                  </a:extLst>
                </a:gridCol>
              </a:tblGrid>
              <a:tr h="224909">
                <a:tc>
                  <a:txBody>
                    <a:bodyPr/>
                    <a:lstStyle/>
                    <a:p>
                      <a:pPr algn="l"/>
                      <a:r>
                        <a:rPr lang="en-US" sz="1800" dirty="0">
                          <a:latin typeface="Gill Sans MT" panose="020B0502020104020203" pitchFamily="34" charset="77"/>
                        </a:rPr>
                        <a:t>Application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Expected Explanation Outcome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Targeted Users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456695">
                <a:tc>
                  <a:txBody>
                    <a:bodyPr/>
                    <a:lstStyle/>
                    <a:p>
                      <a:pPr algn="l"/>
                      <a:r>
                        <a:rPr lang="en-US" sz="1600" dirty="0">
                          <a:latin typeface="Gill Sans MT" panose="020B0502020104020203" pitchFamily="34" charset="77"/>
                        </a:rPr>
                        <a:t>Code Vulnerability Detection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solidFill>
                            <a:srgbClr val="0432FF"/>
                          </a:solidFill>
                          <a:latin typeface="Gill Sans MT" panose="020B0502020104020203" pitchFamily="34" charset="77"/>
                        </a:rPr>
                        <a:t>Illuminati </a:t>
                      </a:r>
                      <a:r>
                        <a:rPr lang="en-US" sz="1600" b="0" i="1" dirty="0">
                          <a:solidFill>
                            <a:schemeClr val="tx1"/>
                          </a:solidFill>
                          <a:latin typeface="Gill Sans MT" panose="020B0502020104020203" pitchFamily="34" charset="77"/>
                        </a:rPr>
                        <a:t>[</a:t>
                      </a:r>
                      <a:r>
                        <a:rPr lang="en-US" sz="1600" b="0" i="1" dirty="0" err="1">
                          <a:solidFill>
                            <a:schemeClr val="tx1"/>
                          </a:solidFill>
                          <a:latin typeface="Gill Sans MT" panose="020B0502020104020203" pitchFamily="34" charset="77"/>
                        </a:rPr>
                        <a:t>EuroS&amp;P</a:t>
                      </a:r>
                      <a:r>
                        <a:rPr lang="en-US" sz="1600" b="0" i="1" dirty="0">
                          <a:solidFill>
                            <a:schemeClr val="tx1"/>
                          </a:solidFill>
                          <a:latin typeface="Gill Sans MT" panose="020B0502020104020203" pitchFamily="34" charset="77"/>
                        </a:rPr>
                        <a:t> ’22]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The subgraph along with features that lead to the vulnerability.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Security analysts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bl>
          </a:graphicData>
        </a:graphic>
      </p:graphicFrame>
      <p:pic>
        <p:nvPicPr>
          <p:cNvPr id="31" name="Picture 30">
            <a:extLst>
              <a:ext uri="{FF2B5EF4-FFF2-40B4-BE49-F238E27FC236}">
                <a16:creationId xmlns:a16="http://schemas.microsoft.com/office/drawing/2014/main" id="{B11E7859-97C0-3A44-85A5-9F1B7D8B4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2820" y="4033642"/>
            <a:ext cx="1744658" cy="2073839"/>
          </a:xfrm>
          <a:prstGeom prst="rect">
            <a:avLst/>
          </a:prstGeom>
        </p:spPr>
      </p:pic>
      <p:pic>
        <p:nvPicPr>
          <p:cNvPr id="33" name="Picture 32">
            <a:extLst>
              <a:ext uri="{FF2B5EF4-FFF2-40B4-BE49-F238E27FC236}">
                <a16:creationId xmlns:a16="http://schemas.microsoft.com/office/drawing/2014/main" id="{CAB7B652-EB8A-E446-83C6-CEB034CCE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7277" y="4120160"/>
            <a:ext cx="1317380" cy="1582751"/>
          </a:xfrm>
          <a:prstGeom prst="rect">
            <a:avLst/>
          </a:prstGeom>
        </p:spPr>
      </p:pic>
      <p:pic>
        <p:nvPicPr>
          <p:cNvPr id="35" name="Picture 34">
            <a:extLst>
              <a:ext uri="{FF2B5EF4-FFF2-40B4-BE49-F238E27FC236}">
                <a16:creationId xmlns:a16="http://schemas.microsoft.com/office/drawing/2014/main" id="{96A508D0-9835-9C4F-A035-9E102F370F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3169" y="4099750"/>
            <a:ext cx="1858384" cy="811785"/>
          </a:xfrm>
          <a:prstGeom prst="rect">
            <a:avLst/>
          </a:prstGeom>
        </p:spPr>
      </p:pic>
      <p:sp>
        <p:nvSpPr>
          <p:cNvPr id="36" name="Rectangle 35">
            <a:extLst>
              <a:ext uri="{FF2B5EF4-FFF2-40B4-BE49-F238E27FC236}">
                <a16:creationId xmlns:a16="http://schemas.microsoft.com/office/drawing/2014/main" id="{12049E6B-B0F3-3B40-9D4C-E1C486331D0E}"/>
              </a:ext>
            </a:extLst>
          </p:cNvPr>
          <p:cNvSpPr/>
          <p:nvPr/>
        </p:nvSpPr>
        <p:spPr>
          <a:xfrm>
            <a:off x="5656083" y="5815132"/>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The p</a:t>
            </a:r>
            <a:r>
              <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rPr>
              <a:t>re-trained GNN model to be explained</a:t>
            </a:r>
          </a:p>
        </p:txBody>
      </p:sp>
    </p:spTree>
    <p:extLst>
      <p:ext uri="{BB962C8B-B14F-4D97-AF65-F5344CB8AC3E}">
        <p14:creationId xmlns:p14="http://schemas.microsoft.com/office/powerpoint/2010/main" val="4129261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par>
                                <p:cTn id="33" presetID="9"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par>
                                <p:cTn id="36" presetID="9"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dissolve">
                                      <p:cBhvr>
                                        <p:cTn id="38" dur="500"/>
                                        <p:tgtEl>
                                          <p:spTgt spid="31"/>
                                        </p:tgtEl>
                                      </p:cBhvr>
                                    </p:animEffect>
                                  </p:childTnLst>
                                </p:cTn>
                              </p:par>
                              <p:par>
                                <p:cTn id="39" presetID="9"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dissolve">
                                      <p:cBhvr>
                                        <p:cTn id="41" dur="500"/>
                                        <p:tgtEl>
                                          <p:spTgt spid="33"/>
                                        </p:tgtEl>
                                      </p:cBhvr>
                                    </p:animEffect>
                                  </p:childTnLst>
                                </p:cTn>
                              </p:par>
                              <p:par>
                                <p:cTn id="42" presetID="9"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20" grpId="0" animBg="1"/>
      <p:bldP spid="21"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84E9-3784-9B46-82C8-05D838BA2622}"/>
              </a:ext>
            </a:extLst>
          </p:cNvPr>
          <p:cNvSpPr>
            <a:spLocks noGrp="1"/>
          </p:cNvSpPr>
          <p:nvPr>
            <p:ph type="title"/>
          </p:nvPr>
        </p:nvSpPr>
        <p:spPr>
          <a:xfrm>
            <a:off x="0" y="120079"/>
            <a:ext cx="12055203" cy="831850"/>
          </a:xfrm>
        </p:spPr>
        <p:txBody>
          <a:bodyPr>
            <a:noAutofit/>
          </a:bodyPr>
          <a:lstStyle/>
          <a:p>
            <a:pPr algn="ctr"/>
            <a:r>
              <a:rPr lang="en-US" dirty="0"/>
              <a:t>Research #3: HPC Systems for Graph Algorithms</a:t>
            </a:r>
          </a:p>
        </p:txBody>
      </p:sp>
      <p:sp>
        <p:nvSpPr>
          <p:cNvPr id="4" name="Slide Number Placeholder 3">
            <a:extLst>
              <a:ext uri="{FF2B5EF4-FFF2-40B4-BE49-F238E27FC236}">
                <a16:creationId xmlns:a16="http://schemas.microsoft.com/office/drawing/2014/main" id="{634DDDDB-884C-6B47-811D-9783856499A9}"/>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15</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4" name="Rectangle 63">
            <a:extLst>
              <a:ext uri="{FF2B5EF4-FFF2-40B4-BE49-F238E27FC236}">
                <a16:creationId xmlns:a16="http://schemas.microsoft.com/office/drawing/2014/main" id="{868281A9-4AB0-9D46-806D-DA2F9D7F0740}"/>
              </a:ext>
            </a:extLst>
          </p:cNvPr>
          <p:cNvSpPr/>
          <p:nvPr/>
        </p:nvSpPr>
        <p:spPr>
          <a:xfrm>
            <a:off x="5640779" y="5527976"/>
            <a:ext cx="6438174" cy="523220"/>
          </a:xfrm>
          <a:prstGeom prst="rect">
            <a:avLst/>
          </a:prstGeom>
          <a:no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rPr>
              <a:t>High-Performance Computing for Graph Algorithms</a:t>
            </a:r>
          </a:p>
        </p:txBody>
      </p:sp>
      <p:sp>
        <p:nvSpPr>
          <p:cNvPr id="69" name="Bevel 68">
            <a:extLst>
              <a:ext uri="{FF2B5EF4-FFF2-40B4-BE49-F238E27FC236}">
                <a16:creationId xmlns:a16="http://schemas.microsoft.com/office/drawing/2014/main" id="{E0AEA102-2C53-0E4A-B239-7F11FEA7308B}"/>
              </a:ext>
            </a:extLst>
          </p:cNvPr>
          <p:cNvSpPr/>
          <p:nvPr/>
        </p:nvSpPr>
        <p:spPr>
          <a:xfrm>
            <a:off x="10635177" y="4161374"/>
            <a:ext cx="714993" cy="465545"/>
          </a:xfrm>
          <a:prstGeom prst="bevel">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GPU</a:t>
            </a:r>
          </a:p>
        </p:txBody>
      </p:sp>
      <p:grpSp>
        <p:nvGrpSpPr>
          <p:cNvPr id="116" name="Group 115">
            <a:extLst>
              <a:ext uri="{FF2B5EF4-FFF2-40B4-BE49-F238E27FC236}">
                <a16:creationId xmlns:a16="http://schemas.microsoft.com/office/drawing/2014/main" id="{BA055206-9F0F-A641-B064-6D437494300F}"/>
              </a:ext>
            </a:extLst>
          </p:cNvPr>
          <p:cNvGrpSpPr/>
          <p:nvPr/>
        </p:nvGrpSpPr>
        <p:grpSpPr>
          <a:xfrm>
            <a:off x="6158400" y="4208523"/>
            <a:ext cx="1362470" cy="1080253"/>
            <a:chOff x="2829585" y="4032099"/>
            <a:chExt cx="1362470" cy="1080253"/>
          </a:xfrm>
        </p:grpSpPr>
        <p:grpSp>
          <p:nvGrpSpPr>
            <p:cNvPr id="71" name="Group 70">
              <a:extLst>
                <a:ext uri="{FF2B5EF4-FFF2-40B4-BE49-F238E27FC236}">
                  <a16:creationId xmlns:a16="http://schemas.microsoft.com/office/drawing/2014/main" id="{AE3056EA-BC0A-9642-AD63-00AA51646D9D}"/>
                </a:ext>
              </a:extLst>
            </p:cNvPr>
            <p:cNvGrpSpPr/>
            <p:nvPr/>
          </p:nvGrpSpPr>
          <p:grpSpPr>
            <a:xfrm>
              <a:off x="3089830" y="4032099"/>
              <a:ext cx="786464" cy="563546"/>
              <a:chOff x="15230303" y="12356868"/>
              <a:chExt cx="1120808" cy="706723"/>
            </a:xfrm>
          </p:grpSpPr>
          <p:sp>
            <p:nvSpPr>
              <p:cNvPr id="85" name="Rounded Rectangle 84">
                <a:extLst>
                  <a:ext uri="{FF2B5EF4-FFF2-40B4-BE49-F238E27FC236}">
                    <a16:creationId xmlns:a16="http://schemas.microsoft.com/office/drawing/2014/main" id="{725EE962-A664-FC4D-A139-E723EDAEDAD3}"/>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Memory</a:t>
                </a:r>
              </a:p>
            </p:txBody>
          </p:sp>
          <p:sp>
            <p:nvSpPr>
              <p:cNvPr id="86" name="Rounded Rectangle 85">
                <a:extLst>
                  <a:ext uri="{FF2B5EF4-FFF2-40B4-BE49-F238E27FC236}">
                    <a16:creationId xmlns:a16="http://schemas.microsoft.com/office/drawing/2014/main" id="{4776B7D6-2960-754C-87C4-AE6CA976A19F}"/>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87" name="Rounded Rectangle 86">
                <a:extLst>
                  <a:ext uri="{FF2B5EF4-FFF2-40B4-BE49-F238E27FC236}">
                    <a16:creationId xmlns:a16="http://schemas.microsoft.com/office/drawing/2014/main" id="{3596923F-555A-D743-8810-E37D6D6E4057}"/>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88" name="Rounded Rectangle 87">
                <a:extLst>
                  <a:ext uri="{FF2B5EF4-FFF2-40B4-BE49-F238E27FC236}">
                    <a16:creationId xmlns:a16="http://schemas.microsoft.com/office/drawing/2014/main" id="{12548F4C-DAAD-604D-8B45-62CB79C48F7A}"/>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sp>
          <p:nvSpPr>
            <p:cNvPr id="72" name="TextBox 71">
              <a:extLst>
                <a:ext uri="{FF2B5EF4-FFF2-40B4-BE49-F238E27FC236}">
                  <a16:creationId xmlns:a16="http://schemas.microsoft.com/office/drawing/2014/main" id="{B868C51F-C8FA-C747-9ECC-B4DC7115FDB0}"/>
                </a:ext>
              </a:extLst>
            </p:cNvPr>
            <p:cNvSpPr txBox="1"/>
            <p:nvPr/>
          </p:nvSpPr>
          <p:spPr>
            <a:xfrm>
              <a:off x="2829585" y="4589132"/>
              <a:ext cx="136247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Shared-Memory System</a:t>
              </a:r>
            </a:p>
          </p:txBody>
        </p:sp>
      </p:grpSp>
      <p:grpSp>
        <p:nvGrpSpPr>
          <p:cNvPr id="115" name="Group 114">
            <a:extLst>
              <a:ext uri="{FF2B5EF4-FFF2-40B4-BE49-F238E27FC236}">
                <a16:creationId xmlns:a16="http://schemas.microsoft.com/office/drawing/2014/main" id="{E93A497E-8CCA-D24D-9F09-1DEADBF1E963}"/>
              </a:ext>
            </a:extLst>
          </p:cNvPr>
          <p:cNvGrpSpPr/>
          <p:nvPr/>
        </p:nvGrpSpPr>
        <p:grpSpPr>
          <a:xfrm>
            <a:off x="8074721" y="4188212"/>
            <a:ext cx="1989958" cy="1104210"/>
            <a:chOff x="4304613" y="4018142"/>
            <a:chExt cx="1989958" cy="1104210"/>
          </a:xfrm>
        </p:grpSpPr>
        <p:grpSp>
          <p:nvGrpSpPr>
            <p:cNvPr id="70" name="Group 69">
              <a:extLst>
                <a:ext uri="{FF2B5EF4-FFF2-40B4-BE49-F238E27FC236}">
                  <a16:creationId xmlns:a16="http://schemas.microsoft.com/office/drawing/2014/main" id="{3152047C-2E5E-3841-886C-32686B03C4BA}"/>
                </a:ext>
              </a:extLst>
            </p:cNvPr>
            <p:cNvGrpSpPr/>
            <p:nvPr/>
          </p:nvGrpSpPr>
          <p:grpSpPr>
            <a:xfrm>
              <a:off x="4304613" y="4018142"/>
              <a:ext cx="1827165" cy="610954"/>
              <a:chOff x="15230303" y="12336512"/>
              <a:chExt cx="2543450" cy="773121"/>
            </a:xfrm>
          </p:grpSpPr>
          <p:grpSp>
            <p:nvGrpSpPr>
              <p:cNvPr id="89" name="Group 88">
                <a:extLst>
                  <a:ext uri="{FF2B5EF4-FFF2-40B4-BE49-F238E27FC236}">
                    <a16:creationId xmlns:a16="http://schemas.microsoft.com/office/drawing/2014/main" id="{4912CD6E-45B8-8041-855D-5F1B7040D51A}"/>
                  </a:ext>
                </a:extLst>
              </p:cNvPr>
              <p:cNvGrpSpPr/>
              <p:nvPr/>
            </p:nvGrpSpPr>
            <p:grpSpPr>
              <a:xfrm>
                <a:off x="15230303" y="12356868"/>
                <a:ext cx="1120808" cy="706723"/>
                <a:chOff x="15230303" y="12356868"/>
                <a:chExt cx="1120808" cy="706723"/>
              </a:xfrm>
            </p:grpSpPr>
            <p:sp>
              <p:nvSpPr>
                <p:cNvPr id="98" name="Rounded Rectangle 97">
                  <a:extLst>
                    <a:ext uri="{FF2B5EF4-FFF2-40B4-BE49-F238E27FC236}">
                      <a16:creationId xmlns:a16="http://schemas.microsoft.com/office/drawing/2014/main" id="{97135D9C-C518-6E4A-8C1A-D6CD0F1E5CF4}"/>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Memory</a:t>
                  </a:r>
                </a:p>
              </p:txBody>
            </p:sp>
            <p:sp>
              <p:nvSpPr>
                <p:cNvPr id="99" name="Rounded Rectangle 98">
                  <a:extLst>
                    <a:ext uri="{FF2B5EF4-FFF2-40B4-BE49-F238E27FC236}">
                      <a16:creationId xmlns:a16="http://schemas.microsoft.com/office/drawing/2014/main" id="{B26089C4-A8B4-1B4B-B9A0-AA576011DC26}"/>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100" name="Rounded Rectangle 99">
                  <a:extLst>
                    <a:ext uri="{FF2B5EF4-FFF2-40B4-BE49-F238E27FC236}">
                      <a16:creationId xmlns:a16="http://schemas.microsoft.com/office/drawing/2014/main" id="{A3128191-A646-E74E-B2CC-C72CE6EDF52A}"/>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101" name="Rounded Rectangle 100">
                  <a:extLst>
                    <a:ext uri="{FF2B5EF4-FFF2-40B4-BE49-F238E27FC236}">
                      <a16:creationId xmlns:a16="http://schemas.microsoft.com/office/drawing/2014/main" id="{5E203531-9B4D-7D46-B00E-1FA77D30746E}"/>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grpSp>
            <p:nvGrpSpPr>
              <p:cNvPr id="90" name="Group 89">
                <a:extLst>
                  <a:ext uri="{FF2B5EF4-FFF2-40B4-BE49-F238E27FC236}">
                    <a16:creationId xmlns:a16="http://schemas.microsoft.com/office/drawing/2014/main" id="{04E9C172-F6DE-0E45-A3CA-717E72884265}"/>
                  </a:ext>
                </a:extLst>
              </p:cNvPr>
              <p:cNvGrpSpPr/>
              <p:nvPr/>
            </p:nvGrpSpPr>
            <p:grpSpPr>
              <a:xfrm>
                <a:off x="16652945" y="12356868"/>
                <a:ext cx="1120808" cy="706723"/>
                <a:chOff x="15230303" y="12356868"/>
                <a:chExt cx="1120808" cy="706723"/>
              </a:xfrm>
            </p:grpSpPr>
            <p:sp>
              <p:nvSpPr>
                <p:cNvPr id="94" name="Rounded Rectangle 93">
                  <a:extLst>
                    <a:ext uri="{FF2B5EF4-FFF2-40B4-BE49-F238E27FC236}">
                      <a16:creationId xmlns:a16="http://schemas.microsoft.com/office/drawing/2014/main" id="{B86F4EAB-057E-944C-92A6-E2909550FB56}"/>
                    </a:ext>
                  </a:extLst>
                </p:cNvPr>
                <p:cNvSpPr/>
                <p:nvPr/>
              </p:nvSpPr>
              <p:spPr>
                <a:xfrm>
                  <a:off x="15230303" y="12729075"/>
                  <a:ext cx="1120808" cy="334516"/>
                </a:xfrm>
                <a:prstGeom prst="round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Memory</a:t>
                  </a:r>
                </a:p>
              </p:txBody>
            </p:sp>
            <p:sp>
              <p:nvSpPr>
                <p:cNvPr id="95" name="Rounded Rectangle 94">
                  <a:extLst>
                    <a:ext uri="{FF2B5EF4-FFF2-40B4-BE49-F238E27FC236}">
                      <a16:creationId xmlns:a16="http://schemas.microsoft.com/office/drawing/2014/main" id="{B7990698-1CDA-4649-8176-723319205A48}"/>
                    </a:ext>
                  </a:extLst>
                </p:cNvPr>
                <p:cNvSpPr/>
                <p:nvPr/>
              </p:nvSpPr>
              <p:spPr>
                <a:xfrm>
                  <a:off x="15249816" y="12387788"/>
                  <a:ext cx="521207" cy="320040"/>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96" name="Rounded Rectangle 95">
                  <a:extLst>
                    <a:ext uri="{FF2B5EF4-FFF2-40B4-BE49-F238E27FC236}">
                      <a16:creationId xmlns:a16="http://schemas.microsoft.com/office/drawing/2014/main" id="{35ECA67E-42EA-C349-AD37-5328D3C3024F}"/>
                    </a:ext>
                  </a:extLst>
                </p:cNvPr>
                <p:cNvSpPr/>
                <p:nvPr/>
              </p:nvSpPr>
              <p:spPr>
                <a:xfrm>
                  <a:off x="15792159" y="12387382"/>
                  <a:ext cx="520532" cy="317182"/>
                </a:xfrm>
                <a:prstGeom prst="roundRect">
                  <a:avLst/>
                </a:prstGeom>
                <a:solidFill>
                  <a:srgbClr val="E7E6E6"/>
                </a:solid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CPU</a:t>
                  </a:r>
                </a:p>
              </p:txBody>
            </p:sp>
            <p:sp>
              <p:nvSpPr>
                <p:cNvPr id="97" name="Rounded Rectangle 96">
                  <a:extLst>
                    <a:ext uri="{FF2B5EF4-FFF2-40B4-BE49-F238E27FC236}">
                      <a16:creationId xmlns:a16="http://schemas.microsoft.com/office/drawing/2014/main" id="{CFCAA9D9-50F4-2A4F-B042-4C651CFB095E}"/>
                    </a:ext>
                  </a:extLst>
                </p:cNvPr>
                <p:cNvSpPr/>
                <p:nvPr/>
              </p:nvSpPr>
              <p:spPr>
                <a:xfrm>
                  <a:off x="15230303" y="12356868"/>
                  <a:ext cx="1101296" cy="367932"/>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sym typeface="Palatino"/>
                  </a:endParaRPr>
                </a:p>
              </p:txBody>
            </p:sp>
          </p:grpSp>
          <p:cxnSp>
            <p:nvCxnSpPr>
              <p:cNvPr id="91" name="Straight Arrow Connector 90">
                <a:extLst>
                  <a:ext uri="{FF2B5EF4-FFF2-40B4-BE49-F238E27FC236}">
                    <a16:creationId xmlns:a16="http://schemas.microsoft.com/office/drawing/2014/main" id="{03AE1522-92E7-F44D-B035-B3F5038F9A49}"/>
                  </a:ext>
                </a:extLst>
              </p:cNvPr>
              <p:cNvCxnSpPr>
                <a:cxnSpLocks/>
              </p:cNvCxnSpPr>
              <p:nvPr/>
            </p:nvCxnSpPr>
            <p:spPr>
              <a:xfrm>
                <a:off x="16498613" y="12336512"/>
                <a:ext cx="0" cy="773121"/>
              </a:xfrm>
              <a:prstGeom prst="straightConnector1">
                <a:avLst/>
              </a:prstGeom>
              <a:noFill/>
              <a:ln w="22225" cap="flat" cmpd="sng" algn="ctr">
                <a:solidFill>
                  <a:sysClr val="windowText" lastClr="000000"/>
                </a:solidFill>
                <a:prstDash val="solid"/>
                <a:miter lim="800000"/>
                <a:headEnd type="triangle" w="lg" len="lg"/>
                <a:tailEnd type="triangle" w="lg" len="lg"/>
              </a:ln>
              <a:effectLst/>
            </p:spPr>
          </p:cxnSp>
          <p:cxnSp>
            <p:nvCxnSpPr>
              <p:cNvPr id="92" name="Straight Connector 91">
                <a:extLst>
                  <a:ext uri="{FF2B5EF4-FFF2-40B4-BE49-F238E27FC236}">
                    <a16:creationId xmlns:a16="http://schemas.microsoft.com/office/drawing/2014/main" id="{48BF7905-32A2-5C4A-97F5-E0D5A33B5CF1}"/>
                  </a:ext>
                </a:extLst>
              </p:cNvPr>
              <p:cNvCxnSpPr>
                <a:cxnSpLocks/>
              </p:cNvCxnSpPr>
              <p:nvPr/>
            </p:nvCxnSpPr>
            <p:spPr>
              <a:xfrm flipV="1">
                <a:off x="16330938" y="12529319"/>
                <a:ext cx="162437" cy="1"/>
              </a:xfrm>
              <a:prstGeom prst="line">
                <a:avLst/>
              </a:prstGeom>
              <a:noFill/>
              <a:ln w="15875" cap="flat" cmpd="sng" algn="ctr">
                <a:solidFill>
                  <a:sysClr val="windowText" lastClr="000000"/>
                </a:solidFill>
                <a:prstDash val="solid"/>
                <a:miter lim="800000"/>
              </a:ln>
              <a:effectLst/>
            </p:spPr>
          </p:cxnSp>
          <p:cxnSp>
            <p:nvCxnSpPr>
              <p:cNvPr id="93" name="Straight Connector 92">
                <a:extLst>
                  <a:ext uri="{FF2B5EF4-FFF2-40B4-BE49-F238E27FC236}">
                    <a16:creationId xmlns:a16="http://schemas.microsoft.com/office/drawing/2014/main" id="{8FFCD9F3-3D78-FE4B-956C-5971EC76B36E}"/>
                  </a:ext>
                </a:extLst>
              </p:cNvPr>
              <p:cNvCxnSpPr>
                <a:cxnSpLocks/>
                <a:endCxn id="94" idx="1"/>
              </p:cNvCxnSpPr>
              <p:nvPr/>
            </p:nvCxnSpPr>
            <p:spPr>
              <a:xfrm>
                <a:off x="16493375" y="12893122"/>
                <a:ext cx="159570" cy="3211"/>
              </a:xfrm>
              <a:prstGeom prst="line">
                <a:avLst/>
              </a:prstGeom>
              <a:noFill/>
              <a:ln w="15875" cap="flat" cmpd="sng" algn="ctr">
                <a:solidFill>
                  <a:sysClr val="windowText" lastClr="000000"/>
                </a:solidFill>
                <a:prstDash val="solid"/>
                <a:miter lim="800000"/>
              </a:ln>
              <a:effectLst/>
            </p:spPr>
          </p:cxnSp>
        </p:grpSp>
        <p:sp>
          <p:nvSpPr>
            <p:cNvPr id="73" name="TextBox 72">
              <a:extLst>
                <a:ext uri="{FF2B5EF4-FFF2-40B4-BE49-F238E27FC236}">
                  <a16:creationId xmlns:a16="http://schemas.microsoft.com/office/drawing/2014/main" id="{977BD388-1E0F-5F40-AA9C-D16F90966820}"/>
                </a:ext>
              </a:extLst>
            </p:cNvPr>
            <p:cNvSpPr txBox="1"/>
            <p:nvPr/>
          </p:nvSpPr>
          <p:spPr>
            <a:xfrm>
              <a:off x="4386687" y="4599132"/>
              <a:ext cx="190788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Distributed-Memory System</a:t>
              </a:r>
            </a:p>
          </p:txBody>
        </p:sp>
      </p:grpSp>
      <p:sp>
        <p:nvSpPr>
          <p:cNvPr id="75" name="Rectangle 74">
            <a:extLst>
              <a:ext uri="{FF2B5EF4-FFF2-40B4-BE49-F238E27FC236}">
                <a16:creationId xmlns:a16="http://schemas.microsoft.com/office/drawing/2014/main" id="{67501B16-4482-9A41-953F-160BEA07D084}"/>
              </a:ext>
            </a:extLst>
          </p:cNvPr>
          <p:cNvSpPr/>
          <p:nvPr/>
        </p:nvSpPr>
        <p:spPr>
          <a:xfrm>
            <a:off x="5695787" y="1463040"/>
            <a:ext cx="6438174" cy="3931920"/>
          </a:xfrm>
          <a:prstGeom prst="rect">
            <a:avLst/>
          </a:prstGeom>
          <a:noFill/>
          <a:ln w="12700" cap="flat">
            <a:solidFill>
              <a:schemeClr val="tx1">
                <a:alpha val="99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13" name="Rectangle 112">
            <a:extLst>
              <a:ext uri="{FF2B5EF4-FFF2-40B4-BE49-F238E27FC236}">
                <a16:creationId xmlns:a16="http://schemas.microsoft.com/office/drawing/2014/main" id="{BC3BDB5D-223F-304F-BE64-9588CEA7A1EF}"/>
              </a:ext>
            </a:extLst>
          </p:cNvPr>
          <p:cNvSpPr/>
          <p:nvPr/>
        </p:nvSpPr>
        <p:spPr>
          <a:xfrm>
            <a:off x="5754542" y="1622101"/>
            <a:ext cx="3287170" cy="1908209"/>
          </a:xfrm>
          <a:prstGeom prst="rect">
            <a:avLst/>
          </a:prstGeom>
          <a:solidFill>
            <a:schemeClr val="bg2">
              <a:lumMod val="20000"/>
              <a:lumOff val="80000"/>
            </a:schemeClr>
          </a:solidFill>
          <a:ln w="12700" cap="flat" cmpd="sng" algn="ctr">
            <a:solidFill>
              <a:sysClr val="windowText" lastClr="000000"/>
            </a:solidFill>
            <a:prstDash val="solid"/>
            <a:miter lim="800000"/>
          </a:ln>
          <a:effectLst/>
        </p:spPr>
        <p:txBody>
          <a:bodyPr lIns="91440" rIns="0"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sym typeface="Palatino"/>
              </a:rPr>
              <a:t>Conventional</a:t>
            </a: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 Graph</a:t>
            </a:r>
            <a:r>
              <a:rPr kumimoji="0" lang="en-US" sz="2000" b="0" i="0" u="none" strike="noStrike" kern="1200" cap="none" spc="0" normalizeH="0" noProof="0" dirty="0">
                <a:ln>
                  <a:noFill/>
                </a:ln>
                <a:solidFill>
                  <a:prstClr val="black"/>
                </a:solidFill>
                <a:effectLst/>
                <a:uLnTx/>
                <a:uFillTx/>
                <a:latin typeface="Gill Sans MT" panose="020B0502020104020203" pitchFamily="34" charset="77"/>
                <a:ea typeface="+mn-ea"/>
                <a:cs typeface="+mn-cs"/>
                <a:sym typeface="Palatino"/>
              </a:rPr>
              <a:t> </a:t>
            </a: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Algorithm</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Peek: Top-k shortest path </a:t>
            </a:r>
            <a:r>
              <a:rPr kumimoji="0" lang="en-US" sz="1800" b="0" i="1" u="none" strike="noStrike" kern="1200" cap="none" spc="0" normalizeH="0" baseline="0" noProof="0" dirty="0">
                <a:ln>
                  <a:noFill/>
                </a:ln>
                <a:solidFill>
                  <a:schemeClr val="tx1"/>
                </a:solidFill>
                <a:effectLst/>
                <a:uLnTx/>
                <a:uFillTx/>
                <a:latin typeface="Gill Sans MT" panose="020B0502020104020203" pitchFamily="34" charset="77"/>
                <a:ea typeface="+mn-ea"/>
                <a:cs typeface="+mn-cs"/>
                <a:sym typeface="Palatino"/>
              </a:rPr>
              <a:t>[SC ’23]</a:t>
            </a:r>
            <a:br>
              <a:rPr kumimoji="0" lang="en-US" sz="1800" b="0" i="1" u="none" strike="noStrike" kern="1200" cap="none" spc="0" normalizeH="0" baseline="0" noProof="0" dirty="0">
                <a:ln>
                  <a:noFill/>
                </a:ln>
                <a:solidFill>
                  <a:schemeClr val="tx1"/>
                </a:solidFill>
                <a:effectLst/>
                <a:uLnTx/>
                <a:uFillTx/>
                <a:latin typeface="Gill Sans MT" panose="020B0502020104020203" pitchFamily="34" charset="77"/>
                <a:ea typeface="+mn-ea"/>
                <a:cs typeface="+mn-cs"/>
                <a:sym typeface="Palatino"/>
              </a:rPr>
            </a:br>
            <a:endParaRPr kumimoji="0" lang="en-US" sz="600" b="0" i="1" u="none" strike="noStrike" kern="1200" cap="none" spc="0" normalizeH="0" baseline="0" noProof="0" dirty="0">
              <a:ln>
                <a:noFill/>
              </a:ln>
              <a:solidFill>
                <a:schemeClr val="tx1"/>
              </a:solidFill>
              <a:effectLst/>
              <a:uLnTx/>
              <a:uFillTx/>
              <a:latin typeface="Gill Sans MT" panose="020B0502020104020203" pitchFamily="34" charset="77"/>
              <a:ea typeface="+mn-ea"/>
              <a:cs typeface="+mn-cs"/>
              <a:sym typeface="Palatino"/>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432FF"/>
                </a:solidFill>
                <a:effectLst/>
                <a:uLnTx/>
                <a:uFillTx/>
                <a:latin typeface="Gill Sans MT" panose="020B0502020104020203" pitchFamily="34" charset="77"/>
                <a:ea typeface="+mn-ea"/>
                <a:cs typeface="+mn-cs"/>
                <a:sym typeface="Palatino"/>
              </a:rPr>
              <a:t>iSpan</a:t>
            </a:r>
            <a:r>
              <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 Strongly</a:t>
            </a:r>
            <a:r>
              <a:rPr kumimoji="0" lang="en-US" sz="1800" b="0" i="0" u="none" strike="noStrike" kern="1200" cap="none" spc="0" normalizeH="0" noProof="0" dirty="0">
                <a:ln>
                  <a:noFill/>
                </a:ln>
                <a:solidFill>
                  <a:srgbClr val="0432FF"/>
                </a:solidFill>
                <a:effectLst/>
                <a:uLnTx/>
                <a:uFillTx/>
                <a:latin typeface="Gill Sans MT" panose="020B0502020104020203" pitchFamily="34" charset="77"/>
                <a:ea typeface="+mn-ea"/>
                <a:cs typeface="+mn-cs"/>
                <a:sym typeface="Palatino"/>
              </a:rPr>
              <a:t> connected </a:t>
            </a:r>
            <a:r>
              <a:rPr kumimoji="0" lang="en-US" sz="1800" b="0" i="1" u="none" strike="noStrike" kern="1200" cap="none" spc="0" normalizeH="0" baseline="0" noProof="0" dirty="0">
                <a:ln>
                  <a:noFill/>
                </a:ln>
                <a:solidFill>
                  <a:srgbClr val="414141"/>
                </a:solidFill>
                <a:effectLst/>
                <a:uLnTx/>
                <a:uFillTx/>
                <a:latin typeface="Gill Sans MT" panose="020B0502020104020203" pitchFamily="34" charset="77"/>
                <a:ea typeface="+mn-ea"/>
                <a:cs typeface="+mn-cs"/>
                <a:sym typeface="Palatino"/>
              </a:rPr>
              <a:t>[SC ’18]</a:t>
            </a:r>
            <a:br>
              <a:rPr kumimoji="0" lang="en-US" sz="1800" b="0" i="1" u="none" strike="noStrike" kern="1200" cap="none" spc="0" normalizeH="0" baseline="0" noProof="0" dirty="0">
                <a:ln>
                  <a:noFill/>
                </a:ln>
                <a:solidFill>
                  <a:srgbClr val="414141"/>
                </a:solidFill>
                <a:effectLst/>
                <a:uLnTx/>
                <a:uFillTx/>
                <a:latin typeface="Gill Sans MT" panose="020B0502020104020203" pitchFamily="34" charset="77"/>
                <a:ea typeface="+mn-ea"/>
                <a:cs typeface="+mn-cs"/>
                <a:sym typeface="Palatino"/>
              </a:rPr>
            </a:br>
            <a:endParaRPr kumimoji="0" lang="en-US" sz="5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Aquila: </a:t>
            </a:r>
            <a:r>
              <a:rPr lang="en-US" sz="1800" kern="1200" dirty="0">
                <a:solidFill>
                  <a:srgbClr val="0432FF"/>
                </a:solidFill>
                <a:latin typeface="Gill Sans MT" panose="020B0502020104020203" pitchFamily="34" charset="77"/>
                <a:ea typeface="+mn-ea"/>
                <a:cs typeface="+mn-cs"/>
              </a:rPr>
              <a:t>C</a:t>
            </a:r>
            <a:r>
              <a:rPr kumimoji="0" lang="en-US" sz="1800" b="0" i="0" u="none" strike="noStrike" kern="1200" cap="none" spc="0" normalizeH="0" baseline="0" noProof="0" dirty="0" err="1">
                <a:ln>
                  <a:noFill/>
                </a:ln>
                <a:solidFill>
                  <a:srgbClr val="0432FF"/>
                </a:solidFill>
                <a:effectLst/>
                <a:uLnTx/>
                <a:uFillTx/>
                <a:latin typeface="Gill Sans MT" panose="020B0502020104020203" pitchFamily="34" charset="77"/>
                <a:ea typeface="+mn-ea"/>
                <a:cs typeface="+mn-cs"/>
                <a:sym typeface="Palatino"/>
              </a:rPr>
              <a:t>onnectivity</a:t>
            </a:r>
            <a:r>
              <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 </a:t>
            </a:r>
            <a:r>
              <a:rPr kumimoji="0" lang="en-US" sz="1800" b="0" i="1" u="none" strike="noStrike" kern="1200" cap="none" spc="0" normalizeH="0" baseline="0" noProof="0" dirty="0">
                <a:ln>
                  <a:noFill/>
                </a:ln>
                <a:solidFill>
                  <a:srgbClr val="414141"/>
                </a:solidFill>
                <a:effectLst/>
                <a:uLnTx/>
                <a:uFillTx/>
                <a:latin typeface="Gill Sans MT" panose="020B0502020104020203" pitchFamily="34" charset="77"/>
                <a:ea typeface="+mn-ea"/>
                <a:cs typeface="+mn-cs"/>
                <a:sym typeface="Palatino"/>
              </a:rPr>
              <a:t>[HPDC ’20]</a:t>
            </a:r>
          </a:p>
        </p:txBody>
      </p:sp>
      <p:cxnSp>
        <p:nvCxnSpPr>
          <p:cNvPr id="118" name="Straight Connector 117">
            <a:extLst>
              <a:ext uri="{FF2B5EF4-FFF2-40B4-BE49-F238E27FC236}">
                <a16:creationId xmlns:a16="http://schemas.microsoft.com/office/drawing/2014/main" id="{97462973-B0B5-0D42-9422-5DAC910B5893}"/>
              </a:ext>
            </a:extLst>
          </p:cNvPr>
          <p:cNvCxnSpPr>
            <a:cxnSpLocks/>
          </p:cNvCxnSpPr>
          <p:nvPr/>
        </p:nvCxnSpPr>
        <p:spPr>
          <a:xfrm>
            <a:off x="5969725" y="3832851"/>
            <a:ext cx="6037978" cy="0"/>
          </a:xfrm>
          <a:prstGeom prst="line">
            <a:avLst/>
          </a:prstGeom>
          <a:noFill/>
          <a:ln w="25400" cap="flat">
            <a:solidFill>
              <a:srgbClr val="414141"/>
            </a:solidFill>
            <a:prstDash val="dash"/>
            <a:miter lim="400000"/>
          </a:ln>
          <a:effectLst/>
          <a:sp3d/>
        </p:spPr>
        <p:style>
          <a:lnRef idx="0">
            <a:scrgbClr r="0" g="0" b="0"/>
          </a:lnRef>
          <a:fillRef idx="0">
            <a:scrgbClr r="0" g="0" b="0"/>
          </a:fillRef>
          <a:effectRef idx="0">
            <a:scrgbClr r="0" g="0" b="0"/>
          </a:effectRef>
          <a:fontRef idx="none"/>
        </p:style>
      </p:cxnSp>
      <p:sp>
        <p:nvSpPr>
          <p:cNvPr id="119" name="Up-Down Arrow 118">
            <a:extLst>
              <a:ext uri="{FF2B5EF4-FFF2-40B4-BE49-F238E27FC236}">
                <a16:creationId xmlns:a16="http://schemas.microsoft.com/office/drawing/2014/main" id="{41820288-2690-D144-84D6-D0D2AA5D7A2E}"/>
              </a:ext>
            </a:extLst>
          </p:cNvPr>
          <p:cNvSpPr/>
          <p:nvPr/>
        </p:nvSpPr>
        <p:spPr>
          <a:xfrm>
            <a:off x="8882137" y="3577520"/>
            <a:ext cx="228600" cy="477877"/>
          </a:xfrm>
          <a:prstGeom prst="upDownArrow">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Palatino"/>
            </a:endParaRPr>
          </a:p>
        </p:txBody>
      </p:sp>
      <p:sp>
        <p:nvSpPr>
          <p:cNvPr id="122" name="Text Placeholder 121">
            <a:extLst>
              <a:ext uri="{FF2B5EF4-FFF2-40B4-BE49-F238E27FC236}">
                <a16:creationId xmlns:a16="http://schemas.microsoft.com/office/drawing/2014/main" id="{2D651996-DC3B-464C-AD59-9C2B634AEEA8}"/>
              </a:ext>
            </a:extLst>
          </p:cNvPr>
          <p:cNvSpPr>
            <a:spLocks noGrp="1"/>
          </p:cNvSpPr>
          <p:nvPr>
            <p:ph type="body" idx="1"/>
          </p:nvPr>
        </p:nvSpPr>
        <p:spPr>
          <a:xfrm>
            <a:off x="556697" y="1240331"/>
            <a:ext cx="4668956" cy="4411169"/>
          </a:xfrm>
        </p:spPr>
        <p:txBody>
          <a:bodyPr/>
          <a:lstStyle/>
          <a:p>
            <a:r>
              <a:rPr lang="en-US" sz="2400" dirty="0"/>
              <a:t>Research Questions:</a:t>
            </a:r>
          </a:p>
          <a:p>
            <a:pPr lvl="1"/>
            <a:r>
              <a:rPr lang="en-US" sz="2200" dirty="0"/>
              <a:t>Q1: How to efficiently compute </a:t>
            </a:r>
            <a:r>
              <a:rPr lang="en-US" sz="2200" i="1" dirty="0">
                <a:solidFill>
                  <a:srgbClr val="0432FF"/>
                </a:solidFill>
              </a:rPr>
              <a:t>conventional</a:t>
            </a:r>
            <a:r>
              <a:rPr lang="en-US" sz="2200" dirty="0"/>
              <a:t> graph algorithms?</a:t>
            </a:r>
          </a:p>
          <a:p>
            <a:pPr lvl="1"/>
            <a:r>
              <a:rPr lang="en-US" sz="2200" dirty="0"/>
              <a:t>Q2: How to efficiently compute </a:t>
            </a:r>
            <a:r>
              <a:rPr lang="en-US" sz="2200" i="1" dirty="0">
                <a:solidFill>
                  <a:srgbClr val="0432FF"/>
                </a:solidFill>
              </a:rPr>
              <a:t>graph neural network </a:t>
            </a:r>
            <a:r>
              <a:rPr lang="en-US" sz="2200" dirty="0"/>
              <a:t>algorithms?</a:t>
            </a:r>
          </a:p>
        </p:txBody>
      </p:sp>
      <p:sp>
        <p:nvSpPr>
          <p:cNvPr id="37" name="Up-Down Arrow 36">
            <a:extLst>
              <a:ext uri="{FF2B5EF4-FFF2-40B4-BE49-F238E27FC236}">
                <a16:creationId xmlns:a16="http://schemas.microsoft.com/office/drawing/2014/main" id="{6F5D8E48-18C6-434D-BE7C-659705007AC6}"/>
              </a:ext>
            </a:extLst>
          </p:cNvPr>
          <p:cNvSpPr/>
          <p:nvPr/>
        </p:nvSpPr>
        <p:spPr>
          <a:xfrm>
            <a:off x="5211325" y="1334998"/>
            <a:ext cx="305601" cy="4389120"/>
          </a:xfrm>
          <a:prstGeom prst="upDown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8" name="Rectangle 37">
            <a:extLst>
              <a:ext uri="{FF2B5EF4-FFF2-40B4-BE49-F238E27FC236}">
                <a16:creationId xmlns:a16="http://schemas.microsoft.com/office/drawing/2014/main" id="{4948EF77-3229-9545-812C-1C5F186EC4A7}"/>
              </a:ext>
            </a:extLst>
          </p:cNvPr>
          <p:cNvSpPr/>
          <p:nvPr/>
        </p:nvSpPr>
        <p:spPr>
          <a:xfrm>
            <a:off x="9096719" y="1622102"/>
            <a:ext cx="2982235" cy="1907456"/>
          </a:xfrm>
          <a:prstGeom prst="rect">
            <a:avLst/>
          </a:prstGeom>
          <a:solidFill>
            <a:schemeClr val="bg2">
              <a:lumMod val="20000"/>
              <a:lumOff val="80000"/>
            </a:schemeClr>
          </a:solidFill>
          <a:ln w="12700" cap="flat" cmpd="sng" algn="ctr">
            <a:solidFill>
              <a:sysClr val="windowText" lastClr="000000"/>
            </a:solidFill>
            <a:prstDash val="solid"/>
            <a:miter lim="800000"/>
          </a:ln>
          <a:effectLst/>
        </p:spPr>
        <p:txBody>
          <a:bodyPr lIns="0" rIns="0" rtlCol="0" anchor="ctr"/>
          <a:lstStyle/>
          <a:p>
            <a:pPr lvl="0" defTabSz="457200" hangingPunct="1">
              <a:defRPr/>
            </a:pPr>
            <a:r>
              <a:rPr kumimoji="0" lang="en-US" sz="2000" b="0" i="1"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sym typeface="Palatino"/>
              </a:rPr>
              <a:t>Graph Neural Network (GNN)</a:t>
            </a:r>
            <a:br>
              <a:rPr lang="en-US" sz="2000" kern="1200" dirty="0">
                <a:solidFill>
                  <a:prstClr val="black"/>
                </a:solidFill>
                <a:latin typeface="Gill Sans MT" panose="020B0502020104020203" pitchFamily="34" charset="77"/>
                <a:ea typeface="+mn-ea"/>
                <a:cs typeface="+mn-cs"/>
              </a:rPr>
            </a:b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a:p>
            <a:pPr defTabSz="457200" hangingPunct="1">
              <a:defRPr/>
            </a:pPr>
            <a:r>
              <a:rPr lang="en-US" sz="1800" kern="1200" dirty="0">
                <a:solidFill>
                  <a:srgbClr val="0432FF"/>
                </a:solidFill>
                <a:latin typeface="Gill Sans MT" panose="020B0502020104020203" pitchFamily="34" charset="77"/>
              </a:rPr>
              <a:t>Tango</a:t>
            </a:r>
            <a:r>
              <a:rPr lang="en-US" sz="1800" i="1" kern="1200" dirty="0">
                <a:latin typeface="Gill Sans MT" panose="020B0502020104020203" pitchFamily="34" charset="77"/>
              </a:rPr>
              <a:t> [SC ’23]</a:t>
            </a:r>
            <a:br>
              <a:rPr lang="en-US" sz="1800" i="1" kern="1200" dirty="0">
                <a:latin typeface="Gill Sans MT" panose="020B0502020104020203" pitchFamily="34" charset="77"/>
              </a:rPr>
            </a:br>
            <a:endParaRPr kumimoji="0" lang="en-US" sz="14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TLPGNN</a:t>
            </a:r>
            <a:r>
              <a:rPr lang="en-US" sz="1800" kern="1200" dirty="0">
                <a:solidFill>
                  <a:srgbClr val="0432FF"/>
                </a:solidFill>
                <a:latin typeface="Gill Sans MT" panose="020B0502020104020203" pitchFamily="34" charset="77"/>
                <a:ea typeface="+mn-ea"/>
                <a:cs typeface="+mn-cs"/>
              </a:rPr>
              <a:t> </a:t>
            </a:r>
            <a:r>
              <a:rPr kumimoji="0" lang="en-US" sz="1800" b="0" i="1" u="none" strike="noStrike" kern="1200" cap="none" spc="0" normalizeH="0" baseline="0" noProof="0" dirty="0">
                <a:ln>
                  <a:noFill/>
                </a:ln>
                <a:solidFill>
                  <a:srgbClr val="414141"/>
                </a:solidFill>
                <a:effectLst/>
                <a:uLnTx/>
                <a:uFillTx/>
                <a:latin typeface="Gill Sans MT" panose="020B0502020104020203" pitchFamily="34" charset="77"/>
                <a:ea typeface="+mn-ea"/>
                <a:cs typeface="+mn-cs"/>
                <a:sym typeface="Palatino"/>
              </a:rPr>
              <a:t>[HPDC ’22]</a:t>
            </a:r>
          </a:p>
        </p:txBody>
      </p:sp>
      <p:sp>
        <p:nvSpPr>
          <p:cNvPr id="39" name="Rectangle 38">
            <a:extLst>
              <a:ext uri="{FF2B5EF4-FFF2-40B4-BE49-F238E27FC236}">
                <a16:creationId xmlns:a16="http://schemas.microsoft.com/office/drawing/2014/main" id="{E649CC20-8880-734A-A4EA-4F5454990603}"/>
              </a:ext>
            </a:extLst>
          </p:cNvPr>
          <p:cNvSpPr/>
          <p:nvPr/>
        </p:nvSpPr>
        <p:spPr>
          <a:xfrm>
            <a:off x="318916" y="6362580"/>
            <a:ext cx="10969194" cy="523220"/>
          </a:xfrm>
          <a:prstGeom prst="rect">
            <a:avLst/>
          </a:prstGeom>
          <a:no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NSF CISE Small Core Collaborative: LEGAS: Learning Evolving Graphs At Scale (Lead-PI, $600k)</a:t>
            </a:r>
          </a:p>
        </p:txBody>
      </p:sp>
    </p:spTree>
    <p:custDataLst>
      <p:tags r:id="rId1"/>
    </p:custDataLst>
    <p:extLst>
      <p:ext uri="{BB962C8B-B14F-4D97-AF65-F5344CB8AC3E}">
        <p14:creationId xmlns:p14="http://schemas.microsoft.com/office/powerpoint/2010/main" val="1597669354"/>
      </p:ext>
    </p:extLst>
  </p:cSld>
  <p:clrMapOvr>
    <a:masterClrMapping/>
  </p:clrMapOvr>
  <p:transition spd="med" advTm="46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xEl>
                                              <p:pRg st="1" end="1"/>
                                            </p:txEl>
                                          </p:spTgt>
                                        </p:tgtEl>
                                        <p:attrNameLst>
                                          <p:attrName>style.visibility</p:attrName>
                                        </p:attrNameLst>
                                      </p:cBhvr>
                                      <p:to>
                                        <p:strVal val="visible"/>
                                      </p:to>
                                    </p:set>
                                    <p:animEffect transition="in" filter="dissolve">
                                      <p:cBhvr>
                                        <p:cTn id="7" dur="500"/>
                                        <p:tgtEl>
                                          <p:spTgt spid="12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3">
                                            <p:txEl>
                                              <p:pRg st="0" end="0"/>
                                            </p:txEl>
                                          </p:spTgt>
                                        </p:tgtEl>
                                        <p:attrNameLst>
                                          <p:attrName>style.visibility</p:attrName>
                                        </p:attrNameLst>
                                      </p:cBhvr>
                                      <p:to>
                                        <p:strVal val="visible"/>
                                      </p:to>
                                    </p:set>
                                    <p:animEffect transition="in" filter="dissolve">
                                      <p:cBhvr>
                                        <p:cTn id="10" dur="500"/>
                                        <p:tgtEl>
                                          <p:spTgt spid="1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dissolve">
                                      <p:cBhvr>
                                        <p:cTn id="15" dur="500"/>
                                        <p:tgtEl>
                                          <p:spTgt spid="11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13">
                                            <p:txEl>
                                              <p:pRg st="3" end="3"/>
                                            </p:txEl>
                                          </p:spTgt>
                                        </p:tgtEl>
                                        <p:attrNameLst>
                                          <p:attrName>style.visibility</p:attrName>
                                        </p:attrNameLst>
                                      </p:cBhvr>
                                      <p:to>
                                        <p:strVal val="visible"/>
                                      </p:to>
                                    </p:set>
                                    <p:animEffect transition="in" filter="dissolve">
                                      <p:cBhvr>
                                        <p:cTn id="18" dur="500"/>
                                        <p:tgtEl>
                                          <p:spTgt spid="11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13">
                                            <p:txEl>
                                              <p:pRg st="4" end="4"/>
                                            </p:txEl>
                                          </p:spTgt>
                                        </p:tgtEl>
                                        <p:attrNameLst>
                                          <p:attrName>style.visibility</p:attrName>
                                        </p:attrNameLst>
                                      </p:cBhvr>
                                      <p:to>
                                        <p:strVal val="visible"/>
                                      </p:to>
                                    </p:set>
                                    <p:animEffect transition="in" filter="dissolve">
                                      <p:cBhvr>
                                        <p:cTn id="21" dur="500"/>
                                        <p:tgtEl>
                                          <p:spTgt spid="11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2">
                                            <p:txEl>
                                              <p:pRg st="2" end="2"/>
                                            </p:txEl>
                                          </p:spTgt>
                                        </p:tgtEl>
                                        <p:attrNameLst>
                                          <p:attrName>style.visibility</p:attrName>
                                        </p:attrNameLst>
                                      </p:cBhvr>
                                      <p:to>
                                        <p:strVal val="visible"/>
                                      </p:to>
                                    </p:set>
                                    <p:animEffect transition="in" filter="dissolve">
                                      <p:cBhvr>
                                        <p:cTn id="26" dur="500"/>
                                        <p:tgtEl>
                                          <p:spTgt spid="122">
                                            <p:txEl>
                                              <p:pRg st="2" end="2"/>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dissolve">
                                      <p:cBhvr>
                                        <p:cTn id="29" dur="500"/>
                                        <p:tgtEl>
                                          <p:spTgt spid="3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8">
                                            <p:txEl>
                                              <p:pRg st="1" end="1"/>
                                            </p:txEl>
                                          </p:spTgt>
                                        </p:tgtEl>
                                        <p:attrNameLst>
                                          <p:attrName>style.visibility</p:attrName>
                                        </p:attrNameLst>
                                      </p:cBhvr>
                                      <p:to>
                                        <p:strVal val="visible"/>
                                      </p:to>
                                    </p:set>
                                    <p:animEffect transition="in" filter="dissolve">
                                      <p:cBhvr>
                                        <p:cTn id="34" dur="500"/>
                                        <p:tgtEl>
                                          <p:spTgt spid="38">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animEffect transition="in" filter="dissolve">
                                      <p:cBhvr>
                                        <p:cTn id="37" dur="500"/>
                                        <p:tgtEl>
                                          <p:spTgt spid="3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a:xfrm>
            <a:off x="84080" y="120079"/>
            <a:ext cx="11971283" cy="831850"/>
          </a:xfrm>
        </p:spPr>
        <p:txBody>
          <a:bodyPr>
            <a:noAutofit/>
          </a:bodyPr>
          <a:lstStyle/>
          <a:p>
            <a:pPr hangingPunct="1">
              <a:spcBef>
                <a:spcPts val="1100"/>
              </a:spcBef>
            </a:pPr>
            <a:r>
              <a:rPr lang="en-US" dirty="0"/>
              <a:t>Graph 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538023"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High-Performance Computing (HPC)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a:t>
            </a:r>
            <a:r>
              <a:rPr lang="en-US" sz="2000" kern="1200" dirty="0">
                <a:solidFill>
                  <a:prstClr val="black"/>
                </a:solidFill>
                <a:latin typeface="Gill Sans MT" panose="020B0502020104020203" pitchFamily="34" charset="77"/>
                <a:ea typeface="+mn-ea"/>
                <a:cs typeface="+mn-cs"/>
              </a:rPr>
              <a:t>AI</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101859"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736149" y="4706878"/>
            <a:ext cx="2686851" cy="1115141"/>
          </a:xfrm>
        </p:spPr>
        <p:txBody>
          <a:bodyPr>
            <a:normAutofit/>
          </a:bodyPr>
          <a:lstStyle/>
          <a:p>
            <a:pPr marL="0" indent="0">
              <a:spcBef>
                <a:spcPts val="0"/>
              </a:spcBef>
              <a:buNone/>
            </a:pPr>
            <a:r>
              <a:rPr lang="en-US" sz="2000" dirty="0">
                <a:solidFill>
                  <a:srgbClr val="A66CFC"/>
                </a:solidFill>
              </a:rPr>
              <a:t>   Graph AI explanation</a:t>
            </a:r>
          </a:p>
          <a:p>
            <a:pPr lvl="1">
              <a:spcBef>
                <a:spcPts val="0"/>
              </a:spcBef>
            </a:pPr>
            <a:r>
              <a:rPr lang="en-US" sz="1600" dirty="0"/>
              <a:t>Illuminati [</a:t>
            </a:r>
            <a:r>
              <a:rPr lang="en-US" sz="1600" i="1" dirty="0" err="1"/>
              <a:t>EuroS&amp;P</a:t>
            </a:r>
            <a:r>
              <a:rPr lang="en-US" sz="1600" i="1" dirty="0"/>
              <a:t> ’22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lang="en-US" sz="1600" dirty="0" err="1">
                <a:solidFill>
                  <a:srgbClr val="414141"/>
                </a:solidFill>
              </a:rPr>
              <a:t>PeeK</a:t>
            </a:r>
            <a:r>
              <a:rPr lang="en-US" sz="1600" dirty="0">
                <a:solidFill>
                  <a:srgbClr val="414141"/>
                </a:solidFill>
              </a:rPr>
              <a:t> [</a:t>
            </a:r>
            <a:r>
              <a:rPr lang="en-US" sz="1600" i="1" dirty="0">
                <a:solidFill>
                  <a:srgbClr val="414141"/>
                </a:solidFill>
              </a:rPr>
              <a:t>SC’ 23</a:t>
            </a:r>
            <a:r>
              <a:rPr lang="en-US" sz="1600" dirty="0">
                <a:solidFill>
                  <a:srgbClr val="414141"/>
                </a:solidFill>
              </a:rPr>
              <a:t>]</a:t>
            </a:r>
            <a:endParaRPr kumimoji="0" lang="en-US" sz="16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 ’20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 ’18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a:t>
            </a:r>
            <a:r>
              <a:rPr lang="en-US" sz="2000" dirty="0">
                <a:solidFill>
                  <a:srgbClr val="00B050"/>
                </a:solidFill>
              </a:rPr>
              <a:t>g</a:t>
            </a:r>
            <a:r>
              <a:rPr kumimoji="0" lang="en-US" sz="2000" b="0" i="0" u="none" strike="noStrike" kern="0" cap="none" spc="0" normalizeH="0" baseline="0" noProof="0" dirty="0" err="1">
                <a:ln>
                  <a:noFill/>
                </a:ln>
                <a:solidFill>
                  <a:srgbClr val="00B050"/>
                </a:solidFill>
                <a:effectLst/>
                <a:uLnTx/>
                <a:uFillTx/>
                <a:latin typeface="Gill Sans MT" charset="0"/>
                <a:sym typeface="Palatino Linotype"/>
              </a:rPr>
              <a:t>raph</a:t>
            </a: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AI</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Tango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 ’23</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 ’22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2967232"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API2Vec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ISSTA ’23</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 ’22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 ’20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a:t>
            </a:r>
            <a:r>
              <a:rPr kumimoji="0" lang="en-US" sz="2000" b="0" i="0" u="none" strike="noStrike" kern="0" cap="none" spc="0" normalizeH="0" noProof="0" dirty="0">
                <a:ln>
                  <a:noFill/>
                </a:ln>
                <a:solidFill>
                  <a:srgbClr val="FF0000"/>
                </a:solidFill>
                <a:effectLst/>
                <a:uLnTx/>
                <a:uFillTx/>
                <a:latin typeface="Gill Sans MT" charset="0"/>
                <a:sym typeface="Palatino Linotype"/>
              </a:rPr>
              <a:t> </a:t>
            </a:r>
            <a:r>
              <a:rPr kumimoji="0" lang="en-US" sz="2000" b="0" i="0" u="none" strike="noStrike" kern="0" cap="none" spc="0" normalizeH="0" baseline="0" noProof="0" dirty="0">
                <a:ln>
                  <a:noFill/>
                </a:ln>
                <a:solidFill>
                  <a:srgbClr val="FF0000"/>
                </a:solidFill>
                <a:effectLst/>
                <a:uLnTx/>
                <a:uFillTx/>
                <a:latin typeface="Gill Sans MT" charset="0"/>
                <a:sym typeface="Palatino Linotype"/>
              </a:rPr>
              <a:t>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err="1">
                <a:ln>
                  <a:noFill/>
                </a:ln>
                <a:solidFill>
                  <a:srgbClr val="414141"/>
                </a:solidFill>
                <a:effectLst/>
                <a:uLnTx/>
                <a:uFillTx/>
                <a:latin typeface="Gill Sans MT" charset="0"/>
                <a:sym typeface="Palatino Linotype"/>
              </a:rPr>
              <a:t>AsiaCCS</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Tree>
    <p:extLst>
      <p:ext uri="{BB962C8B-B14F-4D97-AF65-F5344CB8AC3E}">
        <p14:creationId xmlns:p14="http://schemas.microsoft.com/office/powerpoint/2010/main" val="1220694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dissolve">
                                      <p:cBhvr>
                                        <p:cTn id="19" dur="500"/>
                                        <p:tgtEl>
                                          <p:spTgt spid="7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dissolve">
                                      <p:cBhvr>
                                        <p:cTn id="22" dur="500"/>
                                        <p:tgtEl>
                                          <p:spTgt spid="8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dissolve">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dissolv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
                                            <p:bg/>
                                          </p:spTgt>
                                        </p:tgtEl>
                                        <p:attrNameLst>
                                          <p:attrName>style.visibility</p:attrName>
                                        </p:attrNameLst>
                                      </p:cBhvr>
                                      <p:to>
                                        <p:strVal val="visible"/>
                                      </p:to>
                                    </p:set>
                                    <p:animEffect transition="in" filter="dissolve">
                                      <p:cBhvr>
                                        <p:cTn id="40" dur="500"/>
                                        <p:tgtEl>
                                          <p:spTgt spid="39">
                                            <p:bg/>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dissolve">
                                      <p:cBhvr>
                                        <p:cTn id="43" dur="500"/>
                                        <p:tgtEl>
                                          <p:spTgt spid="39">
                                            <p:txEl>
                                              <p:pRg st="0" end="0"/>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9">
                                            <p:txEl>
                                              <p:pRg st="1" end="1"/>
                                            </p:txEl>
                                          </p:spTgt>
                                        </p:tgtEl>
                                        <p:attrNameLst>
                                          <p:attrName>style.visibility</p:attrName>
                                        </p:attrNameLst>
                                      </p:cBhvr>
                                      <p:to>
                                        <p:strVal val="visible"/>
                                      </p:to>
                                    </p:set>
                                    <p:animEffect transition="in" filter="dissolve">
                                      <p:cBhvr>
                                        <p:cTn id="46" dur="500"/>
                                        <p:tgtEl>
                                          <p:spTgt spid="39">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dissolv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dissolv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79" grpId="0" animBg="1"/>
      <p:bldP spid="80" grpId="0" animBg="1"/>
      <p:bldP spid="81" grpId="0" animBg="1"/>
      <p:bldP spid="39" grpId="0" uiExpand="1" build="p" animBg="1"/>
      <p:bldP spid="40" grpId="0" animBg="1"/>
      <p:bldP spid="41" grpId="0" animBg="1"/>
      <p:bldP spid="42" grpId="0" animBg="1"/>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90AC-FCD1-0D4E-B1CB-9DA1E5BA3324}"/>
              </a:ext>
            </a:extLst>
          </p:cNvPr>
          <p:cNvSpPr>
            <a:spLocks noGrp="1"/>
          </p:cNvSpPr>
          <p:nvPr>
            <p:ph type="title"/>
          </p:nvPr>
        </p:nvSpPr>
        <p:spPr>
          <a:xfrm>
            <a:off x="476250" y="90557"/>
            <a:ext cx="11239500" cy="831850"/>
          </a:xfrm>
        </p:spPr>
        <p:txBody>
          <a:bodyPr>
            <a:normAutofit/>
          </a:bodyPr>
          <a:lstStyle/>
          <a:p>
            <a:r>
              <a:rPr lang="en-US" sz="4400" dirty="0"/>
              <a:t>Acknowledgement to Students @ Graph Lab</a:t>
            </a:r>
          </a:p>
        </p:txBody>
      </p:sp>
      <p:sp>
        <p:nvSpPr>
          <p:cNvPr id="4" name="Slide Number Placeholder 3"/>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17</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3" name="Text Placeholder 2">
            <a:extLst>
              <a:ext uri="{FF2B5EF4-FFF2-40B4-BE49-F238E27FC236}">
                <a16:creationId xmlns:a16="http://schemas.microsoft.com/office/drawing/2014/main" id="{34364F42-F709-2D45-90BE-04C469BBC230}"/>
              </a:ext>
            </a:extLst>
          </p:cNvPr>
          <p:cNvSpPr>
            <a:spLocks noGrp="1"/>
          </p:cNvSpPr>
          <p:nvPr>
            <p:ph type="body" idx="1"/>
          </p:nvPr>
        </p:nvSpPr>
        <p:spPr>
          <a:xfrm>
            <a:off x="594406" y="814365"/>
            <a:ext cx="6288559" cy="2659773"/>
          </a:xfrm>
        </p:spPr>
        <p:txBody>
          <a:bodyPr>
            <a:noAutofit/>
          </a:bodyPr>
          <a:lstStyle/>
          <a:p>
            <a:pPr>
              <a:spcBef>
                <a:spcPts val="1100"/>
              </a:spcBef>
            </a:pPr>
            <a:r>
              <a:rPr lang="en-US" sz="2000" dirty="0"/>
              <a:t>Wang Feng (PhD student)</a:t>
            </a:r>
          </a:p>
          <a:p>
            <a:pPr>
              <a:spcBef>
                <a:spcPts val="1100"/>
              </a:spcBef>
            </a:pPr>
            <a:r>
              <a:rPr lang="en-US" sz="2000" dirty="0"/>
              <a:t>Haiyan Sun (PhD student)</a:t>
            </a:r>
          </a:p>
          <a:p>
            <a:pPr>
              <a:spcBef>
                <a:spcPts val="1100"/>
              </a:spcBef>
            </a:pPr>
            <a:r>
              <a:rPr lang="en-US" sz="2000" dirty="0" err="1"/>
              <a:t>Qianjun</a:t>
            </a:r>
            <a:r>
              <a:rPr lang="en-US" sz="2000" dirty="0"/>
              <a:t> Wei (Visiting PhD student)</a:t>
            </a:r>
          </a:p>
          <a:p>
            <a:pPr>
              <a:spcBef>
                <a:spcPts val="1100"/>
              </a:spcBef>
            </a:pPr>
            <a:r>
              <a:rPr lang="en-US" sz="2000" dirty="0"/>
              <a:t>Joseph Caldwell (MS student)</a:t>
            </a:r>
          </a:p>
          <a:p>
            <a:pPr>
              <a:spcBef>
                <a:spcPts val="1100"/>
              </a:spcBef>
            </a:pPr>
            <a:r>
              <a:rPr lang="en-US" sz="2000" dirty="0"/>
              <a:t>Yasmeen Haleem (MS student)</a:t>
            </a:r>
          </a:p>
        </p:txBody>
      </p:sp>
      <p:sp>
        <p:nvSpPr>
          <p:cNvPr id="24" name="Text Placeholder 2">
            <a:extLst>
              <a:ext uri="{FF2B5EF4-FFF2-40B4-BE49-F238E27FC236}">
                <a16:creationId xmlns:a16="http://schemas.microsoft.com/office/drawing/2014/main" id="{1B8EF289-90D7-484D-ADF1-7DD95F3B9D8D}"/>
              </a:ext>
            </a:extLst>
          </p:cNvPr>
          <p:cNvSpPr txBox="1">
            <a:spLocks/>
          </p:cNvSpPr>
          <p:nvPr/>
        </p:nvSpPr>
        <p:spPr>
          <a:xfrm>
            <a:off x="6208631" y="623250"/>
            <a:ext cx="6288559" cy="29987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100"/>
              </a:spcBef>
              <a:defRPr/>
            </a:pPr>
            <a:r>
              <a:rPr lang="en-US" sz="2000" dirty="0"/>
              <a:t>Isabelle </a:t>
            </a:r>
            <a:r>
              <a:rPr lang="en-US" sz="2000" dirty="0" err="1"/>
              <a:t>Wagenvoord</a:t>
            </a:r>
            <a:r>
              <a:rPr lang="en-US" sz="2000" dirty="0"/>
              <a:t> (Undergraduate)</a:t>
            </a:r>
            <a:endParaRPr kumimoji="0" lang="en-US" sz="20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err="1">
                <a:ln>
                  <a:noFill/>
                </a:ln>
                <a:solidFill>
                  <a:srgbClr val="414141"/>
                </a:solidFill>
                <a:effectLst/>
                <a:uLnTx/>
                <a:uFillTx/>
                <a:latin typeface="Gill Sans MT" charset="0"/>
                <a:sym typeface="Palatino Linotype"/>
              </a:rPr>
              <a:t>Chotepong</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Victor </a:t>
            </a:r>
            <a:r>
              <a:rPr kumimoji="0" lang="en-US" sz="2000" b="0" i="0" u="none" strike="noStrike" kern="0" cap="none" spc="0" normalizeH="0" baseline="0" noProof="0" dirty="0" err="1">
                <a:ln>
                  <a:noFill/>
                </a:ln>
                <a:solidFill>
                  <a:srgbClr val="414141"/>
                </a:solidFill>
                <a:effectLst/>
                <a:uLnTx/>
                <a:uFillTx/>
                <a:latin typeface="Gill Sans MT" charset="0"/>
                <a:sym typeface="Palatino Linotype"/>
              </a:rPr>
              <a:t>Tangton</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Donavon Zhang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err="1">
                <a:ln>
                  <a:noFill/>
                </a:ln>
                <a:solidFill>
                  <a:srgbClr val="414141"/>
                </a:solidFill>
                <a:effectLst/>
                <a:uLnTx/>
                <a:uFillTx/>
                <a:latin typeface="Gill Sans MT" charset="0"/>
                <a:sym typeface="Palatino Linotype"/>
              </a:rPr>
              <a:t>Sua</a:t>
            </a:r>
            <a:r>
              <a:rPr kumimoji="0" lang="en-US" sz="2000" b="0" i="0" u="none" strike="noStrike" kern="0" cap="none" spc="0" normalizeH="0" baseline="0" noProof="0" dirty="0">
                <a:ln>
                  <a:noFill/>
                </a:ln>
                <a:solidFill>
                  <a:srgbClr val="414141"/>
                </a:solidFill>
                <a:effectLst/>
                <a:uLnTx/>
                <a:uFillTx/>
                <a:latin typeface="Gill Sans MT" charset="0"/>
                <a:sym typeface="Palatino Linotype"/>
              </a:rPr>
              <a:t> Cho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414141"/>
                </a:solidFill>
                <a:effectLst/>
                <a:uLnTx/>
                <a:uFillTx/>
                <a:latin typeface="Gill Sans MT" charset="0"/>
                <a:sym typeface="Palatino Linotype"/>
              </a:rPr>
              <a:t>Neha Nayak, UNT TAMS, UNT</a:t>
            </a:r>
          </a:p>
        </p:txBody>
      </p:sp>
      <p:pic>
        <p:nvPicPr>
          <p:cNvPr id="5" name="Picture 4" descr="A group of people sitting at a table with food&#10;&#10;Description automatically generated">
            <a:extLst>
              <a:ext uri="{FF2B5EF4-FFF2-40B4-BE49-F238E27FC236}">
                <a16:creationId xmlns:a16="http://schemas.microsoft.com/office/drawing/2014/main" id="{AAD0A923-818B-454B-ADDE-0A62B28792B1}"/>
              </a:ext>
            </a:extLst>
          </p:cNvPr>
          <p:cNvPicPr>
            <a:picLocks noChangeAspect="1"/>
          </p:cNvPicPr>
          <p:nvPr/>
        </p:nvPicPr>
        <p:blipFill rotWithShape="1">
          <a:blip r:embed="rId3">
            <a:extLst>
              <a:ext uri="{28A0092B-C50C-407E-A947-70E740481C1C}">
                <a14:useLocalDpi xmlns:a14="http://schemas.microsoft.com/office/drawing/2010/main" val="0"/>
              </a:ext>
            </a:extLst>
          </a:blip>
          <a:srcRect t="23002" b="-23002"/>
          <a:stretch/>
        </p:blipFill>
        <p:spPr>
          <a:xfrm>
            <a:off x="2763710" y="3225735"/>
            <a:ext cx="6063049" cy="4547287"/>
          </a:xfrm>
          <a:prstGeom prst="rect">
            <a:avLst/>
          </a:prstGeom>
        </p:spPr>
      </p:pic>
    </p:spTree>
    <p:extLst>
      <p:ext uri="{BB962C8B-B14F-4D97-AF65-F5344CB8AC3E}">
        <p14:creationId xmlns:p14="http://schemas.microsoft.com/office/powerpoint/2010/main" val="444105820"/>
      </p:ext>
    </p:extLst>
  </p:cSld>
  <p:clrMapOvr>
    <a:masterClrMapping/>
  </p:clrMapOvr>
  <p:transition spd="med" advTm="1019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virginia tech logo">
            <a:extLst>
              <a:ext uri="{FF2B5EF4-FFF2-40B4-BE49-F238E27FC236}">
                <a16:creationId xmlns:a16="http://schemas.microsoft.com/office/drawing/2014/main" id="{98522EFC-EAF7-D74C-A37D-BCF491DC8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093" y="1247712"/>
            <a:ext cx="3647009" cy="192126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18</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12" name="TextBox 11">
            <a:extLst>
              <a:ext uri="{FF2B5EF4-FFF2-40B4-BE49-F238E27FC236}">
                <a16:creationId xmlns:a16="http://schemas.microsoft.com/office/drawing/2014/main" id="{D51A6F71-B753-2046-A757-981FEE460A10}"/>
              </a:ext>
            </a:extLst>
          </p:cNvPr>
          <p:cNvSpPr txBox="1"/>
          <p:nvPr/>
        </p:nvSpPr>
        <p:spPr>
          <a:xfrm>
            <a:off x="431535" y="1134184"/>
            <a:ext cx="21843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H. Howie Huang</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sp>
        <p:nvSpPr>
          <p:cNvPr id="17" name="TextBox 16">
            <a:extLst>
              <a:ext uri="{FF2B5EF4-FFF2-40B4-BE49-F238E27FC236}">
                <a16:creationId xmlns:a16="http://schemas.microsoft.com/office/drawing/2014/main" id="{2A15D7A8-9B0C-0448-A024-F23190E25399}"/>
              </a:ext>
            </a:extLst>
          </p:cNvPr>
          <p:cNvSpPr txBox="1"/>
          <p:nvPr/>
        </p:nvSpPr>
        <p:spPr>
          <a:xfrm>
            <a:off x="3254764" y="1111726"/>
            <a:ext cx="189971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Hang Liu</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sp>
        <p:nvSpPr>
          <p:cNvPr id="19" name="TextBox 18">
            <a:extLst>
              <a:ext uri="{FF2B5EF4-FFF2-40B4-BE49-F238E27FC236}">
                <a16:creationId xmlns:a16="http://schemas.microsoft.com/office/drawing/2014/main" id="{20480618-E700-BE4A-B9E4-FA7E5005E118}"/>
              </a:ext>
            </a:extLst>
          </p:cNvPr>
          <p:cNvSpPr txBox="1"/>
          <p:nvPr/>
        </p:nvSpPr>
        <p:spPr>
          <a:xfrm>
            <a:off x="6268683" y="1014580"/>
            <a:ext cx="245106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Angelos</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Stavrou</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Peng Gao</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sp>
        <p:nvSpPr>
          <p:cNvPr id="22" name="TextBox 21">
            <a:extLst>
              <a:ext uri="{FF2B5EF4-FFF2-40B4-BE49-F238E27FC236}">
                <a16:creationId xmlns:a16="http://schemas.microsoft.com/office/drawing/2014/main" id="{9F7F4882-CDDB-B747-80EE-CB38DCB65937}"/>
              </a:ext>
            </a:extLst>
          </p:cNvPr>
          <p:cNvSpPr txBox="1"/>
          <p:nvPr/>
        </p:nvSpPr>
        <p:spPr>
          <a:xfrm>
            <a:off x="3294039" y="3029757"/>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Mohamed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Elsabagh</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Ryan Johnson</a:t>
            </a:r>
          </a:p>
        </p:txBody>
      </p:sp>
      <p:pic>
        <p:nvPicPr>
          <p:cNvPr id="5126" name="Picture 6" descr="Image result for george washington university logo">
            <a:extLst>
              <a:ext uri="{FF2B5EF4-FFF2-40B4-BE49-F238E27FC236}">
                <a16:creationId xmlns:a16="http://schemas.microsoft.com/office/drawing/2014/main" id="{C3F24540-D465-AA4F-B802-1E9ABE269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95" y="1790774"/>
            <a:ext cx="1821860" cy="82666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F9A8E30-9DA8-5949-A0C4-B132C83FAED9}"/>
              </a:ext>
            </a:extLst>
          </p:cNvPr>
          <p:cNvPicPr>
            <a:picLocks noChangeAspect="1"/>
          </p:cNvPicPr>
          <p:nvPr/>
        </p:nvPicPr>
        <p:blipFill>
          <a:blip r:embed="rId5"/>
          <a:stretch>
            <a:fillRect/>
          </a:stretch>
        </p:blipFill>
        <p:spPr>
          <a:xfrm>
            <a:off x="9219606" y="1820395"/>
            <a:ext cx="2754446" cy="674347"/>
          </a:xfrm>
          <a:prstGeom prst="rect">
            <a:avLst/>
          </a:prstGeom>
        </p:spPr>
      </p:pic>
      <p:sp>
        <p:nvSpPr>
          <p:cNvPr id="31" name="TextBox 30">
            <a:extLst>
              <a:ext uri="{FF2B5EF4-FFF2-40B4-BE49-F238E27FC236}">
                <a16:creationId xmlns:a16="http://schemas.microsoft.com/office/drawing/2014/main" id="{2D782444-9DAD-3E40-B04D-BBBA141DA185}"/>
              </a:ext>
            </a:extLst>
          </p:cNvPr>
          <p:cNvSpPr txBox="1"/>
          <p:nvPr/>
        </p:nvSpPr>
        <p:spPr>
          <a:xfrm>
            <a:off x="9253974" y="1091620"/>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Binghui</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Wang</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sp>
        <p:nvSpPr>
          <p:cNvPr id="18" name="TextBox 17">
            <a:extLst>
              <a:ext uri="{FF2B5EF4-FFF2-40B4-BE49-F238E27FC236}">
                <a16:creationId xmlns:a16="http://schemas.microsoft.com/office/drawing/2014/main" id="{974E56B6-B02B-B24D-9D49-43A8AE851F35}"/>
              </a:ext>
            </a:extLst>
          </p:cNvPr>
          <p:cNvSpPr txBox="1"/>
          <p:nvPr/>
        </p:nvSpPr>
        <p:spPr>
          <a:xfrm>
            <a:off x="6268683" y="2958228"/>
            <a:ext cx="245106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Alexandru</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G. Bardas</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Dr. Drew Davidson</a:t>
            </a:r>
            <a:br>
              <a:rPr lang="en-US" sz="1800" dirty="0">
                <a:latin typeface="Gill Sans MT" panose="020B0502020104020203" pitchFamily="34" charset="77"/>
              </a:rPr>
            </a:b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sp>
        <p:nvSpPr>
          <p:cNvPr id="20" name="TextBox 19">
            <a:extLst>
              <a:ext uri="{FF2B5EF4-FFF2-40B4-BE49-F238E27FC236}">
                <a16:creationId xmlns:a16="http://schemas.microsoft.com/office/drawing/2014/main" id="{A34F4759-51B1-8F49-8031-756D4D742A92}"/>
              </a:ext>
            </a:extLst>
          </p:cNvPr>
          <p:cNvSpPr txBox="1"/>
          <p:nvPr/>
        </p:nvSpPr>
        <p:spPr>
          <a:xfrm>
            <a:off x="453827" y="5055953"/>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Pradeep Kumar</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pic>
        <p:nvPicPr>
          <p:cNvPr id="1028" name="Picture 4" descr="University of Kansas - Top 50 Affordable Online Graduate Education Programs  2020 - Best Colleges Online">
            <a:extLst>
              <a:ext uri="{FF2B5EF4-FFF2-40B4-BE49-F238E27FC236}">
                <a16:creationId xmlns:a16="http://schemas.microsoft.com/office/drawing/2014/main" id="{8AB8711C-77CC-934B-AA33-62F5C9343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938" y="3904405"/>
            <a:ext cx="1902028" cy="818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Logo – Brand Guidelines">
            <a:extLst>
              <a:ext uri="{FF2B5EF4-FFF2-40B4-BE49-F238E27FC236}">
                <a16:creationId xmlns:a16="http://schemas.microsoft.com/office/drawing/2014/main" id="{767B438D-6D74-0447-9D92-AA16E8C22E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535" y="5570059"/>
            <a:ext cx="2304408" cy="10231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0A21C0F-04AC-054F-AA2B-2F7BC633F94B}"/>
              </a:ext>
            </a:extLst>
          </p:cNvPr>
          <p:cNvSpPr>
            <a:spLocks noGrp="1"/>
          </p:cNvSpPr>
          <p:nvPr>
            <p:ph type="title"/>
          </p:nvPr>
        </p:nvSpPr>
        <p:spPr/>
        <p:txBody>
          <a:bodyPr/>
          <a:lstStyle/>
          <a:p>
            <a:r>
              <a:rPr lang="en-US" sz="4400" dirty="0"/>
              <a:t>Acknowledgement to Collaborators</a:t>
            </a:r>
            <a:endParaRPr lang="en-US" dirty="0"/>
          </a:p>
        </p:txBody>
      </p:sp>
      <p:pic>
        <p:nvPicPr>
          <p:cNvPr id="1026" name="Picture 2" descr="Rutgers University Logo and symbol, meaning, history, PNG, brand">
            <a:extLst>
              <a:ext uri="{FF2B5EF4-FFF2-40B4-BE49-F238E27FC236}">
                <a16:creationId xmlns:a16="http://schemas.microsoft.com/office/drawing/2014/main" id="{28C7406F-1F36-694F-97F4-48D4D34F2C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2283" y="1814505"/>
            <a:ext cx="2514061" cy="6802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ogos – Website Standards">
            <a:extLst>
              <a:ext uri="{FF2B5EF4-FFF2-40B4-BE49-F238E27FC236}">
                <a16:creationId xmlns:a16="http://schemas.microsoft.com/office/drawing/2014/main" id="{4CAE6E80-8051-8E4B-9AAF-403AAF2158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625" y="4057469"/>
            <a:ext cx="2770334" cy="6653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34BEFFF-1CA8-AD49-912E-ADAB59776CF4}"/>
              </a:ext>
            </a:extLst>
          </p:cNvPr>
          <p:cNvSpPr txBox="1"/>
          <p:nvPr/>
        </p:nvSpPr>
        <p:spPr>
          <a:xfrm>
            <a:off x="410551" y="3071000"/>
            <a:ext cx="277033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lang="en-US" sz="1800" dirty="0">
                <a:latin typeface="Gill Sans MT" panose="020B0502020104020203" pitchFamily="34" charset="77"/>
              </a:rPr>
              <a:t>Seung-Hwan Lim</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Dr. Ramakrishnan Kannan</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pic>
        <p:nvPicPr>
          <p:cNvPr id="11" name="Picture 10">
            <a:extLst>
              <a:ext uri="{FF2B5EF4-FFF2-40B4-BE49-F238E27FC236}">
                <a16:creationId xmlns:a16="http://schemas.microsoft.com/office/drawing/2014/main" id="{381EB4A2-BC6E-C249-8A13-D4D41C60C363}"/>
              </a:ext>
            </a:extLst>
          </p:cNvPr>
          <p:cNvPicPr>
            <a:picLocks noChangeAspect="1"/>
          </p:cNvPicPr>
          <p:nvPr/>
        </p:nvPicPr>
        <p:blipFill>
          <a:blip r:embed="rId10"/>
          <a:stretch>
            <a:fillRect/>
          </a:stretch>
        </p:blipFill>
        <p:spPr>
          <a:xfrm>
            <a:off x="3396922" y="4057469"/>
            <a:ext cx="2031431" cy="555258"/>
          </a:xfrm>
          <a:prstGeom prst="rect">
            <a:avLst/>
          </a:prstGeom>
        </p:spPr>
      </p:pic>
      <p:pic>
        <p:nvPicPr>
          <p:cNvPr id="1032" name="Picture 8">
            <a:extLst>
              <a:ext uri="{FF2B5EF4-FFF2-40B4-BE49-F238E27FC236}">
                <a16:creationId xmlns:a16="http://schemas.microsoft.com/office/drawing/2014/main" id="{A70EDC8E-4262-6049-BA9E-6265E0F022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6235" y="5764175"/>
            <a:ext cx="2555101" cy="70265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6349782-E742-834C-9678-2B4C4A85503D}"/>
              </a:ext>
            </a:extLst>
          </p:cNvPr>
          <p:cNvSpPr txBox="1"/>
          <p:nvPr/>
        </p:nvSpPr>
        <p:spPr>
          <a:xfrm>
            <a:off x="3335929" y="5103208"/>
            <a:ext cx="277033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Leilani H. Gilpin</a:t>
            </a:r>
          </a:p>
        </p:txBody>
      </p:sp>
      <p:pic>
        <p:nvPicPr>
          <p:cNvPr id="1034" name="Picture 10" descr="Texas A&amp;M University–San Antonio - Wikipedia">
            <a:extLst>
              <a:ext uri="{FF2B5EF4-FFF2-40B4-BE49-F238E27FC236}">
                <a16:creationId xmlns:a16="http://schemas.microsoft.com/office/drawing/2014/main" id="{D2AB439E-7D54-554D-98B9-DC8021992A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1244" y="5637161"/>
            <a:ext cx="845041" cy="84504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56E157F-F47A-0B4E-AEDC-51E51C106DCB}"/>
              </a:ext>
            </a:extLst>
          </p:cNvPr>
          <p:cNvSpPr txBox="1"/>
          <p:nvPr/>
        </p:nvSpPr>
        <p:spPr>
          <a:xfrm>
            <a:off x="6303346" y="5072705"/>
            <a:ext cx="277033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lang="en-US" sz="1800" dirty="0" err="1">
                <a:latin typeface="Gill Sans MT" panose="020B0502020104020203" pitchFamily="34" charset="77"/>
              </a:rPr>
              <a:t>Zechun</a:t>
            </a:r>
            <a:r>
              <a:rPr lang="en-US" sz="1800" dirty="0">
                <a:latin typeface="Gill Sans MT" panose="020B0502020104020203" pitchFamily="34" charset="77"/>
              </a:rPr>
              <a:t> Cao</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pic>
        <p:nvPicPr>
          <p:cNvPr id="2" name="Picture 2">
            <a:extLst>
              <a:ext uri="{FF2B5EF4-FFF2-40B4-BE49-F238E27FC236}">
                <a16:creationId xmlns:a16="http://schemas.microsoft.com/office/drawing/2014/main" id="{E623094E-A403-C847-A24C-01AFE517B1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06076" y="3926977"/>
            <a:ext cx="1688622" cy="71238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D3B2264-466D-6C41-AC6B-BFC316139A58}"/>
              </a:ext>
            </a:extLst>
          </p:cNvPr>
          <p:cNvSpPr txBox="1"/>
          <p:nvPr/>
        </p:nvSpPr>
        <p:spPr>
          <a:xfrm>
            <a:off x="9391102" y="3231141"/>
            <a:ext cx="277033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lang="en-US" sz="1800" dirty="0">
                <a:latin typeface="Gill Sans MT" panose="020B0502020104020203" pitchFamily="34" charset="77"/>
              </a:rPr>
              <a:t>Xing Gao</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pic>
        <p:nvPicPr>
          <p:cNvPr id="6" name="Picture 6" descr="The University of Tennessee Logo | Brand Guidelines">
            <a:extLst>
              <a:ext uri="{FF2B5EF4-FFF2-40B4-BE49-F238E27FC236}">
                <a16:creationId xmlns:a16="http://schemas.microsoft.com/office/drawing/2014/main" id="{3C805CD0-70D5-F64B-B3D9-6FE8E8E9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4985" y="5103208"/>
            <a:ext cx="3880296" cy="17931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E05866E-0E91-6445-980D-37573188403B}"/>
              </a:ext>
            </a:extLst>
          </p:cNvPr>
          <p:cNvSpPr txBox="1"/>
          <p:nvPr/>
        </p:nvSpPr>
        <p:spPr>
          <a:xfrm>
            <a:off x="9353772" y="5025265"/>
            <a:ext cx="245106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Shuai Li</a:t>
            </a:r>
          </a:p>
        </p:txBody>
      </p:sp>
    </p:spTree>
    <p:extLst>
      <p:ext uri="{BB962C8B-B14F-4D97-AF65-F5344CB8AC3E}">
        <p14:creationId xmlns:p14="http://schemas.microsoft.com/office/powerpoint/2010/main" val="5671845"/>
      </p:ext>
    </p:extLst>
  </p:cSld>
  <p:clrMapOvr>
    <a:masterClrMapping/>
  </p:clrMapOvr>
  <p:transition spd="med" advTm="10197"/>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19</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538023"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High-Performance Computing (HPC)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a:t>
            </a:r>
            <a:r>
              <a:rPr lang="en-US" sz="2000" kern="1200" dirty="0">
                <a:solidFill>
                  <a:prstClr val="black"/>
                </a:solidFill>
                <a:latin typeface="Gill Sans MT" panose="020B0502020104020203" pitchFamily="34" charset="77"/>
                <a:ea typeface="+mn-ea"/>
                <a:cs typeface="+mn-cs"/>
              </a:rPr>
              <a:t>AI</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101859"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736149" y="4706878"/>
            <a:ext cx="2686851" cy="1115141"/>
          </a:xfrm>
        </p:spPr>
        <p:txBody>
          <a:bodyPr>
            <a:normAutofit/>
          </a:bodyPr>
          <a:lstStyle/>
          <a:p>
            <a:pPr marL="0" indent="0">
              <a:spcBef>
                <a:spcPts val="0"/>
              </a:spcBef>
              <a:buNone/>
            </a:pPr>
            <a:r>
              <a:rPr lang="en-US" sz="2000" dirty="0">
                <a:solidFill>
                  <a:srgbClr val="A66CFC"/>
                </a:solidFill>
              </a:rPr>
              <a:t>   Graph AI explanation</a:t>
            </a:r>
          </a:p>
          <a:p>
            <a:pPr lvl="1">
              <a:spcBef>
                <a:spcPts val="0"/>
              </a:spcBef>
            </a:pPr>
            <a:r>
              <a:rPr lang="en-US" sz="1600" dirty="0"/>
              <a:t>Illuminati [</a:t>
            </a:r>
            <a:r>
              <a:rPr lang="en-US" sz="1600" i="1" dirty="0" err="1"/>
              <a:t>EuroS&amp;P</a:t>
            </a:r>
            <a:r>
              <a:rPr lang="en-US" sz="1600" i="1" dirty="0"/>
              <a:t> ’22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lang="en-US" sz="1600" dirty="0" err="1">
                <a:solidFill>
                  <a:srgbClr val="414141"/>
                </a:solidFill>
              </a:rPr>
              <a:t>PeeK</a:t>
            </a:r>
            <a:r>
              <a:rPr lang="en-US" sz="1600" dirty="0">
                <a:solidFill>
                  <a:srgbClr val="414141"/>
                </a:solidFill>
              </a:rPr>
              <a:t> [</a:t>
            </a:r>
            <a:r>
              <a:rPr lang="en-US" sz="1600" i="1" dirty="0">
                <a:solidFill>
                  <a:srgbClr val="414141"/>
                </a:solidFill>
              </a:rPr>
              <a:t>SC’ 23</a:t>
            </a:r>
            <a:r>
              <a:rPr lang="en-US" sz="1600" dirty="0">
                <a:solidFill>
                  <a:srgbClr val="414141"/>
                </a:solidFill>
              </a:rPr>
              <a:t>]</a:t>
            </a:r>
            <a:endParaRPr kumimoji="0" lang="en-US" sz="16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 ’20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 ’18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a:t>
            </a:r>
            <a:r>
              <a:rPr lang="en-US" sz="2000" dirty="0">
                <a:solidFill>
                  <a:srgbClr val="00B050"/>
                </a:solidFill>
              </a:rPr>
              <a:t>g</a:t>
            </a:r>
            <a:r>
              <a:rPr kumimoji="0" lang="en-US" sz="2000" b="0" i="0" u="none" strike="noStrike" kern="0" cap="none" spc="0" normalizeH="0" baseline="0" noProof="0" dirty="0" err="1">
                <a:ln>
                  <a:noFill/>
                </a:ln>
                <a:solidFill>
                  <a:srgbClr val="00B050"/>
                </a:solidFill>
                <a:effectLst/>
                <a:uLnTx/>
                <a:uFillTx/>
                <a:latin typeface="Gill Sans MT" charset="0"/>
                <a:sym typeface="Palatino Linotype"/>
              </a:rPr>
              <a:t>raph</a:t>
            </a: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AI</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Tango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 ’23</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 ’22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2967232"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API2Vec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ISSTA ’23</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 ’22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 ’20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a:t>
            </a:r>
            <a:r>
              <a:rPr kumimoji="0" lang="en-US" sz="2000" b="0" i="0" u="none" strike="noStrike" kern="0" cap="none" spc="0" normalizeH="0" noProof="0" dirty="0">
                <a:ln>
                  <a:noFill/>
                </a:ln>
                <a:solidFill>
                  <a:srgbClr val="FF0000"/>
                </a:solidFill>
                <a:effectLst/>
                <a:uLnTx/>
                <a:uFillTx/>
                <a:latin typeface="Gill Sans MT" charset="0"/>
                <a:sym typeface="Palatino Linotype"/>
              </a:rPr>
              <a:t> </a:t>
            </a:r>
            <a:r>
              <a:rPr kumimoji="0" lang="en-US" sz="2000" b="0" i="0" u="none" strike="noStrike" kern="0" cap="none" spc="0" normalizeH="0" baseline="0" noProof="0" dirty="0">
                <a:ln>
                  <a:noFill/>
                </a:ln>
                <a:solidFill>
                  <a:srgbClr val="FF0000"/>
                </a:solidFill>
                <a:effectLst/>
                <a:uLnTx/>
                <a:uFillTx/>
                <a:latin typeface="Gill Sans MT" charset="0"/>
                <a:sym typeface="Palatino Linotype"/>
              </a:rPr>
              <a:t>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err="1">
                <a:ln>
                  <a:noFill/>
                </a:ln>
                <a:solidFill>
                  <a:srgbClr val="414141"/>
                </a:solidFill>
                <a:effectLst/>
                <a:uLnTx/>
                <a:uFillTx/>
                <a:latin typeface="Gill Sans MT" charset="0"/>
                <a:sym typeface="Palatino Linotype"/>
              </a:rPr>
              <a:t>AsiaCCS</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 ’21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4" name="Title 1">
            <a:extLst>
              <a:ext uri="{FF2B5EF4-FFF2-40B4-BE49-F238E27FC236}">
                <a16:creationId xmlns:a16="http://schemas.microsoft.com/office/drawing/2014/main" id="{42F83689-DE77-0441-B0A3-DAC8989DB115}"/>
              </a:ext>
            </a:extLst>
          </p:cNvPr>
          <p:cNvSpPr txBox="1">
            <a:spLocks/>
          </p:cNvSpPr>
          <p:nvPr/>
        </p:nvSpPr>
        <p:spPr>
          <a:xfrm>
            <a:off x="84080" y="120079"/>
            <a:ext cx="11971283"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hangingPunct="1">
              <a:spcBef>
                <a:spcPts val="1100"/>
              </a:spcBef>
            </a:pPr>
            <a:r>
              <a:rPr lang="en-US"/>
              <a:t>Graph-Centric Security, Learning, and Computing</a:t>
            </a:r>
            <a:endParaRPr lang="en-US" dirty="0"/>
          </a:p>
        </p:txBody>
      </p:sp>
    </p:spTree>
    <p:extLst>
      <p:ext uri="{BB962C8B-B14F-4D97-AF65-F5344CB8AC3E}">
        <p14:creationId xmlns:p14="http://schemas.microsoft.com/office/powerpoint/2010/main" val="31006001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7" name="Table 5">
            <a:extLst>
              <a:ext uri="{FF2B5EF4-FFF2-40B4-BE49-F238E27FC236}">
                <a16:creationId xmlns:a16="http://schemas.microsoft.com/office/drawing/2014/main" id="{F1DF81ED-D8FB-9F40-9331-AF8B3E2BE9F1}"/>
              </a:ext>
            </a:extLst>
          </p:cNvPr>
          <p:cNvGraphicFramePr>
            <a:graphicFrameLocks noGrp="1"/>
          </p:cNvGraphicFramePr>
          <p:nvPr/>
        </p:nvGraphicFramePr>
        <p:xfrm>
          <a:off x="330440" y="1066228"/>
          <a:ext cx="10928108" cy="143694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a:latin typeface="Gill Sans MT" panose="020B0502020104020203" pitchFamily="34" charset="77"/>
                        </a:rPr>
                        <a:t>Usage</a:t>
                      </a:r>
                      <a:endParaRPr lang="en-US" sz="1800" dirty="0">
                        <a:latin typeface="Gill Sans MT" panose="020B0502020104020203" pitchFamily="34" charset="77"/>
                      </a:endParaRP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bl>
          </a:graphicData>
        </a:graphic>
      </p:graphicFrame>
      <p:pic>
        <p:nvPicPr>
          <p:cNvPr id="8" name="Picture 7">
            <a:extLst>
              <a:ext uri="{FF2B5EF4-FFF2-40B4-BE49-F238E27FC236}">
                <a16:creationId xmlns:a16="http://schemas.microsoft.com/office/drawing/2014/main" id="{CC35E303-9A19-3649-885D-F5B8D7AAD5BC}"/>
              </a:ext>
            </a:extLst>
          </p:cNvPr>
          <p:cNvPicPr>
            <a:picLocks noChangeAspect="1"/>
          </p:cNvPicPr>
          <p:nvPr/>
        </p:nvPicPr>
        <p:blipFill>
          <a:blip r:embed="rId4"/>
          <a:stretch>
            <a:fillRect/>
          </a:stretch>
        </p:blipFill>
        <p:spPr>
          <a:xfrm>
            <a:off x="980933" y="1733671"/>
            <a:ext cx="864077" cy="864077"/>
          </a:xfrm>
          <a:prstGeom prst="rect">
            <a:avLst/>
          </a:prstGeom>
        </p:spPr>
      </p:pic>
      <p:grpSp>
        <p:nvGrpSpPr>
          <p:cNvPr id="3" name="Group 2">
            <a:extLst>
              <a:ext uri="{FF2B5EF4-FFF2-40B4-BE49-F238E27FC236}">
                <a16:creationId xmlns:a16="http://schemas.microsoft.com/office/drawing/2014/main" id="{9DD9DED9-100B-E04D-A81A-38FAD45054EE}"/>
              </a:ext>
            </a:extLst>
          </p:cNvPr>
          <p:cNvGrpSpPr/>
          <p:nvPr/>
        </p:nvGrpSpPr>
        <p:grpSpPr>
          <a:xfrm>
            <a:off x="8739578" y="1482826"/>
            <a:ext cx="2435255" cy="916091"/>
            <a:chOff x="8922676" y="3439990"/>
            <a:chExt cx="2435255" cy="916091"/>
          </a:xfrm>
        </p:grpSpPr>
        <p:sp>
          <p:nvSpPr>
            <p:cNvPr id="34" name="Oval 33">
              <a:extLst>
                <a:ext uri="{FF2B5EF4-FFF2-40B4-BE49-F238E27FC236}">
                  <a16:creationId xmlns:a16="http://schemas.microsoft.com/office/drawing/2014/main" id="{E00BC2A5-DE39-0E43-9B8E-A420F75CB397}"/>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35" name="Oval 34">
              <a:extLst>
                <a:ext uri="{FF2B5EF4-FFF2-40B4-BE49-F238E27FC236}">
                  <a16:creationId xmlns:a16="http://schemas.microsoft.com/office/drawing/2014/main" id="{C3FF67CA-5CBE-1946-85C3-B63D636AF89B}"/>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36" name="Oval 35">
              <a:extLst>
                <a:ext uri="{FF2B5EF4-FFF2-40B4-BE49-F238E27FC236}">
                  <a16:creationId xmlns:a16="http://schemas.microsoft.com/office/drawing/2014/main" id="{9C879CD4-0CF4-984F-9479-37CA56D864E0}"/>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37" name="Straight Arrow Connector 36">
              <a:extLst>
                <a:ext uri="{FF2B5EF4-FFF2-40B4-BE49-F238E27FC236}">
                  <a16:creationId xmlns:a16="http://schemas.microsoft.com/office/drawing/2014/main" id="{494A63B0-DDE9-3B4C-9376-FA12DE2C3D28}"/>
                </a:ext>
              </a:extLst>
            </p:cNvPr>
            <p:cNvCxnSpPr>
              <a:stCxn id="35" idx="6"/>
              <a:endCxn id="36"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38" name="Straight Arrow Connector 37">
              <a:extLst>
                <a:ext uri="{FF2B5EF4-FFF2-40B4-BE49-F238E27FC236}">
                  <a16:creationId xmlns:a16="http://schemas.microsoft.com/office/drawing/2014/main" id="{71E0AEA0-6437-8140-86AA-9BE207639940}"/>
                </a:ext>
              </a:extLst>
            </p:cNvPr>
            <p:cNvCxnSpPr>
              <a:cxnSpLocks/>
              <a:stCxn id="34" idx="0"/>
              <a:endCxn id="36"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39" name="Straight Arrow Connector 38">
              <a:extLst>
                <a:ext uri="{FF2B5EF4-FFF2-40B4-BE49-F238E27FC236}">
                  <a16:creationId xmlns:a16="http://schemas.microsoft.com/office/drawing/2014/main" id="{C61F5201-95F9-264D-A0E7-A3688763EB07}"/>
                </a:ext>
              </a:extLst>
            </p:cNvPr>
            <p:cNvCxnSpPr>
              <a:cxnSpLocks/>
              <a:stCxn id="34" idx="0"/>
              <a:endCxn id="35"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40" name="Oval 39">
              <a:extLst>
                <a:ext uri="{FF2B5EF4-FFF2-40B4-BE49-F238E27FC236}">
                  <a16:creationId xmlns:a16="http://schemas.microsoft.com/office/drawing/2014/main" id="{A8CA14E3-6E83-D54B-AC47-64117BCD200E}"/>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41" name="Oval 40">
              <a:extLst>
                <a:ext uri="{FF2B5EF4-FFF2-40B4-BE49-F238E27FC236}">
                  <a16:creationId xmlns:a16="http://schemas.microsoft.com/office/drawing/2014/main" id="{53FB0973-A9D6-5B4C-BFD7-EC3C55D2E23C}"/>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42" name="Straight Arrow Connector 41">
              <a:extLst>
                <a:ext uri="{FF2B5EF4-FFF2-40B4-BE49-F238E27FC236}">
                  <a16:creationId xmlns:a16="http://schemas.microsoft.com/office/drawing/2014/main" id="{540BB438-07FF-414D-9DC0-672FB36783D7}"/>
                </a:ext>
              </a:extLst>
            </p:cNvPr>
            <p:cNvCxnSpPr>
              <a:cxnSpLocks/>
              <a:stCxn id="40" idx="6"/>
              <a:endCxn id="35"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43" name="Straight Arrow Connector 42">
              <a:extLst>
                <a:ext uri="{FF2B5EF4-FFF2-40B4-BE49-F238E27FC236}">
                  <a16:creationId xmlns:a16="http://schemas.microsoft.com/office/drawing/2014/main" id="{7CE847EF-5A6F-484E-83BA-1EEBBDF4770D}"/>
                </a:ext>
              </a:extLst>
            </p:cNvPr>
            <p:cNvCxnSpPr>
              <a:cxnSpLocks/>
              <a:stCxn id="40" idx="6"/>
              <a:endCxn id="34"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44" name="Straight Arrow Connector 43">
              <a:extLst>
                <a:ext uri="{FF2B5EF4-FFF2-40B4-BE49-F238E27FC236}">
                  <a16:creationId xmlns:a16="http://schemas.microsoft.com/office/drawing/2014/main" id="{793BCDD0-ADFC-EE4E-BA3A-FEC3B0CE59A5}"/>
                </a:ext>
              </a:extLst>
            </p:cNvPr>
            <p:cNvCxnSpPr>
              <a:cxnSpLocks/>
              <a:stCxn id="36" idx="6"/>
              <a:endCxn id="41"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45" name="Straight Arrow Connector 44">
              <a:extLst>
                <a:ext uri="{FF2B5EF4-FFF2-40B4-BE49-F238E27FC236}">
                  <a16:creationId xmlns:a16="http://schemas.microsoft.com/office/drawing/2014/main" id="{E58E5413-6AF6-7E47-8731-2209B05BC09A}"/>
                </a:ext>
              </a:extLst>
            </p:cNvPr>
            <p:cNvCxnSpPr>
              <a:cxnSpLocks/>
              <a:stCxn id="34" idx="6"/>
              <a:endCxn id="41"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46" name="TextBox 45">
              <a:extLst>
                <a:ext uri="{FF2B5EF4-FFF2-40B4-BE49-F238E27FC236}">
                  <a16:creationId xmlns:a16="http://schemas.microsoft.com/office/drawing/2014/main" id="{3EED652A-4F01-0A40-B51C-4A8DB4AD5415}"/>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Src</a:t>
              </a:r>
              <a:endParaRPr kumimoji="0" lang="en-US" sz="16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47" name="TextBox 46">
              <a:extLst>
                <a:ext uri="{FF2B5EF4-FFF2-40B4-BE49-F238E27FC236}">
                  <a16:creationId xmlns:a16="http://schemas.microsoft.com/office/drawing/2014/main" id="{7D2F863F-CCBE-5E43-8E38-0E1DDDBEDCFA}"/>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Dst</a:t>
              </a:r>
              <a:endParaRPr kumimoji="0" lang="en-US" sz="16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48" name="TextBox 47">
              <a:extLst>
                <a:ext uri="{FF2B5EF4-FFF2-40B4-BE49-F238E27FC236}">
                  <a16:creationId xmlns:a16="http://schemas.microsoft.com/office/drawing/2014/main" id="{F3E6AD36-4316-934E-9745-6AC81BA9FE21}"/>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49" name="TextBox 48">
              <a:extLst>
                <a:ext uri="{FF2B5EF4-FFF2-40B4-BE49-F238E27FC236}">
                  <a16:creationId xmlns:a16="http://schemas.microsoft.com/office/drawing/2014/main" id="{70E45FF0-4681-484A-B1FB-D38E86572CE1}"/>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50" name="TextBox 49">
              <a:extLst>
                <a:ext uri="{FF2B5EF4-FFF2-40B4-BE49-F238E27FC236}">
                  <a16:creationId xmlns:a16="http://schemas.microsoft.com/office/drawing/2014/main" id="{CCF756B7-DB09-6042-A145-60B00CAAC0F3}"/>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51" name="TextBox 50">
              <a:extLst>
                <a:ext uri="{FF2B5EF4-FFF2-40B4-BE49-F238E27FC236}">
                  <a16:creationId xmlns:a16="http://schemas.microsoft.com/office/drawing/2014/main" id="{9B0EE412-6C95-3143-9EDF-32CF80F0CE5F}"/>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52" name="TextBox 51">
              <a:extLst>
                <a:ext uri="{FF2B5EF4-FFF2-40B4-BE49-F238E27FC236}">
                  <a16:creationId xmlns:a16="http://schemas.microsoft.com/office/drawing/2014/main" id="{4A371BFB-1218-9B4B-8451-D8DBA29BF69E}"/>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53" name="TextBox 52">
              <a:extLst>
                <a:ext uri="{FF2B5EF4-FFF2-40B4-BE49-F238E27FC236}">
                  <a16:creationId xmlns:a16="http://schemas.microsoft.com/office/drawing/2014/main" id="{8673C0D7-C429-B14F-B8D4-420E5A422CC4}"/>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54" name="TextBox 53">
              <a:extLst>
                <a:ext uri="{FF2B5EF4-FFF2-40B4-BE49-F238E27FC236}">
                  <a16:creationId xmlns:a16="http://schemas.microsoft.com/office/drawing/2014/main" id="{8A7D0685-33BD-DA43-897C-19D19EEA3CD3}"/>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grpSp>
      <p:grpSp>
        <p:nvGrpSpPr>
          <p:cNvPr id="5" name="Group 4">
            <a:extLst>
              <a:ext uri="{FF2B5EF4-FFF2-40B4-BE49-F238E27FC236}">
                <a16:creationId xmlns:a16="http://schemas.microsoft.com/office/drawing/2014/main" id="{2121D6D2-5C3E-2A4F-A74F-5FEE20B6DFC8}"/>
              </a:ext>
            </a:extLst>
          </p:cNvPr>
          <p:cNvGrpSpPr/>
          <p:nvPr/>
        </p:nvGrpSpPr>
        <p:grpSpPr>
          <a:xfrm>
            <a:off x="8848038" y="1634998"/>
            <a:ext cx="2131830" cy="495538"/>
            <a:chOff x="8843317" y="1636759"/>
            <a:chExt cx="2131830" cy="495538"/>
          </a:xfrm>
        </p:grpSpPr>
        <p:sp>
          <p:nvSpPr>
            <p:cNvPr id="56" name="Oval 55">
              <a:extLst>
                <a:ext uri="{FF2B5EF4-FFF2-40B4-BE49-F238E27FC236}">
                  <a16:creationId xmlns:a16="http://schemas.microsoft.com/office/drawing/2014/main" id="{E4446164-AEB5-0E4C-89B0-511DEF0277A6}"/>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57" name="Oval 56">
              <a:extLst>
                <a:ext uri="{FF2B5EF4-FFF2-40B4-BE49-F238E27FC236}">
                  <a16:creationId xmlns:a16="http://schemas.microsoft.com/office/drawing/2014/main" id="{F413E335-706C-D64A-B570-FA68A0F407E7}"/>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58" name="Straight Arrow Connector 57">
              <a:extLst>
                <a:ext uri="{FF2B5EF4-FFF2-40B4-BE49-F238E27FC236}">
                  <a16:creationId xmlns:a16="http://schemas.microsoft.com/office/drawing/2014/main" id="{E1D7A7E2-A715-7649-A47C-C16170747F61}"/>
                </a:ext>
              </a:extLst>
            </p:cNvPr>
            <p:cNvCxnSpPr>
              <a:stCxn id="56" idx="6"/>
              <a:endCxn id="57"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61" name="Oval 60">
              <a:extLst>
                <a:ext uri="{FF2B5EF4-FFF2-40B4-BE49-F238E27FC236}">
                  <a16:creationId xmlns:a16="http://schemas.microsoft.com/office/drawing/2014/main" id="{D42AA9D3-2318-B049-BA60-BE4B81C1C4FF}"/>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62" name="Oval 61">
              <a:extLst>
                <a:ext uri="{FF2B5EF4-FFF2-40B4-BE49-F238E27FC236}">
                  <a16:creationId xmlns:a16="http://schemas.microsoft.com/office/drawing/2014/main" id="{174188B8-6D1B-0943-9143-EEA2C0464EAB}"/>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63" name="Straight Arrow Connector 62">
              <a:extLst>
                <a:ext uri="{FF2B5EF4-FFF2-40B4-BE49-F238E27FC236}">
                  <a16:creationId xmlns:a16="http://schemas.microsoft.com/office/drawing/2014/main" id="{77E37A5B-DB51-CE45-BB0C-965D9A7A6829}"/>
                </a:ext>
              </a:extLst>
            </p:cNvPr>
            <p:cNvCxnSpPr>
              <a:cxnSpLocks/>
              <a:stCxn id="61" idx="6"/>
              <a:endCxn id="56"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65" name="Straight Arrow Connector 64">
              <a:extLst>
                <a:ext uri="{FF2B5EF4-FFF2-40B4-BE49-F238E27FC236}">
                  <a16:creationId xmlns:a16="http://schemas.microsoft.com/office/drawing/2014/main" id="{5CF3A0CD-D5BF-B74D-B763-7DC97670617C}"/>
                </a:ext>
              </a:extLst>
            </p:cNvPr>
            <p:cNvCxnSpPr>
              <a:cxnSpLocks/>
              <a:stCxn id="57" idx="6"/>
              <a:endCxn id="62"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55" name="TextBox 54">
            <a:extLst>
              <a:ext uri="{FF2B5EF4-FFF2-40B4-BE49-F238E27FC236}">
                <a16:creationId xmlns:a16="http://schemas.microsoft.com/office/drawing/2014/main" id="{9E55F130-DB2D-E84F-A187-1FCF5AF7B309}"/>
              </a:ext>
            </a:extLst>
          </p:cNvPr>
          <p:cNvSpPr txBox="1"/>
          <p:nvPr/>
        </p:nvSpPr>
        <p:spPr>
          <a:xfrm>
            <a:off x="3017950" y="1786118"/>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Road map graph</a:t>
            </a:r>
          </a:p>
        </p:txBody>
      </p:sp>
      <p:sp>
        <p:nvSpPr>
          <p:cNvPr id="59" name="TextBox 58">
            <a:extLst>
              <a:ext uri="{FF2B5EF4-FFF2-40B4-BE49-F238E27FC236}">
                <a16:creationId xmlns:a16="http://schemas.microsoft.com/office/drawing/2014/main" id="{9DE0BF21-2130-6546-9226-FC17F928A98C}"/>
              </a:ext>
            </a:extLst>
          </p:cNvPr>
          <p:cNvSpPr txBox="1"/>
          <p:nvPr/>
        </p:nvSpPr>
        <p:spPr>
          <a:xfrm>
            <a:off x="5631794" y="1784695"/>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Shortest path</a:t>
            </a:r>
          </a:p>
        </p:txBody>
      </p:sp>
    </p:spTree>
    <p:custDataLst>
      <p:tags r:id="rId1"/>
    </p:custDataLst>
    <p:extLst>
      <p:ext uri="{BB962C8B-B14F-4D97-AF65-F5344CB8AC3E}">
        <p14:creationId xmlns:p14="http://schemas.microsoft.com/office/powerpoint/2010/main" val="2572012834"/>
      </p:ext>
    </p:extLst>
  </p:cSld>
  <p:clrMapOvr>
    <a:masterClrMapping/>
  </p:clrMapOvr>
  <p:transition spd="med" advTm="341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dissolv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3" name="Text Placeholder 2">
            <a:extLst>
              <a:ext uri="{FF2B5EF4-FFF2-40B4-BE49-F238E27FC236}">
                <a16:creationId xmlns:a16="http://schemas.microsoft.com/office/drawing/2014/main" id="{8045F431-3B57-6743-80AB-B54325643FE2}"/>
              </a:ext>
            </a:extLst>
          </p:cNvPr>
          <p:cNvSpPr>
            <a:spLocks noGrp="1"/>
          </p:cNvSpPr>
          <p:nvPr>
            <p:ph type="body" idx="1"/>
          </p:nvPr>
        </p:nvSpPr>
        <p:spPr>
          <a:xfrm>
            <a:off x="616072" y="951929"/>
            <a:ext cx="11239501" cy="3726949"/>
          </a:xfrm>
        </p:spPr>
        <p:txBody>
          <a:bodyPr>
            <a:normAutofit/>
          </a:bodyPr>
          <a:lstStyle/>
          <a:p>
            <a:r>
              <a:rPr lang="en-US" dirty="0">
                <a:solidFill>
                  <a:schemeClr val="tx1">
                    <a:lumMod val="40000"/>
                    <a:lumOff val="60000"/>
                  </a:schemeClr>
                </a:solidFill>
              </a:rPr>
              <a:t>Background</a:t>
            </a:r>
          </a:p>
          <a:p>
            <a:r>
              <a:rPr lang="en-US" dirty="0">
                <a:solidFill>
                  <a:schemeClr val="tx1">
                    <a:lumMod val="40000"/>
                    <a:lumOff val="60000"/>
                  </a:schemeClr>
                </a:solidFill>
              </a:rPr>
              <a:t>Research Summary</a:t>
            </a:r>
          </a:p>
          <a:p>
            <a:r>
              <a:rPr lang="en-US" dirty="0"/>
              <a:t>Contribution #1: Applying Graph to Security Applications</a:t>
            </a:r>
          </a:p>
          <a:p>
            <a:r>
              <a:rPr lang="en-US" dirty="0">
                <a:solidFill>
                  <a:schemeClr val="tx1">
                    <a:lumMod val="40000"/>
                    <a:lumOff val="60000"/>
                  </a:schemeClr>
                </a:solidFill>
              </a:rPr>
              <a:t>Contribution #2: Explaining Graph Learning for Security Applications </a:t>
            </a:r>
          </a:p>
          <a:p>
            <a:r>
              <a:rPr lang="en-US" dirty="0">
                <a:solidFill>
                  <a:schemeClr val="tx1">
                    <a:lumMod val="40000"/>
                    <a:lumOff val="60000"/>
                  </a:schemeClr>
                </a:solidFill>
              </a:rPr>
              <a:t>Contribution #3: HPC for Graph Algorithms</a:t>
            </a:r>
            <a:endParaRPr lang="en-US" dirty="0"/>
          </a:p>
          <a:p>
            <a:r>
              <a:rPr lang="en-US" dirty="0">
                <a:solidFill>
                  <a:schemeClr val="tx1">
                    <a:lumMod val="40000"/>
                    <a:lumOff val="60000"/>
                  </a:schemeClr>
                </a:solidFill>
              </a:rPr>
              <a:t>Summary</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20</a:t>
            </a:fld>
            <a:endParaRPr lang="en-US" dirty="0"/>
          </a:p>
        </p:txBody>
      </p:sp>
      <p:pic>
        <p:nvPicPr>
          <p:cNvPr id="5" name="Picture 2" descr="ACM ASIACCS 2021 – June 7th to June 11th, 2021, Hong Kong, China">
            <a:extLst>
              <a:ext uri="{FF2B5EF4-FFF2-40B4-BE49-F238E27FC236}">
                <a16:creationId xmlns:a16="http://schemas.microsoft.com/office/drawing/2014/main" id="{281E04AA-F28D-1C49-A5B8-9270379EB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 y="6031529"/>
            <a:ext cx="3036297" cy="8356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3369C93F-8A17-8B42-BB80-7359DF2B95F8}"/>
              </a:ext>
            </a:extLst>
          </p:cNvPr>
          <p:cNvGraphicFramePr>
            <a:graphicFrameLocks noGrp="1"/>
          </p:cNvGraphicFramePr>
          <p:nvPr>
            <p:extLst>
              <p:ext uri="{D42A27DB-BD31-4B8C-83A1-F6EECF244321}">
                <p14:modId xmlns:p14="http://schemas.microsoft.com/office/powerpoint/2010/main" val="1970129222"/>
              </p:ext>
            </p:extLst>
          </p:nvPr>
        </p:nvGraphicFramePr>
        <p:xfrm>
          <a:off x="784728" y="4948182"/>
          <a:ext cx="10856464" cy="1010920"/>
        </p:xfrm>
        <a:graphic>
          <a:graphicData uri="http://schemas.openxmlformats.org/drawingml/2006/table">
            <a:tbl>
              <a:tblPr firstRow="1" bandRow="1">
                <a:tableStyleId>{0E3FDE45-AF77-4B5C-9715-49D594BDF05E}</a:tableStyleId>
              </a:tblPr>
              <a:tblGrid>
                <a:gridCol w="2714116">
                  <a:extLst>
                    <a:ext uri="{9D8B030D-6E8A-4147-A177-3AD203B41FA5}">
                      <a16:colId xmlns:a16="http://schemas.microsoft.com/office/drawing/2014/main" val="2509636660"/>
                    </a:ext>
                  </a:extLst>
                </a:gridCol>
                <a:gridCol w="2714116">
                  <a:extLst>
                    <a:ext uri="{9D8B030D-6E8A-4147-A177-3AD203B41FA5}">
                      <a16:colId xmlns:a16="http://schemas.microsoft.com/office/drawing/2014/main" val="1870518348"/>
                    </a:ext>
                  </a:extLst>
                </a:gridCol>
                <a:gridCol w="2714116">
                  <a:extLst>
                    <a:ext uri="{9D8B030D-6E8A-4147-A177-3AD203B41FA5}">
                      <a16:colId xmlns:a16="http://schemas.microsoft.com/office/drawing/2014/main" val="2175858962"/>
                    </a:ext>
                  </a:extLst>
                </a:gridCol>
                <a:gridCol w="2714116">
                  <a:extLst>
                    <a:ext uri="{9D8B030D-6E8A-4147-A177-3AD203B41FA5}">
                      <a16:colId xmlns:a16="http://schemas.microsoft.com/office/drawing/2014/main" val="594525579"/>
                    </a:ext>
                  </a:extLst>
                </a:gridCol>
              </a:tblGrid>
              <a:tr h="370840">
                <a:tc>
                  <a:txBody>
                    <a:bodyPr/>
                    <a:lstStyle/>
                    <a:p>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370840">
                <a:tc>
                  <a:txBody>
                    <a:bodyPr/>
                    <a:lstStyle/>
                    <a:p>
                      <a:r>
                        <a:rPr lang="en-US" sz="18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rgbClr val="0432FF"/>
                          </a:solidFill>
                          <a:latin typeface="Gill Sans MT" panose="020B0502020104020203" pitchFamily="34" charset="77"/>
                        </a:rPr>
                        <a:t>BugGraph</a:t>
                      </a:r>
                      <a:r>
                        <a:rPr lang="en-US" sz="1800" dirty="0">
                          <a:solidFill>
                            <a:srgbClr val="0432FF"/>
                          </a:solidFill>
                          <a:latin typeface="Gill Sans MT" panose="020B0502020104020203" pitchFamily="34" charset="77"/>
                        </a:rPr>
                        <a:t> [</a:t>
                      </a:r>
                      <a:r>
                        <a:rPr lang="en-US" sz="1800" dirty="0" err="1">
                          <a:solidFill>
                            <a:srgbClr val="0432FF"/>
                          </a:solidFill>
                          <a:latin typeface="Gill Sans MT" panose="020B0502020104020203" pitchFamily="34" charset="77"/>
                        </a:rPr>
                        <a:t>AsiaCCS</a:t>
                      </a:r>
                      <a:r>
                        <a:rPr lang="en-US" sz="1800" dirty="0">
                          <a:solidFill>
                            <a:srgbClr val="0432FF"/>
                          </a:solidFill>
                          <a:latin typeface="Gill Sans MT" panose="020B0502020104020203" pitchFamily="34" charset="77"/>
                        </a:rPr>
                        <a:t>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bl>
          </a:graphicData>
        </a:graphic>
      </p:graphicFrame>
      <p:sp>
        <p:nvSpPr>
          <p:cNvPr id="7" name="5-Point Star 6">
            <a:extLst>
              <a:ext uri="{FF2B5EF4-FFF2-40B4-BE49-F238E27FC236}">
                <a16:creationId xmlns:a16="http://schemas.microsoft.com/office/drawing/2014/main" id="{AD59C6F2-8911-A643-ABAB-039A8DD0913B}"/>
              </a:ext>
            </a:extLst>
          </p:cNvPr>
          <p:cNvSpPr/>
          <p:nvPr/>
        </p:nvSpPr>
        <p:spPr>
          <a:xfrm>
            <a:off x="5988050" y="5354774"/>
            <a:ext cx="479398" cy="479398"/>
          </a:xfrm>
          <a:prstGeom prst="star5">
            <a:avLst/>
          </a:prstGeom>
          <a:solidFill>
            <a:srgbClr val="F4D5F5"/>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chemeClr val="tx1">
                    <a:lumMod val="50000"/>
                  </a:schemeClr>
                </a:solidFill>
                <a:effectLst>
                  <a:outerShdw blurRad="25400" dist="33948" dir="2700000" rotWithShape="0">
                    <a:srgbClr val="3B3936"/>
                  </a:outerShdw>
                </a:effectLst>
              </a:rPr>
              <a:t>1</a:t>
            </a:r>
            <a:endParaRPr kumimoji="0" lang="en-US" sz="1800" b="0" i="0" u="none" strike="noStrike" cap="none" spc="0" normalizeH="0" baseline="0" dirty="0">
              <a:ln>
                <a:noFill/>
              </a:ln>
              <a:solidFill>
                <a:schemeClr val="tx1">
                  <a:lumMod val="50000"/>
                </a:schemeClr>
              </a:solidFill>
              <a:effectLst>
                <a:outerShdw blurRad="25400" dist="33948" dir="2700000" rotWithShape="0">
                  <a:srgbClr val="3B3936"/>
                </a:outerShdw>
              </a:effectLst>
              <a:uFillTx/>
              <a:latin typeface="Palatino"/>
              <a:ea typeface="Palatino"/>
              <a:cs typeface="Palatino"/>
              <a:sym typeface="Palatino"/>
            </a:endParaRPr>
          </a:p>
        </p:txBody>
      </p:sp>
    </p:spTree>
    <p:extLst>
      <p:ext uri="{BB962C8B-B14F-4D97-AF65-F5344CB8AC3E}">
        <p14:creationId xmlns:p14="http://schemas.microsoft.com/office/powerpoint/2010/main" val="1974521540"/>
      </p:ext>
    </p:extLst>
  </p:cSld>
  <p:clrMapOvr>
    <a:masterClrMapping/>
  </p:clrMapOvr>
  <p:transition spd="med" advTm="10055"/>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4490-8B00-034C-8292-79A49B92FE71}"/>
              </a:ext>
            </a:extLst>
          </p:cNvPr>
          <p:cNvSpPr>
            <a:spLocks noGrp="1"/>
          </p:cNvSpPr>
          <p:nvPr>
            <p:ph type="title"/>
          </p:nvPr>
        </p:nvSpPr>
        <p:spPr/>
        <p:txBody>
          <a:bodyPr>
            <a:normAutofit/>
          </a:bodyPr>
          <a:lstStyle/>
          <a:p>
            <a:r>
              <a:rPr lang="en-US" sz="4400" dirty="0"/>
              <a:t>Binary Code is Prevalent</a:t>
            </a:r>
          </a:p>
        </p:txBody>
      </p:sp>
      <p:sp>
        <p:nvSpPr>
          <p:cNvPr id="5" name="Google Shape;516;p37">
            <a:extLst>
              <a:ext uri="{FF2B5EF4-FFF2-40B4-BE49-F238E27FC236}">
                <a16:creationId xmlns:a16="http://schemas.microsoft.com/office/drawing/2014/main" id="{3883407A-2F23-A94B-AEE8-49A923ACF11F}"/>
              </a:ext>
            </a:extLst>
          </p:cNvPr>
          <p:cNvSpPr txBox="1">
            <a:spLocks noGrp="1"/>
          </p:cNvSpPr>
          <p:nvPr>
            <p:ph type="body" idx="1"/>
          </p:nvPr>
        </p:nvSpPr>
        <p:spPr>
          <a:xfrm>
            <a:off x="238856" y="951930"/>
            <a:ext cx="11591194" cy="1716352"/>
          </a:xfrm>
          <a:prstGeom prst="rect">
            <a:avLst/>
          </a:prstGeom>
        </p:spPr>
        <p:txBody>
          <a:bodyPr spcFirstLastPara="1" wrap="square" lIns="91425" tIns="91425" rIns="91425" bIns="91425" anchor="t" anchorCtr="0">
            <a:noAutofit/>
          </a:bodyPr>
          <a:lstStyle/>
          <a:p>
            <a:pPr marL="457200" indent="-342900">
              <a:spcBef>
                <a:spcPts val="1200"/>
              </a:spcBef>
              <a:buClr>
                <a:srgbClr val="000000"/>
              </a:buClr>
              <a:buSzPts val="1800"/>
              <a:buFont typeface="Nunito"/>
              <a:buChar char="●"/>
            </a:pPr>
            <a:r>
              <a:rPr lang="en-US" sz="2400" dirty="0">
                <a:latin typeface="Gill Sans MT" panose="020B0502020104020203" pitchFamily="34" charset="77"/>
                <a:sym typeface="Nunito"/>
              </a:rPr>
              <a:t>Software vendors usually do not share the source code.</a:t>
            </a:r>
            <a:br>
              <a:rPr lang="en-US" sz="2400" dirty="0">
                <a:latin typeface="Gill Sans MT" panose="020B0502020104020203" pitchFamily="34" charset="77"/>
                <a:sym typeface="Nunito"/>
              </a:rPr>
            </a:br>
            <a:endParaRPr lang="en" sz="2400" dirty="0">
              <a:latin typeface="Gill Sans MT" panose="020B0502020104020203" pitchFamily="34" charset="77"/>
              <a:ea typeface="Nunito"/>
              <a:cs typeface="Nunito"/>
              <a:sym typeface="Nunito"/>
            </a:endParaRPr>
          </a:p>
          <a:p>
            <a:pPr marL="457200" indent="-342900">
              <a:spcBef>
                <a:spcPts val="1200"/>
              </a:spcBef>
              <a:buClr>
                <a:srgbClr val="000000"/>
              </a:buClr>
              <a:buSzPts val="1800"/>
              <a:buFont typeface="Nunito"/>
              <a:buChar char="●"/>
            </a:pPr>
            <a:r>
              <a:rPr lang="en" sz="2400" dirty="0">
                <a:latin typeface="Gill Sans MT" panose="020B0502020104020203" pitchFamily="34" charset="77"/>
                <a:ea typeface="Nunito"/>
                <a:cs typeface="Nunito"/>
                <a:sym typeface="Nunito"/>
              </a:rPr>
              <a:t>A significant number of binaries are running in the wild, </a:t>
            </a:r>
            <a:r>
              <a:rPr lang="en" sz="2400" dirty="0">
                <a:latin typeface="Gill Sans MT" panose="020B0502020104020203" pitchFamily="34" charset="77"/>
              </a:rPr>
              <a:t>e.g., firmware of IoT devices.</a:t>
            </a:r>
            <a:r>
              <a:rPr lang="en" sz="2400" dirty="0">
                <a:latin typeface="Gill Sans MT" panose="020B0502020104020203" pitchFamily="34" charset="77"/>
                <a:ea typeface="Nunito"/>
                <a:cs typeface="Nunito"/>
                <a:sym typeface="Nunito"/>
              </a:rPr>
              <a:t> </a:t>
            </a:r>
          </a:p>
          <a:p>
            <a:pPr marL="419100" lvl="1" indent="0">
              <a:spcBef>
                <a:spcPts val="1200"/>
              </a:spcBef>
              <a:buClr>
                <a:srgbClr val="000000"/>
              </a:buClr>
              <a:buSzPts val="1800"/>
              <a:buNone/>
            </a:pPr>
            <a:endParaRPr sz="2400" dirty="0">
              <a:latin typeface="Gill Sans MT" panose="020B0502020104020203" pitchFamily="34" charset="77"/>
            </a:endParaRPr>
          </a:p>
        </p:txBody>
      </p:sp>
      <p:pic>
        <p:nvPicPr>
          <p:cNvPr id="22" name="Picture 21" descr="Diagram, schematic&#10;&#10;Description automatically generated">
            <a:extLst>
              <a:ext uri="{FF2B5EF4-FFF2-40B4-BE49-F238E27FC236}">
                <a16:creationId xmlns:a16="http://schemas.microsoft.com/office/drawing/2014/main" id="{5D40E537-63FB-9B48-A992-F91F235941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2306" y="3335346"/>
            <a:ext cx="5950654" cy="3347243"/>
          </a:xfrm>
          <a:prstGeom prst="rect">
            <a:avLst/>
          </a:prstGeom>
        </p:spPr>
      </p:pic>
      <p:grpSp>
        <p:nvGrpSpPr>
          <p:cNvPr id="13" name="Group 12">
            <a:extLst>
              <a:ext uri="{FF2B5EF4-FFF2-40B4-BE49-F238E27FC236}">
                <a16:creationId xmlns:a16="http://schemas.microsoft.com/office/drawing/2014/main" id="{A42CE8A6-28A9-7846-A670-68D0A9E43728}"/>
              </a:ext>
            </a:extLst>
          </p:cNvPr>
          <p:cNvGrpSpPr/>
          <p:nvPr/>
        </p:nvGrpSpPr>
        <p:grpSpPr>
          <a:xfrm>
            <a:off x="6451026" y="3274330"/>
            <a:ext cx="5605516" cy="3608671"/>
            <a:chOff x="6601633" y="3325161"/>
            <a:chExt cx="5605516" cy="3608671"/>
          </a:xfrm>
        </p:grpSpPr>
        <p:sp>
          <p:nvSpPr>
            <p:cNvPr id="10" name="TextBox 9">
              <a:extLst>
                <a:ext uri="{FF2B5EF4-FFF2-40B4-BE49-F238E27FC236}">
                  <a16:creationId xmlns:a16="http://schemas.microsoft.com/office/drawing/2014/main" id="{D89BB2A5-AEC5-3146-8DFA-7D97B4BEDFC7}"/>
                </a:ext>
              </a:extLst>
            </p:cNvPr>
            <p:cNvSpPr txBox="1"/>
            <p:nvPr/>
          </p:nvSpPr>
          <p:spPr>
            <a:xfrm>
              <a:off x="10942165" y="6646574"/>
              <a:ext cx="11381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source: </a:t>
              </a:r>
              <a:r>
                <a:rPr lang="en-US" sz="1200" dirty="0" err="1">
                  <a:latin typeface="Gill Sans MT" panose="020B0502020104020203" pitchFamily="34" charset="77"/>
                </a:rPr>
                <a:t>statista</a:t>
              </a:r>
              <a:endParaRPr lang="en-US" sz="1200" dirty="0">
                <a:latin typeface="Gill Sans MT" panose="020B0502020104020203" pitchFamily="34" charset="77"/>
              </a:endParaRPr>
            </a:p>
          </p:txBody>
        </p:sp>
        <p:grpSp>
          <p:nvGrpSpPr>
            <p:cNvPr id="24" name="Group 23">
              <a:extLst>
                <a:ext uri="{FF2B5EF4-FFF2-40B4-BE49-F238E27FC236}">
                  <a16:creationId xmlns:a16="http://schemas.microsoft.com/office/drawing/2014/main" id="{D704FB44-4398-BD43-9382-F261A58E80A3}"/>
                </a:ext>
              </a:extLst>
            </p:cNvPr>
            <p:cNvGrpSpPr/>
            <p:nvPr/>
          </p:nvGrpSpPr>
          <p:grpSpPr>
            <a:xfrm>
              <a:off x="6601633" y="3325161"/>
              <a:ext cx="5605516" cy="3373206"/>
              <a:chOff x="6528523" y="2447311"/>
              <a:chExt cx="5605516" cy="3373206"/>
            </a:xfrm>
          </p:grpSpPr>
          <p:graphicFrame>
            <p:nvGraphicFramePr>
              <p:cNvPr id="9" name="Chart 8">
                <a:extLst>
                  <a:ext uri="{FF2B5EF4-FFF2-40B4-BE49-F238E27FC236}">
                    <a16:creationId xmlns:a16="http://schemas.microsoft.com/office/drawing/2014/main" id="{D1DC92A6-C77F-8449-AB25-3195A33EB2AB}"/>
                  </a:ext>
                </a:extLst>
              </p:cNvPr>
              <p:cNvGraphicFramePr>
                <a:graphicFrameLocks/>
              </p:cNvGraphicFramePr>
              <p:nvPr/>
            </p:nvGraphicFramePr>
            <p:xfrm>
              <a:off x="6660339" y="3227151"/>
              <a:ext cx="5473700" cy="2593366"/>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76752ECE-512C-3D4D-9FA1-30BF0B9C70FF}"/>
                  </a:ext>
                </a:extLst>
              </p:cNvPr>
              <p:cNvSpPr txBox="1"/>
              <p:nvPr/>
            </p:nvSpPr>
            <p:spPr>
              <a:xfrm>
                <a:off x="11297461" y="3110964"/>
                <a:ext cx="83657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FF0000"/>
                    </a:solidFill>
                    <a:latin typeface="Gill Sans MT" panose="020B0502020104020203" pitchFamily="34" charset="77"/>
                  </a:rPr>
                  <a:t>75</a:t>
                </a:r>
                <a:r>
                  <a:rPr kumimoji="0" lang="en-US" sz="1400" b="0" i="0" u="none" strike="noStrike" cap="none" spc="0" normalizeH="0" baseline="0" dirty="0">
                    <a:ln>
                      <a:noFill/>
                    </a:ln>
                    <a:solidFill>
                      <a:srgbClr val="FF0000"/>
                    </a:solidFill>
                    <a:effectLst/>
                    <a:uFillTx/>
                    <a:latin typeface="Gill Sans MT" panose="020B0502020104020203" pitchFamily="34" charset="77"/>
                    <a:sym typeface="Palatino"/>
                  </a:rPr>
                  <a:t> Billion</a:t>
                </a:r>
              </a:p>
            </p:txBody>
          </p:sp>
          <p:sp>
            <p:nvSpPr>
              <p:cNvPr id="12" name="Rectangle 11">
                <a:extLst>
                  <a:ext uri="{FF2B5EF4-FFF2-40B4-BE49-F238E27FC236}">
                    <a16:creationId xmlns:a16="http://schemas.microsoft.com/office/drawing/2014/main" id="{9302FF47-9956-C64E-8652-97F02201E28A}"/>
                  </a:ext>
                </a:extLst>
              </p:cNvPr>
              <p:cNvSpPr/>
              <p:nvPr/>
            </p:nvSpPr>
            <p:spPr>
              <a:xfrm>
                <a:off x="6528523" y="2447311"/>
                <a:ext cx="5384699" cy="338554"/>
              </a:xfrm>
              <a:prstGeom prst="rect">
                <a:avLst/>
              </a:prstGeom>
            </p:spPr>
            <p:txBody>
              <a:bodyPr wrap="square">
                <a:spAutoFit/>
              </a:bodyPr>
              <a:lstStyle/>
              <a:p>
                <a:r>
                  <a:rPr lang="en-US" dirty="0">
                    <a:solidFill>
                      <a:srgbClr val="0432FF"/>
                    </a:solidFill>
                    <a:latin typeface="Gill Sans MT" panose="020B0502020104020203" pitchFamily="34" charset="77"/>
                  </a:rPr>
                  <a:t>Num. of Connected IoT Devices from 2015 to 2025</a:t>
                </a:r>
              </a:p>
            </p:txBody>
          </p:sp>
        </p:grpSp>
        <p:sp>
          <p:nvSpPr>
            <p:cNvPr id="6" name="TextBox 5">
              <a:extLst>
                <a:ext uri="{FF2B5EF4-FFF2-40B4-BE49-F238E27FC236}">
                  <a16:creationId xmlns:a16="http://schemas.microsoft.com/office/drawing/2014/main" id="{9EC7BB3F-9775-B449-B174-CA31DF00F0C5}"/>
                </a:ext>
              </a:extLst>
            </p:cNvPr>
            <p:cNvSpPr txBox="1"/>
            <p:nvPr/>
          </p:nvSpPr>
          <p:spPr>
            <a:xfrm>
              <a:off x="6880411" y="3786965"/>
              <a:ext cx="161163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lumMod val="50000"/>
                    </a:schemeClr>
                  </a:solidFill>
                  <a:effectLst/>
                  <a:uFillTx/>
                  <a:latin typeface="Gill Sans MT" panose="020B0502020104020203" pitchFamily="34" charset="77"/>
                  <a:sym typeface="Palatino"/>
                </a:rPr>
                <a:t>Count in billion</a:t>
              </a:r>
            </a:p>
          </p:txBody>
        </p:sp>
      </p:grpSp>
      <p:sp>
        <p:nvSpPr>
          <p:cNvPr id="14" name="Slide Number Placeholder 3">
            <a:extLst>
              <a:ext uri="{FF2B5EF4-FFF2-40B4-BE49-F238E27FC236}">
                <a16:creationId xmlns:a16="http://schemas.microsoft.com/office/drawing/2014/main" id="{E075D5B3-C204-A841-B246-456F4DE35E38}"/>
              </a:ext>
            </a:extLst>
          </p:cNvPr>
          <p:cNvSpPr txBox="1">
            <a:spLocks/>
          </p:cNvSpPr>
          <p:nvPr/>
        </p:nvSpPr>
        <p:spPr>
          <a:xfrm>
            <a:off x="5646180" y="6585820"/>
            <a:ext cx="449820" cy="272180"/>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a:lstStyle>
          <a:p>
            <a:fld id="{86CB4B4D-7CA3-9044-876B-883B54F8677D}" type="slidenum">
              <a:rPr lang="en-US" smtClean="0"/>
              <a:pPr/>
              <a:t>21</a:t>
            </a:fld>
            <a:endParaRPr lang="en-US" dirty="0"/>
          </a:p>
        </p:txBody>
      </p:sp>
    </p:spTree>
    <p:custDataLst>
      <p:tags r:id="rId1"/>
    </p:custDataLst>
    <p:extLst>
      <p:ext uri="{BB962C8B-B14F-4D97-AF65-F5344CB8AC3E}">
        <p14:creationId xmlns:p14="http://schemas.microsoft.com/office/powerpoint/2010/main" val="2598127228"/>
      </p:ext>
    </p:extLst>
  </p:cSld>
  <p:clrMapOvr>
    <a:masterClrMapping/>
  </p:clrMapOvr>
  <p:transition spd="med" advTm="2509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A1FB-F096-E245-9530-830822E6551B}"/>
              </a:ext>
            </a:extLst>
          </p:cNvPr>
          <p:cNvSpPr>
            <a:spLocks noGrp="1"/>
          </p:cNvSpPr>
          <p:nvPr>
            <p:ph type="title"/>
          </p:nvPr>
        </p:nvSpPr>
        <p:spPr/>
        <p:txBody>
          <a:bodyPr>
            <a:normAutofit/>
          </a:bodyPr>
          <a:lstStyle/>
          <a:p>
            <a:r>
              <a:rPr lang="en-US" sz="4400" dirty="0"/>
              <a:t>What is Vulnerability?</a:t>
            </a:r>
          </a:p>
        </p:txBody>
      </p:sp>
      <p:sp>
        <p:nvSpPr>
          <p:cNvPr id="4" name="Slide Number Placeholder 3">
            <a:extLst>
              <a:ext uri="{FF2B5EF4-FFF2-40B4-BE49-F238E27FC236}">
                <a16:creationId xmlns:a16="http://schemas.microsoft.com/office/drawing/2014/main" id="{6A6FE924-0A5F-D848-87A8-64ECBB0FDC87}"/>
              </a:ext>
            </a:extLst>
          </p:cNvPr>
          <p:cNvSpPr>
            <a:spLocks noGrp="1"/>
          </p:cNvSpPr>
          <p:nvPr>
            <p:ph type="sldNum" sz="quarter" idx="2"/>
          </p:nvPr>
        </p:nvSpPr>
        <p:spPr/>
        <p:txBody>
          <a:bodyPr/>
          <a:lstStyle/>
          <a:p>
            <a:fld id="{86CB4B4D-7CA3-9044-876B-883B54F8677D}" type="slidenum">
              <a:rPr lang="en-US" smtClean="0"/>
              <a:pPr/>
              <a:t>22</a:t>
            </a:fld>
            <a:endParaRPr lang="en-US" dirty="0"/>
          </a:p>
        </p:txBody>
      </p:sp>
      <p:sp>
        <p:nvSpPr>
          <p:cNvPr id="13" name="Google Shape;505;p36">
            <a:extLst>
              <a:ext uri="{FF2B5EF4-FFF2-40B4-BE49-F238E27FC236}">
                <a16:creationId xmlns:a16="http://schemas.microsoft.com/office/drawing/2014/main" id="{B9CA38A1-50A0-5B46-BD86-5D3DFB61678C}"/>
              </a:ext>
            </a:extLst>
          </p:cNvPr>
          <p:cNvSpPr txBox="1">
            <a:spLocks noGrp="1"/>
          </p:cNvSpPr>
          <p:nvPr>
            <p:ph type="body" idx="1"/>
          </p:nvPr>
        </p:nvSpPr>
        <p:spPr>
          <a:xfrm>
            <a:off x="620309" y="951930"/>
            <a:ext cx="11095442" cy="2380865"/>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Nunito"/>
              <a:buChar char="●"/>
            </a:pPr>
            <a:r>
              <a:rPr lang="en" sz="2400" dirty="0">
                <a:solidFill>
                  <a:schemeClr val="tx2">
                    <a:lumMod val="75000"/>
                  </a:schemeClr>
                </a:solidFill>
                <a:latin typeface="Gill Sans MT" panose="020B0502020104020203" pitchFamily="34" charset="77"/>
                <a:ea typeface="Nunito"/>
                <a:cs typeface="Nunito"/>
                <a:sym typeface="Nunito"/>
              </a:rPr>
              <a:t>A vulnerability is a </a:t>
            </a:r>
            <a:r>
              <a:rPr lang="en" sz="2400" i="1" dirty="0">
                <a:solidFill>
                  <a:srgbClr val="0432FF"/>
                </a:solidFill>
                <a:latin typeface="Gill Sans MT" panose="020B0502020104020203" pitchFamily="34" charset="77"/>
                <a:ea typeface="Nunito"/>
                <a:cs typeface="Nunito"/>
                <a:sym typeface="Nunito"/>
              </a:rPr>
              <a:t>weakness</a:t>
            </a:r>
            <a:r>
              <a:rPr lang="en" sz="2400" dirty="0">
                <a:solidFill>
                  <a:schemeClr val="tx2">
                    <a:lumMod val="75000"/>
                  </a:schemeClr>
                </a:solidFill>
                <a:latin typeface="Gill Sans MT" panose="020B0502020104020203" pitchFamily="34" charset="77"/>
                <a:ea typeface="Nunito"/>
                <a:cs typeface="Nunito"/>
                <a:sym typeface="Nunito"/>
              </a:rPr>
              <a:t> (usually a </a:t>
            </a:r>
            <a:r>
              <a:rPr lang="en" sz="2400" i="1" dirty="0">
                <a:solidFill>
                  <a:srgbClr val="0432FF"/>
                </a:solidFill>
                <a:latin typeface="Gill Sans MT" panose="020B0502020104020203" pitchFamily="34" charset="77"/>
                <a:ea typeface="Nunito"/>
                <a:cs typeface="Nunito"/>
                <a:sym typeface="Nunito"/>
              </a:rPr>
              <a:t>bug</a:t>
            </a:r>
            <a:r>
              <a:rPr lang="en" sz="2400"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457200" lvl="0" indent="-342900" algn="l" rtl="0">
              <a:lnSpc>
                <a:spcPct val="100000"/>
              </a:lnSpc>
              <a:spcBef>
                <a:spcPts val="0"/>
              </a:spcBef>
              <a:spcAft>
                <a:spcPts val="0"/>
              </a:spcAft>
              <a:buClr>
                <a:srgbClr val="000000"/>
              </a:buClr>
              <a:buSzPts val="1800"/>
              <a:buFont typeface="Nunito"/>
              <a:buChar char="●"/>
            </a:pPr>
            <a:endParaRPr lang="en-US" dirty="0">
              <a:solidFill>
                <a:schemeClr val="tx2">
                  <a:lumMod val="75000"/>
                </a:schemeClr>
              </a:solidFill>
              <a:latin typeface="Gill Sans MT" panose="020B0502020104020203" pitchFamily="34" charset="77"/>
              <a:ea typeface="Nunito"/>
              <a:cs typeface="Nunito"/>
              <a:sym typeface="Nunito"/>
            </a:endParaRPr>
          </a:p>
          <a:p>
            <a:pPr marL="457200" indent="-342900" hangingPunct="1">
              <a:spcBef>
                <a:spcPts val="0"/>
              </a:spcBef>
              <a:buClr>
                <a:srgbClr val="000000"/>
              </a:buClr>
              <a:buSzPts val="1800"/>
              <a:buFont typeface="Nunito"/>
              <a:buChar char="●"/>
            </a:pPr>
            <a:r>
              <a:rPr lang="en-US" sz="2400" dirty="0">
                <a:latin typeface="Gill Sans MT" panose="020B0502020104020203" pitchFamily="34" charset="77"/>
              </a:rPr>
              <a:t>R</a:t>
            </a:r>
            <a:r>
              <a:rPr lang="en-US" sz="2400" dirty="0">
                <a:latin typeface="Gill Sans MT" panose="020B0502020104020203" pitchFamily="34" charset="77"/>
                <a:ea typeface="Nunito"/>
                <a:cs typeface="Nunito"/>
                <a:sym typeface="Nunito"/>
              </a:rPr>
              <a:t>eal-world</a:t>
            </a:r>
            <a:r>
              <a:rPr lang="en-US" sz="2400" dirty="0">
                <a:latin typeface="Gill Sans MT" panose="020B0502020104020203" pitchFamily="34" charset="77"/>
              </a:rPr>
              <a:t> impact</a:t>
            </a:r>
            <a:endParaRPr lang="en-US" sz="2400" dirty="0">
              <a:latin typeface="Gill Sans MT" panose="020B0502020104020203" pitchFamily="34" charset="77"/>
              <a:ea typeface="Nunito"/>
              <a:cs typeface="Nunito"/>
              <a:sym typeface="Nunito"/>
            </a:endParaRPr>
          </a:p>
          <a:p>
            <a:pPr marL="914400" lvl="1" indent="-317500" hangingPunct="1">
              <a:spcBef>
                <a:spcPts val="0"/>
              </a:spcBef>
              <a:buClr>
                <a:srgbClr val="000000"/>
              </a:buClr>
              <a:buSzPts val="1400"/>
              <a:buFont typeface="Nunito"/>
              <a:buChar char="○"/>
            </a:pPr>
            <a:r>
              <a:rPr lang="en-US" sz="2000" i="1" dirty="0">
                <a:solidFill>
                  <a:srgbClr val="FF0000"/>
                </a:solidFill>
                <a:latin typeface="Gill Sans MT" panose="020B0502020104020203" pitchFamily="34" charset="77"/>
                <a:ea typeface="Nunito"/>
                <a:cs typeface="Nunito"/>
                <a:sym typeface="Nunito"/>
              </a:rPr>
              <a:t>WannaCry</a:t>
            </a:r>
            <a:r>
              <a:rPr lang="en-US" sz="2000" dirty="0">
                <a:latin typeface="Gill Sans MT" panose="020B0502020104020203" pitchFamily="34" charset="77"/>
                <a:ea typeface="Nunito"/>
                <a:cs typeface="Nunito"/>
                <a:sym typeface="Nunito"/>
              </a:rPr>
              <a:t> ransomware infects 200,000 computers across 150 countries.</a:t>
            </a:r>
          </a:p>
          <a:p>
            <a:pPr marL="914400" lvl="1" indent="-317500" hangingPunct="1">
              <a:spcBef>
                <a:spcPts val="0"/>
              </a:spcBef>
              <a:buClr>
                <a:srgbClr val="000000"/>
              </a:buClr>
              <a:buSzPts val="1400"/>
              <a:buFont typeface="Nunito"/>
              <a:buChar char="○"/>
            </a:pPr>
            <a:r>
              <a:rPr lang="en-US" sz="2000" dirty="0">
                <a:latin typeface="Gill Sans MT" panose="020B0502020104020203" pitchFamily="34" charset="77"/>
              </a:rPr>
              <a:t>E</a:t>
            </a:r>
            <a:r>
              <a:rPr lang="en-US" sz="2000" dirty="0">
                <a:latin typeface="Gill Sans MT" panose="020B0502020104020203" pitchFamily="34" charset="77"/>
                <a:ea typeface="Nunito"/>
                <a:cs typeface="Nunito"/>
                <a:sym typeface="Nunito"/>
              </a:rPr>
              <a:t>xploits CVE-2017-0144 vulnerability in Windows’ Sever Message Block protocol.</a:t>
            </a:r>
          </a:p>
        </p:txBody>
      </p:sp>
      <p:pic>
        <p:nvPicPr>
          <p:cNvPr id="15" name="Google Shape;508;p36">
            <a:extLst>
              <a:ext uri="{FF2B5EF4-FFF2-40B4-BE49-F238E27FC236}">
                <a16:creationId xmlns:a16="http://schemas.microsoft.com/office/drawing/2014/main" id="{10F7EE30-C524-5E48-83FB-6EF7A89F6570}"/>
              </a:ext>
            </a:extLst>
          </p:cNvPr>
          <p:cNvPicPr preferRelativeResize="0"/>
          <p:nvPr/>
        </p:nvPicPr>
        <p:blipFill>
          <a:blip r:embed="rId4">
            <a:alphaModFix/>
          </a:blip>
          <a:stretch>
            <a:fillRect/>
          </a:stretch>
        </p:blipFill>
        <p:spPr>
          <a:xfrm>
            <a:off x="7232791" y="4080510"/>
            <a:ext cx="3616677" cy="2249615"/>
          </a:xfrm>
          <a:prstGeom prst="rect">
            <a:avLst/>
          </a:prstGeom>
          <a:noFill/>
          <a:ln>
            <a:noFill/>
          </a:ln>
        </p:spPr>
      </p:pic>
      <p:pic>
        <p:nvPicPr>
          <p:cNvPr id="17" name="Picture 16">
            <a:extLst>
              <a:ext uri="{FF2B5EF4-FFF2-40B4-BE49-F238E27FC236}">
                <a16:creationId xmlns:a16="http://schemas.microsoft.com/office/drawing/2014/main" id="{C44C065F-B6C3-FB4C-B9A2-297EEE60A3D1}"/>
              </a:ext>
            </a:extLst>
          </p:cNvPr>
          <p:cNvPicPr>
            <a:picLocks noChangeAspect="1"/>
          </p:cNvPicPr>
          <p:nvPr/>
        </p:nvPicPr>
        <p:blipFill>
          <a:blip r:embed="rId5"/>
          <a:stretch>
            <a:fillRect/>
          </a:stretch>
        </p:blipFill>
        <p:spPr>
          <a:xfrm>
            <a:off x="965124" y="4080510"/>
            <a:ext cx="3410658" cy="2573275"/>
          </a:xfrm>
          <a:prstGeom prst="rect">
            <a:avLst/>
          </a:prstGeom>
        </p:spPr>
      </p:pic>
      <p:sp>
        <p:nvSpPr>
          <p:cNvPr id="18" name="Rounded Rectangle 17">
            <a:extLst>
              <a:ext uri="{FF2B5EF4-FFF2-40B4-BE49-F238E27FC236}">
                <a16:creationId xmlns:a16="http://schemas.microsoft.com/office/drawing/2014/main" id="{EE8286FF-2DE6-F545-8443-C7DF8C1F4954}"/>
              </a:ext>
            </a:extLst>
          </p:cNvPr>
          <p:cNvSpPr/>
          <p:nvPr/>
        </p:nvSpPr>
        <p:spPr>
          <a:xfrm>
            <a:off x="2321753" y="5466074"/>
            <a:ext cx="1941637" cy="43999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6" name="TextBox 5">
            <a:extLst>
              <a:ext uri="{FF2B5EF4-FFF2-40B4-BE49-F238E27FC236}">
                <a16:creationId xmlns:a16="http://schemas.microsoft.com/office/drawing/2014/main" id="{82FB7C84-2288-C543-9BEB-FF71A5E2F883}"/>
              </a:ext>
            </a:extLst>
          </p:cNvPr>
          <p:cNvSpPr txBox="1"/>
          <p:nvPr/>
        </p:nvSpPr>
        <p:spPr>
          <a:xfrm>
            <a:off x="4460488" y="5355717"/>
            <a:ext cx="118239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Gill Sans MT" panose="020B0502020104020203" pitchFamily="34" charset="77"/>
                <a:sym typeface="Palatino"/>
              </a:rPr>
              <a:t>Integer overflow</a:t>
            </a:r>
          </a:p>
        </p:txBody>
      </p:sp>
    </p:spTree>
    <p:custDataLst>
      <p:tags r:id="rId1"/>
    </p:custDataLst>
    <p:extLst>
      <p:ext uri="{BB962C8B-B14F-4D97-AF65-F5344CB8AC3E}">
        <p14:creationId xmlns:p14="http://schemas.microsoft.com/office/powerpoint/2010/main" val="1598286378"/>
      </p:ext>
    </p:extLst>
  </p:cSld>
  <p:clrMapOvr>
    <a:masterClrMapping/>
  </p:clrMapOvr>
  <p:transition spd="med" advTm="4903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dissolve">
                                      <p:cBhvr>
                                        <p:cTn id="22" dur="500"/>
                                        <p:tgtEl>
                                          <p:spTgt spid="1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dissolve">
                                      <p:cBhvr>
                                        <p:cTn id="28" dur="500"/>
                                        <p:tgtEl>
                                          <p:spTgt spid="13">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1137-A975-AA40-81FA-7036B9516AB6}"/>
              </a:ext>
            </a:extLst>
          </p:cNvPr>
          <p:cNvSpPr>
            <a:spLocks noGrp="1"/>
          </p:cNvSpPr>
          <p:nvPr>
            <p:ph type="title"/>
          </p:nvPr>
        </p:nvSpPr>
        <p:spPr/>
        <p:txBody>
          <a:bodyPr>
            <a:normAutofit/>
          </a:bodyPr>
          <a:lstStyle/>
          <a:p>
            <a:r>
              <a:rPr lang="en-US" sz="4400" dirty="0"/>
              <a:t>Research Problem</a:t>
            </a:r>
          </a:p>
        </p:txBody>
      </p:sp>
      <p:sp>
        <p:nvSpPr>
          <p:cNvPr id="3" name="Text Placeholder 2">
            <a:extLst>
              <a:ext uri="{FF2B5EF4-FFF2-40B4-BE49-F238E27FC236}">
                <a16:creationId xmlns:a16="http://schemas.microsoft.com/office/drawing/2014/main" id="{FF1920FE-9244-4D4D-B7D0-6E47DB0F2E7E}"/>
              </a:ext>
            </a:extLst>
          </p:cNvPr>
          <p:cNvSpPr>
            <a:spLocks noGrp="1"/>
          </p:cNvSpPr>
          <p:nvPr>
            <p:ph type="body" idx="1"/>
          </p:nvPr>
        </p:nvSpPr>
        <p:spPr>
          <a:xfrm>
            <a:off x="616073" y="1040131"/>
            <a:ext cx="10939658" cy="3486150"/>
          </a:xfrm>
        </p:spPr>
        <p:txBody>
          <a:bodyPr>
            <a:noAutofit/>
          </a:bodyPr>
          <a:lstStyle/>
          <a:p>
            <a:pPr marL="457200" lvl="0" indent="-342900">
              <a:spcBef>
                <a:spcPts val="1100"/>
              </a:spcBef>
              <a:buClr>
                <a:srgbClr val="000000"/>
              </a:buClr>
              <a:buSzPts val="1800"/>
              <a:buChar char="●"/>
            </a:pPr>
            <a:r>
              <a:rPr lang="en-US" sz="2400" dirty="0">
                <a:latin typeface="Gill Sans MT" panose="020B0502020104020203" pitchFamily="34" charset="77"/>
              </a:rPr>
              <a:t>Motivation</a:t>
            </a:r>
          </a:p>
          <a:p>
            <a:pPr marL="762000" lvl="1" indent="-342900">
              <a:spcBef>
                <a:spcPts val="1100"/>
              </a:spcBef>
              <a:buClr>
                <a:srgbClr val="000000"/>
              </a:buClr>
              <a:buSzPts val="1800"/>
              <a:buChar char="●"/>
            </a:pPr>
            <a:r>
              <a:rPr lang="en-US" sz="2200" dirty="0">
                <a:latin typeface="Gill Sans MT" panose="020B0502020104020203" pitchFamily="34" charset="77"/>
              </a:rPr>
              <a:t>Open-source libraries are widely used in binaries, e.g., OpenSSL.</a:t>
            </a:r>
          </a:p>
          <a:p>
            <a:pPr marL="762000" lvl="1" indent="-342900">
              <a:spcBef>
                <a:spcPts val="1100"/>
              </a:spcBef>
              <a:buClr>
                <a:srgbClr val="000000"/>
              </a:buClr>
              <a:buSzPts val="1800"/>
              <a:buChar char="●"/>
            </a:pPr>
            <a:r>
              <a:rPr lang="en-US" sz="2200" dirty="0">
                <a:latin typeface="Gill Sans MT" panose="020B0502020104020203" pitchFamily="34" charset="77"/>
              </a:rPr>
              <a:t>Up to </a:t>
            </a:r>
            <a:r>
              <a:rPr lang="en-US" sz="2200" i="1" dirty="0">
                <a:solidFill>
                  <a:srgbClr val="FF0000"/>
                </a:solidFill>
                <a:latin typeface="Gill Sans MT" panose="020B0502020104020203" pitchFamily="34" charset="77"/>
              </a:rPr>
              <a:t>80%</a:t>
            </a:r>
            <a:r>
              <a:rPr lang="en-US" sz="2200" dirty="0">
                <a:solidFill>
                  <a:srgbClr val="FF0000"/>
                </a:solidFill>
                <a:latin typeface="Gill Sans MT" panose="020B0502020104020203" pitchFamily="34" charset="77"/>
              </a:rPr>
              <a:t> </a:t>
            </a:r>
            <a:r>
              <a:rPr lang="en-US" sz="2200" dirty="0">
                <a:latin typeface="Gill Sans MT" panose="020B0502020104020203" pitchFamily="34" charset="77"/>
              </a:rPr>
              <a:t>of the binaries in IoT firmware still use third-party libraries with </a:t>
            </a:r>
            <a:r>
              <a:rPr lang="en-US" sz="2200" i="1" dirty="0">
                <a:solidFill>
                  <a:srgbClr val="FF0000"/>
                </a:solidFill>
                <a:latin typeface="Gill Sans MT" panose="020B0502020104020203" pitchFamily="34" charset="77"/>
              </a:rPr>
              <a:t>already discovered vulnerabilities.</a:t>
            </a:r>
            <a:br>
              <a:rPr lang="en-US" sz="2000" i="1" dirty="0">
                <a:solidFill>
                  <a:srgbClr val="FF0000"/>
                </a:solidFill>
                <a:latin typeface="Gill Sans MT" panose="020B0502020104020203" pitchFamily="34" charset="77"/>
              </a:rPr>
            </a:br>
            <a:endParaRPr lang="en-US" sz="2000" i="1" dirty="0">
              <a:solidFill>
                <a:srgbClr val="FF0000"/>
              </a:solidFill>
              <a:latin typeface="Gill Sans MT" panose="020B0502020104020203" pitchFamily="34" charset="77"/>
            </a:endParaRPr>
          </a:p>
          <a:p>
            <a:pPr>
              <a:spcBef>
                <a:spcPts val="1100"/>
              </a:spcBef>
            </a:pPr>
            <a:r>
              <a:rPr lang="en-US" sz="2400" dirty="0"/>
              <a:t>Research Problem</a:t>
            </a:r>
          </a:p>
          <a:p>
            <a:pPr lvl="1">
              <a:spcBef>
                <a:spcPts val="1100"/>
              </a:spcBef>
            </a:pPr>
            <a:r>
              <a:rPr lang="en-US" sz="2200" dirty="0"/>
              <a:t>How to scalably check whether the already discovered vulnerabilities (</a:t>
            </a:r>
            <a:r>
              <a:rPr lang="en-US" sz="2200" i="1" dirty="0">
                <a:solidFill>
                  <a:srgbClr val="0432FF"/>
                </a:solidFill>
              </a:rPr>
              <a:t>source</a:t>
            </a:r>
            <a:r>
              <a:rPr lang="en-US" sz="2200" i="1" dirty="0"/>
              <a:t> </a:t>
            </a:r>
            <a:r>
              <a:rPr lang="en-US" sz="2200" i="1" dirty="0">
                <a:solidFill>
                  <a:srgbClr val="0432FF"/>
                </a:solidFill>
              </a:rPr>
              <a:t>code</a:t>
            </a:r>
            <a:r>
              <a:rPr lang="en-US" sz="2200" dirty="0"/>
              <a:t>) still exist in the </a:t>
            </a:r>
            <a:r>
              <a:rPr lang="en-US" sz="2200" i="1" dirty="0">
                <a:solidFill>
                  <a:srgbClr val="0432FF"/>
                </a:solidFill>
              </a:rPr>
              <a:t>unknow</a:t>
            </a:r>
            <a:r>
              <a:rPr lang="en-US" sz="2200" dirty="0"/>
              <a:t> </a:t>
            </a:r>
            <a:r>
              <a:rPr lang="en-US" sz="2200" i="1" dirty="0">
                <a:solidFill>
                  <a:srgbClr val="0432FF"/>
                </a:solidFill>
              </a:rPr>
              <a:t>binary code</a:t>
            </a:r>
            <a:r>
              <a:rPr lang="en-US" sz="2200" dirty="0"/>
              <a:t>.</a:t>
            </a:r>
          </a:p>
        </p:txBody>
      </p:sp>
      <p:sp>
        <p:nvSpPr>
          <p:cNvPr id="4" name="Slide Number Placeholder 3">
            <a:extLst>
              <a:ext uri="{FF2B5EF4-FFF2-40B4-BE49-F238E27FC236}">
                <a16:creationId xmlns:a16="http://schemas.microsoft.com/office/drawing/2014/main" id="{40EA75D7-A856-7949-91E1-957038EB01E2}"/>
              </a:ext>
            </a:extLst>
          </p:cNvPr>
          <p:cNvSpPr>
            <a:spLocks noGrp="1"/>
          </p:cNvSpPr>
          <p:nvPr>
            <p:ph type="sldNum" sz="quarter" idx="2"/>
          </p:nvPr>
        </p:nvSpPr>
        <p:spPr/>
        <p:txBody>
          <a:bodyPr/>
          <a:lstStyle/>
          <a:p>
            <a:fld id="{86CB4B4D-7CA3-9044-876B-883B54F8677D}" type="slidenum">
              <a:rPr lang="en-US" smtClean="0"/>
              <a:pPr/>
              <a:t>23</a:t>
            </a:fld>
            <a:endParaRPr lang="en-US" dirty="0"/>
          </a:p>
        </p:txBody>
      </p:sp>
      <p:pic>
        <p:nvPicPr>
          <p:cNvPr id="5" name="Picture 12" descr="How to Detect Malware On Your Website">
            <a:extLst>
              <a:ext uri="{FF2B5EF4-FFF2-40B4-BE49-F238E27FC236}">
                <a16:creationId xmlns:a16="http://schemas.microsoft.com/office/drawing/2014/main" id="{51CC5826-BDD2-834D-BE9E-0F97C8CA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689" y="4753232"/>
            <a:ext cx="2384721" cy="16550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18936A-D782-9140-872D-AB9402505A68}"/>
              </a:ext>
            </a:extLst>
          </p:cNvPr>
          <p:cNvSpPr txBox="1"/>
          <p:nvPr/>
        </p:nvSpPr>
        <p:spPr>
          <a:xfrm>
            <a:off x="616073" y="6314866"/>
            <a:ext cx="1071112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[NDSS ’13] Cui, Ang, Michael Costello, and Salvatore </a:t>
            </a:r>
            <a:r>
              <a:rPr lang="en-US" sz="1200" dirty="0" err="1">
                <a:latin typeface="Gill Sans MT" panose="020B0502020104020203" pitchFamily="34" charset="77"/>
              </a:rPr>
              <a:t>Stolfo</a:t>
            </a:r>
            <a:r>
              <a:rPr lang="en-US" sz="1200" dirty="0">
                <a:latin typeface="Gill Sans MT" panose="020B0502020104020203" pitchFamily="34" charset="77"/>
              </a:rPr>
              <a:t>. "When firmware modifications attack: A case study of embedded exploitation." (2013). In NDSS.</a:t>
            </a:r>
          </a:p>
        </p:txBody>
      </p:sp>
    </p:spTree>
    <p:custDataLst>
      <p:tags r:id="rId1"/>
    </p:custDataLst>
    <p:extLst>
      <p:ext uri="{BB962C8B-B14F-4D97-AF65-F5344CB8AC3E}">
        <p14:creationId xmlns:p14="http://schemas.microsoft.com/office/powerpoint/2010/main" val="2387012613"/>
      </p:ext>
    </p:extLst>
  </p:cSld>
  <p:clrMapOvr>
    <a:masterClrMapping/>
  </p:clrMapOvr>
  <p:transition spd="med" advTm="269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B22A-9C23-E341-A4FB-7CBC3EE0EEF2}"/>
              </a:ext>
            </a:extLst>
          </p:cNvPr>
          <p:cNvSpPr>
            <a:spLocks noGrp="1"/>
          </p:cNvSpPr>
          <p:nvPr>
            <p:ph type="title"/>
          </p:nvPr>
        </p:nvSpPr>
        <p:spPr/>
        <p:txBody>
          <a:bodyPr>
            <a:normAutofit/>
          </a:bodyPr>
          <a:lstStyle/>
          <a:p>
            <a:r>
              <a:rPr lang="en-US" sz="4400" dirty="0"/>
              <a:t>Similarity-Based Solution</a:t>
            </a:r>
          </a:p>
        </p:txBody>
      </p:sp>
      <p:sp>
        <p:nvSpPr>
          <p:cNvPr id="3" name="Text Placeholder 2">
            <a:extLst>
              <a:ext uri="{FF2B5EF4-FFF2-40B4-BE49-F238E27FC236}">
                <a16:creationId xmlns:a16="http://schemas.microsoft.com/office/drawing/2014/main" id="{CF1D4FA1-11C7-6841-BABC-9C9B257BD191}"/>
              </a:ext>
            </a:extLst>
          </p:cNvPr>
          <p:cNvSpPr>
            <a:spLocks noGrp="1"/>
          </p:cNvSpPr>
          <p:nvPr>
            <p:ph type="body" idx="1"/>
          </p:nvPr>
        </p:nvSpPr>
        <p:spPr>
          <a:xfrm>
            <a:off x="397102" y="1005061"/>
            <a:ext cx="11318649" cy="3231952"/>
          </a:xfrm>
        </p:spPr>
        <p:txBody>
          <a:bodyPr>
            <a:normAutofit fontScale="92500"/>
          </a:bodyPr>
          <a:lstStyle/>
          <a:p>
            <a:pPr hangingPunct="1">
              <a:spcBef>
                <a:spcPts val="1100"/>
              </a:spcBef>
            </a:pPr>
            <a:r>
              <a:rPr lang="en-US" sz="2400" dirty="0"/>
              <a:t>Source-Binary Code Similarity for Vulnerability Detection</a:t>
            </a:r>
          </a:p>
          <a:p>
            <a:pPr lvl="1">
              <a:spcBef>
                <a:spcPts val="1100"/>
              </a:spcBef>
            </a:pPr>
            <a:r>
              <a:rPr lang="en-US" sz="2200" dirty="0"/>
              <a:t>If an </a:t>
            </a:r>
            <a:r>
              <a:rPr lang="en-US" sz="2200" i="1" dirty="0">
                <a:solidFill>
                  <a:srgbClr val="0432FF"/>
                </a:solidFill>
              </a:rPr>
              <a:t>unknown code </a:t>
            </a:r>
            <a:r>
              <a:rPr lang="en-US" sz="2200" dirty="0"/>
              <a:t>is similar to a</a:t>
            </a:r>
            <a:r>
              <a:rPr lang="zh-CN" altLang="en-US" sz="2200" dirty="0"/>
              <a:t> </a:t>
            </a:r>
            <a:r>
              <a:rPr lang="en-US" sz="2200" i="1" dirty="0">
                <a:solidFill>
                  <a:srgbClr val="0432FF"/>
                </a:solidFill>
              </a:rPr>
              <a:t>discovered vulnerability template</a:t>
            </a:r>
            <a:r>
              <a:rPr lang="en-US" sz="2200" dirty="0"/>
              <a:t>, then the unknown code is potentially to have the same vulnerability.</a:t>
            </a:r>
          </a:p>
          <a:p>
            <a:pPr>
              <a:spcBef>
                <a:spcPts val="1100"/>
              </a:spcBef>
            </a:pPr>
            <a:r>
              <a:rPr lang="en-US" sz="2400" dirty="0"/>
              <a:t>Challenge:</a:t>
            </a:r>
          </a:p>
          <a:p>
            <a:pPr lvl="1">
              <a:spcBef>
                <a:spcPts val="1100"/>
              </a:spcBef>
            </a:pPr>
            <a:r>
              <a:rPr lang="en-US" sz="2200" dirty="0"/>
              <a:t>The source and binary code are </a:t>
            </a:r>
            <a:r>
              <a:rPr lang="en-US" sz="2200" i="1" dirty="0">
                <a:solidFill>
                  <a:srgbClr val="FF0000"/>
                </a:solidFill>
              </a:rPr>
              <a:t>not in a canonicalized form</a:t>
            </a:r>
            <a:r>
              <a:rPr lang="en-US" sz="2200" dirty="0"/>
              <a:t>.</a:t>
            </a:r>
          </a:p>
          <a:p>
            <a:pPr>
              <a:spcBef>
                <a:spcPts val="1100"/>
              </a:spcBef>
            </a:pPr>
            <a:r>
              <a:rPr lang="en-US" sz="2400" dirty="0"/>
              <a:t>Existing Solution:</a:t>
            </a:r>
          </a:p>
          <a:p>
            <a:pPr lvl="1">
              <a:spcBef>
                <a:spcPts val="1100"/>
              </a:spcBef>
            </a:pPr>
            <a:r>
              <a:rPr lang="en-US" sz="2200" dirty="0"/>
              <a:t>Transform the problem to </a:t>
            </a:r>
            <a:r>
              <a:rPr lang="en-US" sz="2200" i="1" dirty="0">
                <a:solidFill>
                  <a:srgbClr val="0432FF"/>
                </a:solidFill>
                <a:sym typeface="Wingdings" pitchFamily="2" charset="2"/>
              </a:rPr>
              <a:t>binary code similarity detection </a:t>
            </a:r>
            <a:r>
              <a:rPr lang="en-US" sz="2200" dirty="0">
                <a:solidFill>
                  <a:schemeClr val="tx1">
                    <a:lumMod val="50000"/>
                  </a:schemeClr>
                </a:solidFill>
                <a:sym typeface="Wingdings" pitchFamily="2" charset="2"/>
              </a:rPr>
              <a:t>by</a:t>
            </a:r>
            <a:r>
              <a:rPr lang="en-US" sz="2200" i="1" dirty="0">
                <a:solidFill>
                  <a:srgbClr val="0432FF"/>
                </a:solidFill>
                <a:sym typeface="Wingdings" pitchFamily="2" charset="2"/>
              </a:rPr>
              <a:t> </a:t>
            </a:r>
            <a:r>
              <a:rPr lang="en-US" sz="2200" dirty="0"/>
              <a:t>compiling the source code to a binary.</a:t>
            </a:r>
          </a:p>
        </p:txBody>
      </p:sp>
      <p:sp>
        <p:nvSpPr>
          <p:cNvPr id="4" name="Slide Number Placeholder 3">
            <a:extLst>
              <a:ext uri="{FF2B5EF4-FFF2-40B4-BE49-F238E27FC236}">
                <a16:creationId xmlns:a16="http://schemas.microsoft.com/office/drawing/2014/main" id="{437606E3-BE49-2B47-A5E1-32F1946A1047}"/>
              </a:ext>
            </a:extLst>
          </p:cNvPr>
          <p:cNvSpPr>
            <a:spLocks noGrp="1"/>
          </p:cNvSpPr>
          <p:nvPr>
            <p:ph type="sldNum" sz="quarter" idx="2"/>
          </p:nvPr>
        </p:nvSpPr>
        <p:spPr/>
        <p:txBody>
          <a:bodyPr/>
          <a:lstStyle/>
          <a:p>
            <a:fld id="{86CB4B4D-7CA3-9044-876B-883B54F8677D}" type="slidenum">
              <a:rPr lang="en-US" smtClean="0"/>
              <a:pPr/>
              <a:t>24</a:t>
            </a:fld>
            <a:endParaRPr lang="en-US" dirty="0"/>
          </a:p>
        </p:txBody>
      </p:sp>
      <p:pic>
        <p:nvPicPr>
          <p:cNvPr id="13" name="Picture 12">
            <a:extLst>
              <a:ext uri="{FF2B5EF4-FFF2-40B4-BE49-F238E27FC236}">
                <a16:creationId xmlns:a16="http://schemas.microsoft.com/office/drawing/2014/main" id="{9D8E18E2-C3AD-724B-8EA4-19607FA5576D}"/>
              </a:ext>
            </a:extLst>
          </p:cNvPr>
          <p:cNvPicPr>
            <a:picLocks noChangeAspect="1"/>
          </p:cNvPicPr>
          <p:nvPr/>
        </p:nvPicPr>
        <p:blipFill>
          <a:blip r:embed="rId4"/>
          <a:stretch>
            <a:fillRect/>
          </a:stretch>
        </p:blipFill>
        <p:spPr>
          <a:xfrm>
            <a:off x="6666793" y="4452762"/>
            <a:ext cx="2541200" cy="1917286"/>
          </a:xfrm>
          <a:prstGeom prst="rect">
            <a:avLst/>
          </a:prstGeom>
        </p:spPr>
      </p:pic>
      <p:sp>
        <p:nvSpPr>
          <p:cNvPr id="54" name="TextBox 53">
            <a:extLst>
              <a:ext uri="{FF2B5EF4-FFF2-40B4-BE49-F238E27FC236}">
                <a16:creationId xmlns:a16="http://schemas.microsoft.com/office/drawing/2014/main" id="{A5736EB7-56D9-7540-A0B0-2EB9B1817AF5}"/>
              </a:ext>
            </a:extLst>
          </p:cNvPr>
          <p:cNvSpPr txBox="1"/>
          <p:nvPr/>
        </p:nvSpPr>
        <p:spPr>
          <a:xfrm>
            <a:off x="6912520" y="6454799"/>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FF0000"/>
                </a:solidFill>
                <a:latin typeface="Gill Sans MT" panose="020B0502020104020203" pitchFamily="34" charset="77"/>
              </a:rPr>
              <a:t>V</a:t>
            </a:r>
            <a:r>
              <a:rPr kumimoji="0" lang="en-US" sz="1800" b="0" i="0" u="none" strike="noStrike" cap="none" spc="0" normalizeH="0" baseline="0" dirty="0">
                <a:ln>
                  <a:noFill/>
                </a:ln>
                <a:solidFill>
                  <a:srgbClr val="FF0000"/>
                </a:solidFill>
                <a:effectLst/>
                <a:uFillTx/>
                <a:latin typeface="Gill Sans MT" panose="020B0502020104020203" pitchFamily="34" charset="77"/>
                <a:sym typeface="Palatino"/>
              </a:rPr>
              <a:t>ulnerability template</a:t>
            </a:r>
          </a:p>
        </p:txBody>
      </p:sp>
      <p:grpSp>
        <p:nvGrpSpPr>
          <p:cNvPr id="7" name="Group 6">
            <a:extLst>
              <a:ext uri="{FF2B5EF4-FFF2-40B4-BE49-F238E27FC236}">
                <a16:creationId xmlns:a16="http://schemas.microsoft.com/office/drawing/2014/main" id="{B9EF427C-51A4-354C-B0EF-D93AB00282BA}"/>
              </a:ext>
            </a:extLst>
          </p:cNvPr>
          <p:cNvGrpSpPr/>
          <p:nvPr/>
        </p:nvGrpSpPr>
        <p:grpSpPr>
          <a:xfrm>
            <a:off x="2508020" y="4570603"/>
            <a:ext cx="2295473" cy="2287397"/>
            <a:chOff x="2519595" y="4345374"/>
            <a:chExt cx="2295473" cy="2287397"/>
          </a:xfrm>
        </p:grpSpPr>
        <p:sp>
          <p:nvSpPr>
            <p:cNvPr id="52" name="Folded Corner 51">
              <a:extLst>
                <a:ext uri="{FF2B5EF4-FFF2-40B4-BE49-F238E27FC236}">
                  <a16:creationId xmlns:a16="http://schemas.microsoft.com/office/drawing/2014/main" id="{F6034C84-4B1D-0047-A48F-AA24F6C281A8}"/>
                </a:ext>
              </a:extLst>
            </p:cNvPr>
            <p:cNvSpPr/>
            <p:nvPr/>
          </p:nvSpPr>
          <p:spPr>
            <a:xfrm>
              <a:off x="2837233" y="4345374"/>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ourier" pitchFamily="2" charset="0"/>
                  <a:ea typeface="Arial" charset="0"/>
                  <a:cs typeface="Arial" charset="0"/>
                </a:rPr>
                <a:t>101010011100000001010010100011001010101010010101010101001010100101010100</a:t>
              </a:r>
            </a:p>
          </p:txBody>
        </p:sp>
        <p:sp>
          <p:nvSpPr>
            <p:cNvPr id="53" name="TextBox 52">
              <a:extLst>
                <a:ext uri="{FF2B5EF4-FFF2-40B4-BE49-F238E27FC236}">
                  <a16:creationId xmlns:a16="http://schemas.microsoft.com/office/drawing/2014/main" id="{58469AE1-B47C-A245-A08D-3B50FC3D6EAE}"/>
                </a:ext>
              </a:extLst>
            </p:cNvPr>
            <p:cNvSpPr txBox="1"/>
            <p:nvPr/>
          </p:nvSpPr>
          <p:spPr>
            <a:xfrm>
              <a:off x="2519595" y="6253180"/>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chemeClr val="tx1">
                      <a:lumMod val="50000"/>
                    </a:schemeClr>
                  </a:solidFill>
                  <a:latin typeface="Gill Sans MT" panose="020B0502020104020203" pitchFamily="34" charset="77"/>
                </a:rPr>
                <a:t>U</a:t>
              </a:r>
              <a:r>
                <a:rPr kumimoji="0" lang="en-US" sz="1800" b="0" i="0" u="none" strike="noStrike" cap="none" spc="0" normalizeH="0" baseline="0" dirty="0">
                  <a:ln>
                    <a:noFill/>
                  </a:ln>
                  <a:solidFill>
                    <a:schemeClr val="tx1">
                      <a:lumMod val="50000"/>
                    </a:schemeClr>
                  </a:solidFill>
                  <a:effectLst/>
                  <a:uFillTx/>
                  <a:latin typeface="Gill Sans MT" panose="020B0502020104020203" pitchFamily="34" charset="77"/>
                  <a:sym typeface="Palatino"/>
                </a:rPr>
                <a:t>nknown binary code</a:t>
              </a:r>
            </a:p>
          </p:txBody>
        </p:sp>
      </p:grpSp>
      <p:grpSp>
        <p:nvGrpSpPr>
          <p:cNvPr id="8" name="Group 7">
            <a:extLst>
              <a:ext uri="{FF2B5EF4-FFF2-40B4-BE49-F238E27FC236}">
                <a16:creationId xmlns:a16="http://schemas.microsoft.com/office/drawing/2014/main" id="{B0B1B03F-8B21-394D-9B67-C5242E50EF17}"/>
              </a:ext>
            </a:extLst>
          </p:cNvPr>
          <p:cNvGrpSpPr/>
          <p:nvPr/>
        </p:nvGrpSpPr>
        <p:grpSpPr>
          <a:xfrm>
            <a:off x="4612836" y="4863071"/>
            <a:ext cx="1959627" cy="645539"/>
            <a:chOff x="4624411" y="4637842"/>
            <a:chExt cx="1959627" cy="645539"/>
          </a:xfrm>
        </p:grpSpPr>
        <p:sp>
          <p:nvSpPr>
            <p:cNvPr id="48" name="Left-Right Arrow 47">
              <a:extLst>
                <a:ext uri="{FF2B5EF4-FFF2-40B4-BE49-F238E27FC236}">
                  <a16:creationId xmlns:a16="http://schemas.microsoft.com/office/drawing/2014/main" id="{389A3236-E60A-7C45-AB76-496683163D80}"/>
                </a:ext>
              </a:extLst>
            </p:cNvPr>
            <p:cNvSpPr/>
            <p:nvPr/>
          </p:nvSpPr>
          <p:spPr>
            <a:xfrm>
              <a:off x="4624411" y="5048211"/>
              <a:ext cx="1959627" cy="235170"/>
            </a:xfrm>
            <a:prstGeom prst="leftRightArrow">
              <a:avLst/>
            </a:prstGeom>
            <a:solidFill>
              <a:srgbClr val="8597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E92B5136-DEC0-7042-8B97-9E7B78279231}"/>
                </a:ext>
              </a:extLst>
            </p:cNvPr>
            <p:cNvSpPr txBox="1"/>
            <p:nvPr/>
          </p:nvSpPr>
          <p:spPr>
            <a:xfrm>
              <a:off x="4960909" y="4637842"/>
              <a:ext cx="128663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solidFill>
                    <a:srgbClr val="FF0000"/>
                  </a:solidFill>
                  <a:latin typeface="Gill Sans MT" panose="020B0502020104020203" pitchFamily="34" charset="77"/>
                </a:rPr>
                <a:t>S</a:t>
              </a:r>
              <a:r>
                <a:rPr kumimoji="0" lang="en-US" sz="2000" b="0" i="0" u="none" strike="noStrike" cap="none" spc="0" normalizeH="0" baseline="0" dirty="0">
                  <a:ln>
                    <a:noFill/>
                  </a:ln>
                  <a:solidFill>
                    <a:srgbClr val="FF0000"/>
                  </a:solidFill>
                  <a:effectLst/>
                  <a:uFillTx/>
                  <a:latin typeface="Gill Sans MT" panose="020B0502020104020203" pitchFamily="34" charset="77"/>
                  <a:sym typeface="Palatino"/>
                </a:rPr>
                <a:t>imilar?</a:t>
              </a:r>
            </a:p>
          </p:txBody>
        </p:sp>
      </p:grpSp>
      <p:sp>
        <p:nvSpPr>
          <p:cNvPr id="15" name="Folded Corner 14">
            <a:extLst>
              <a:ext uri="{FF2B5EF4-FFF2-40B4-BE49-F238E27FC236}">
                <a16:creationId xmlns:a16="http://schemas.microsoft.com/office/drawing/2014/main" id="{BB4383FC-9EA0-3F4F-9AA7-F48C5DF5847A}"/>
              </a:ext>
            </a:extLst>
          </p:cNvPr>
          <p:cNvSpPr/>
          <p:nvPr/>
        </p:nvSpPr>
        <p:spPr>
          <a:xfrm>
            <a:off x="7224086" y="4559028"/>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ourier" pitchFamily="2" charset="0"/>
                <a:ea typeface="Arial" charset="0"/>
                <a:cs typeface="Arial" charset="0"/>
              </a:rPr>
              <a:t>101010011100000001010010100011001010101010010101010101001010100101010100</a:t>
            </a:r>
          </a:p>
        </p:txBody>
      </p:sp>
    </p:spTree>
    <p:custDataLst>
      <p:tags r:id="rId1"/>
    </p:custDataLst>
    <p:extLst>
      <p:ext uri="{BB962C8B-B14F-4D97-AF65-F5344CB8AC3E}">
        <p14:creationId xmlns:p14="http://schemas.microsoft.com/office/powerpoint/2010/main" val="998655598"/>
      </p:ext>
    </p:extLst>
  </p:cSld>
  <p:clrMapOvr>
    <a:masterClrMapping/>
  </p:clrMapOvr>
  <p:transition spd="med" advTm="486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ssolve">
                                      <p:cBhvr>
                                        <p:cTn id="13" dur="500"/>
                                        <p:tgtEl>
                                          <p:spTgt spid="54"/>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dissolv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
        <p:nvSpPr>
          <p:cNvPr id="15" name="Text Placeholder 2">
            <a:extLst>
              <a:ext uri="{FF2B5EF4-FFF2-40B4-BE49-F238E27FC236}">
                <a16:creationId xmlns:a16="http://schemas.microsoft.com/office/drawing/2014/main" id="{0ABDCF4B-DBBC-AB4D-939F-93F098270FF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sz="2200" i="1" dirty="0">
                <a:solidFill>
                  <a:srgbClr val="FF0000"/>
                </a:solidFill>
              </a:rPr>
              <a:t>Low accuracy </a:t>
            </a:r>
            <a:r>
              <a:rPr lang="en-US" sz="2200" dirty="0"/>
              <a:t>due to many combinations of compiling options</a:t>
            </a:r>
          </a:p>
          <a:p>
            <a:pPr lvl="1" hangingPunct="1">
              <a:spcBef>
                <a:spcPts val="1100"/>
              </a:spcBef>
            </a:pPr>
            <a:r>
              <a:rPr lang="en-US" sz="2000" dirty="0"/>
              <a:t>Compiler: GCC (204 versions), LLVM (55 versions), etc.</a:t>
            </a:r>
          </a:p>
          <a:p>
            <a:pPr lvl="1" hangingPunct="1">
              <a:spcBef>
                <a:spcPts val="1100"/>
              </a:spcBef>
            </a:pPr>
            <a:r>
              <a:rPr lang="en-US" sz="2000" dirty="0"/>
              <a:t>Optimization level: </a:t>
            </a:r>
            <a:r>
              <a:rPr lang="en-US" sz="2000" i="1" dirty="0"/>
              <a:t>O-{0, 1, 2, 3, s, fast, g}</a:t>
            </a:r>
          </a:p>
          <a:p>
            <a:pPr lvl="1" hangingPunct="1">
              <a:spcBef>
                <a:spcPts val="1100"/>
              </a:spcBef>
            </a:pPr>
            <a:r>
              <a:rPr lang="en-US" sz="2000" dirty="0"/>
              <a:t>Architecture: x86, ARM, MIPS, etc.</a:t>
            </a:r>
          </a:p>
        </p:txBody>
      </p:sp>
      <p:grpSp>
        <p:nvGrpSpPr>
          <p:cNvPr id="8" name="Group 7">
            <a:extLst>
              <a:ext uri="{FF2B5EF4-FFF2-40B4-BE49-F238E27FC236}">
                <a16:creationId xmlns:a16="http://schemas.microsoft.com/office/drawing/2014/main" id="{16DB59C3-A8AF-0948-9E1B-38D774B08F0B}"/>
              </a:ext>
            </a:extLst>
          </p:cNvPr>
          <p:cNvGrpSpPr/>
          <p:nvPr/>
        </p:nvGrpSpPr>
        <p:grpSpPr>
          <a:xfrm>
            <a:off x="1285096" y="3186992"/>
            <a:ext cx="4126627" cy="2251805"/>
            <a:chOff x="1285096" y="3186992"/>
            <a:chExt cx="4126627" cy="2251805"/>
          </a:xfrm>
        </p:grpSpPr>
        <p:sp>
          <p:nvSpPr>
            <p:cNvPr id="14" name="圆角矩形 69">
              <a:extLst>
                <a:ext uri="{FF2B5EF4-FFF2-40B4-BE49-F238E27FC236}">
                  <a16:creationId xmlns:a16="http://schemas.microsoft.com/office/drawing/2014/main" id="{16CE4ACE-703D-CC43-AF26-B826E7812DEC}"/>
                </a:ext>
              </a:extLst>
            </p:cNvPr>
            <p:cNvSpPr/>
            <p:nvPr/>
          </p:nvSpPr>
          <p:spPr>
            <a:xfrm>
              <a:off x="1789358" y="4388208"/>
              <a:ext cx="1554325" cy="332612"/>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Syntax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6" name="右箭头 145">
              <a:extLst>
                <a:ext uri="{FF2B5EF4-FFF2-40B4-BE49-F238E27FC236}">
                  <a16:creationId xmlns:a16="http://schemas.microsoft.com/office/drawing/2014/main" id="{8B4BFBA6-66A3-A34F-90CC-1E9FE6ED4255}"/>
                </a:ext>
              </a:extLst>
            </p:cNvPr>
            <p:cNvSpPr/>
            <p:nvPr/>
          </p:nvSpPr>
          <p:spPr>
            <a:xfrm>
              <a:off x="3523449" y="4480200"/>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17" name="圆角矩形 69">
              <a:extLst>
                <a:ext uri="{FF2B5EF4-FFF2-40B4-BE49-F238E27FC236}">
                  <a16:creationId xmlns:a16="http://schemas.microsoft.com/office/drawing/2014/main" id="{161F683D-BC15-5A46-A647-C4BEC80DB80E}"/>
                </a:ext>
              </a:extLst>
            </p:cNvPr>
            <p:cNvSpPr/>
            <p:nvPr/>
          </p:nvSpPr>
          <p:spPr>
            <a:xfrm>
              <a:off x="1789357" y="4872095"/>
              <a:ext cx="1554326" cy="493354"/>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Semantic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9" name="右箭头 145">
              <a:extLst>
                <a:ext uri="{FF2B5EF4-FFF2-40B4-BE49-F238E27FC236}">
                  <a16:creationId xmlns:a16="http://schemas.microsoft.com/office/drawing/2014/main" id="{609C156F-B59C-084E-961E-CF6977B27CFD}"/>
                </a:ext>
              </a:extLst>
            </p:cNvPr>
            <p:cNvSpPr/>
            <p:nvPr/>
          </p:nvSpPr>
          <p:spPr>
            <a:xfrm>
              <a:off x="1285096" y="4476907"/>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1" name="圆角矩形 69">
              <a:extLst>
                <a:ext uri="{FF2B5EF4-FFF2-40B4-BE49-F238E27FC236}">
                  <a16:creationId xmlns:a16="http://schemas.microsoft.com/office/drawing/2014/main" id="{7DD81A69-8EA2-9A46-A76A-4026156143BC}"/>
                </a:ext>
              </a:extLst>
            </p:cNvPr>
            <p:cNvSpPr/>
            <p:nvPr/>
          </p:nvSpPr>
          <p:spPr>
            <a:xfrm>
              <a:off x="1789358" y="3863518"/>
              <a:ext cx="1554325" cy="330599"/>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Lexical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2" name="Rectangle 21">
              <a:extLst>
                <a:ext uri="{FF2B5EF4-FFF2-40B4-BE49-F238E27FC236}">
                  <a16:creationId xmlns:a16="http://schemas.microsoft.com/office/drawing/2014/main" id="{86C49FF2-1485-D14C-BD28-B5D74BBFA7F5}"/>
                </a:ext>
              </a:extLst>
            </p:cNvPr>
            <p:cNvSpPr/>
            <p:nvPr/>
          </p:nvSpPr>
          <p:spPr>
            <a:xfrm>
              <a:off x="1716734" y="3698824"/>
              <a:ext cx="1732788"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3" name="Shape 63">
              <a:extLst>
                <a:ext uri="{FF2B5EF4-FFF2-40B4-BE49-F238E27FC236}">
                  <a16:creationId xmlns:a16="http://schemas.microsoft.com/office/drawing/2014/main" id="{11454F2F-1404-5047-A612-8FFB1564E054}"/>
                </a:ext>
              </a:extLst>
            </p:cNvPr>
            <p:cNvSpPr txBox="1"/>
            <p:nvPr/>
          </p:nvSpPr>
          <p:spPr>
            <a:xfrm>
              <a:off x="2014342" y="3186992"/>
              <a:ext cx="1252706"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Front end</a:t>
              </a:r>
              <a:endParaRPr lang="en" sz="1400" b="1" dirty="0">
                <a:solidFill>
                  <a:srgbClr val="000000"/>
                </a:solidFill>
                <a:latin typeface="Arial" charset="0"/>
                <a:ea typeface="Arial" charset="0"/>
                <a:cs typeface="Arial" charset="0"/>
                <a:sym typeface="Arial"/>
              </a:endParaRPr>
            </a:p>
          </p:txBody>
        </p:sp>
        <p:sp>
          <p:nvSpPr>
            <p:cNvPr id="24" name="Shape 63">
              <a:extLst>
                <a:ext uri="{FF2B5EF4-FFF2-40B4-BE49-F238E27FC236}">
                  <a16:creationId xmlns:a16="http://schemas.microsoft.com/office/drawing/2014/main" id="{ACE23E64-F413-BE44-8CE1-D38DE7C930B8}"/>
                </a:ext>
              </a:extLst>
            </p:cNvPr>
            <p:cNvSpPr txBox="1"/>
            <p:nvPr/>
          </p:nvSpPr>
          <p:spPr>
            <a:xfrm>
              <a:off x="3549264" y="4006937"/>
              <a:ext cx="1862459" cy="378683"/>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Intermediate Representation</a:t>
              </a:r>
            </a:p>
            <a:p>
              <a:pPr defTabSz="914400" hangingPunct="1"/>
              <a:r>
                <a:rPr lang="en-US" sz="1400" b="1" dirty="0">
                  <a:solidFill>
                    <a:srgbClr val="000000"/>
                  </a:solidFill>
                  <a:latin typeface="Arial" charset="0"/>
                  <a:ea typeface="Arial" charset="0"/>
                  <a:cs typeface="Arial" charset="0"/>
                  <a:sym typeface="Arial"/>
                </a:rPr>
                <a:t>(IR)</a:t>
              </a:r>
              <a:endParaRPr lang="en" sz="1400" b="1" dirty="0">
                <a:solidFill>
                  <a:srgbClr val="000000"/>
                </a:solidFill>
                <a:latin typeface="Arial" charset="0"/>
                <a:ea typeface="Arial" charset="0"/>
                <a:cs typeface="Arial" charset="0"/>
                <a:sym typeface="Arial"/>
              </a:endParaRPr>
            </a:p>
          </p:txBody>
        </p:sp>
      </p:grpSp>
      <p:grpSp>
        <p:nvGrpSpPr>
          <p:cNvPr id="9" name="Group 8">
            <a:extLst>
              <a:ext uri="{FF2B5EF4-FFF2-40B4-BE49-F238E27FC236}">
                <a16:creationId xmlns:a16="http://schemas.microsoft.com/office/drawing/2014/main" id="{601B17C5-A4BF-C244-93B6-5E870A8CC830}"/>
              </a:ext>
            </a:extLst>
          </p:cNvPr>
          <p:cNvGrpSpPr/>
          <p:nvPr/>
        </p:nvGrpSpPr>
        <p:grpSpPr>
          <a:xfrm>
            <a:off x="4971394" y="3186992"/>
            <a:ext cx="3431657" cy="2251807"/>
            <a:chOff x="4971394" y="3186992"/>
            <a:chExt cx="3431657" cy="2251807"/>
          </a:xfrm>
        </p:grpSpPr>
        <p:sp>
          <p:nvSpPr>
            <p:cNvPr id="25" name="圆角矩形 69">
              <a:extLst>
                <a:ext uri="{FF2B5EF4-FFF2-40B4-BE49-F238E27FC236}">
                  <a16:creationId xmlns:a16="http://schemas.microsoft.com/office/drawing/2014/main" id="{4EA80E03-F623-7A4D-9B60-3B6B0B545582}"/>
                </a:ext>
              </a:extLst>
            </p:cNvPr>
            <p:cNvSpPr/>
            <p:nvPr/>
          </p:nvSpPr>
          <p:spPr>
            <a:xfrm>
              <a:off x="5521881" y="4407153"/>
              <a:ext cx="1224608" cy="891780"/>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independent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6" name="圆角矩形 69">
              <a:extLst>
                <a:ext uri="{FF2B5EF4-FFF2-40B4-BE49-F238E27FC236}">
                  <a16:creationId xmlns:a16="http://schemas.microsoft.com/office/drawing/2014/main" id="{8E0376FF-FD23-7949-915E-E1A10AD930E8}"/>
                </a:ext>
              </a:extLst>
            </p:cNvPr>
            <p:cNvSpPr/>
            <p:nvPr/>
          </p:nvSpPr>
          <p:spPr>
            <a:xfrm>
              <a:off x="5524358" y="3863518"/>
              <a:ext cx="1222337" cy="374825"/>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IR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7" name="Rectangle 26">
              <a:extLst>
                <a:ext uri="{FF2B5EF4-FFF2-40B4-BE49-F238E27FC236}">
                  <a16:creationId xmlns:a16="http://schemas.microsoft.com/office/drawing/2014/main" id="{FF1C9D82-F6EA-B440-A64C-BEFA319C6E85}"/>
                </a:ext>
              </a:extLst>
            </p:cNvPr>
            <p:cNvSpPr/>
            <p:nvPr/>
          </p:nvSpPr>
          <p:spPr>
            <a:xfrm>
              <a:off x="5400600" y="3698826"/>
              <a:ext cx="1464414"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8" name="Shape 63">
              <a:extLst>
                <a:ext uri="{FF2B5EF4-FFF2-40B4-BE49-F238E27FC236}">
                  <a16:creationId xmlns:a16="http://schemas.microsoft.com/office/drawing/2014/main" id="{FC97AD02-BEB3-0C42-8AD3-590995649BBE}"/>
                </a:ext>
              </a:extLst>
            </p:cNvPr>
            <p:cNvSpPr txBox="1"/>
            <p:nvPr/>
          </p:nvSpPr>
          <p:spPr>
            <a:xfrm>
              <a:off x="5531497" y="3186992"/>
              <a:ext cx="1333515"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Middle end</a:t>
              </a:r>
              <a:endParaRPr lang="en" sz="1400" b="1" dirty="0">
                <a:solidFill>
                  <a:srgbClr val="000000"/>
                </a:solidFill>
                <a:latin typeface="Arial" charset="0"/>
                <a:ea typeface="Arial" charset="0"/>
                <a:cs typeface="Arial" charset="0"/>
                <a:sym typeface="Arial"/>
              </a:endParaRPr>
            </a:p>
          </p:txBody>
        </p:sp>
        <p:sp>
          <p:nvSpPr>
            <p:cNvPr id="29" name="右箭头 145">
              <a:extLst>
                <a:ext uri="{FF2B5EF4-FFF2-40B4-BE49-F238E27FC236}">
                  <a16:creationId xmlns:a16="http://schemas.microsoft.com/office/drawing/2014/main" id="{73041A36-840D-B846-A620-E936E8E3EFAE}"/>
                </a:ext>
              </a:extLst>
            </p:cNvPr>
            <p:cNvSpPr/>
            <p:nvPr/>
          </p:nvSpPr>
          <p:spPr>
            <a:xfrm>
              <a:off x="4971394"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0" name="Shape 63">
              <a:extLst>
                <a:ext uri="{FF2B5EF4-FFF2-40B4-BE49-F238E27FC236}">
                  <a16:creationId xmlns:a16="http://schemas.microsoft.com/office/drawing/2014/main" id="{4790DB3D-09A7-704E-8AE2-A007E4B4E1EC}"/>
                </a:ext>
              </a:extLst>
            </p:cNvPr>
            <p:cNvSpPr txBox="1"/>
            <p:nvPr/>
          </p:nvSpPr>
          <p:spPr>
            <a:xfrm>
              <a:off x="7188258" y="4243685"/>
              <a:ext cx="1214793" cy="671538"/>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Optimized IR </a:t>
              </a:r>
              <a:endParaRPr lang="en" sz="1400" b="1" dirty="0">
                <a:solidFill>
                  <a:srgbClr val="000000"/>
                </a:solidFill>
                <a:latin typeface="Arial" charset="0"/>
                <a:ea typeface="Arial" charset="0"/>
                <a:cs typeface="Arial" charset="0"/>
                <a:sym typeface="Arial"/>
              </a:endParaRPr>
            </a:p>
          </p:txBody>
        </p:sp>
        <p:sp>
          <p:nvSpPr>
            <p:cNvPr id="31" name="右箭头 145">
              <a:extLst>
                <a:ext uri="{FF2B5EF4-FFF2-40B4-BE49-F238E27FC236}">
                  <a16:creationId xmlns:a16="http://schemas.microsoft.com/office/drawing/2014/main" id="{4FCC4D55-8C2F-DE4D-8A1B-21A39404C06C}"/>
                </a:ext>
              </a:extLst>
            </p:cNvPr>
            <p:cNvSpPr/>
            <p:nvPr/>
          </p:nvSpPr>
          <p:spPr>
            <a:xfrm>
              <a:off x="6912097"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grpSp>
      <p:grpSp>
        <p:nvGrpSpPr>
          <p:cNvPr id="10" name="Group 9">
            <a:extLst>
              <a:ext uri="{FF2B5EF4-FFF2-40B4-BE49-F238E27FC236}">
                <a16:creationId xmlns:a16="http://schemas.microsoft.com/office/drawing/2014/main" id="{9B7ECD6B-B0A5-934C-9D04-536C472CFBD1}"/>
              </a:ext>
            </a:extLst>
          </p:cNvPr>
          <p:cNvGrpSpPr/>
          <p:nvPr/>
        </p:nvGrpSpPr>
        <p:grpSpPr>
          <a:xfrm>
            <a:off x="8347376" y="3186992"/>
            <a:ext cx="3368375" cy="2251807"/>
            <a:chOff x="8347376" y="3186992"/>
            <a:chExt cx="3368375" cy="2251807"/>
          </a:xfrm>
        </p:grpSpPr>
        <p:sp>
          <p:nvSpPr>
            <p:cNvPr id="18" name="右箭头 145">
              <a:extLst>
                <a:ext uri="{FF2B5EF4-FFF2-40B4-BE49-F238E27FC236}">
                  <a16:creationId xmlns:a16="http://schemas.microsoft.com/office/drawing/2014/main" id="{6A8DBA7F-54EE-6842-906B-FB4015932F7E}"/>
                </a:ext>
              </a:extLst>
            </p:cNvPr>
            <p:cNvSpPr/>
            <p:nvPr/>
          </p:nvSpPr>
          <p:spPr>
            <a:xfrm>
              <a:off x="8347376" y="4452322"/>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0" name="右箭头 145">
              <a:extLst>
                <a:ext uri="{FF2B5EF4-FFF2-40B4-BE49-F238E27FC236}">
                  <a16:creationId xmlns:a16="http://schemas.microsoft.com/office/drawing/2014/main" id="{8BAFE8EB-D821-654F-ABBE-DB0EE9D665FD}"/>
                </a:ext>
              </a:extLst>
            </p:cNvPr>
            <p:cNvSpPr/>
            <p:nvPr/>
          </p:nvSpPr>
          <p:spPr>
            <a:xfrm>
              <a:off x="10307148" y="4470794"/>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2" name="圆角矩形 69">
              <a:extLst>
                <a:ext uri="{FF2B5EF4-FFF2-40B4-BE49-F238E27FC236}">
                  <a16:creationId xmlns:a16="http://schemas.microsoft.com/office/drawing/2014/main" id="{52AA2499-2451-3847-B3EA-95FE3AFB2052}"/>
                </a:ext>
              </a:extLst>
            </p:cNvPr>
            <p:cNvSpPr/>
            <p:nvPr/>
          </p:nvSpPr>
          <p:spPr>
            <a:xfrm>
              <a:off x="8932522" y="3821977"/>
              <a:ext cx="1196802" cy="861424"/>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dependent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3" name="圆角矩形 69">
              <a:extLst>
                <a:ext uri="{FF2B5EF4-FFF2-40B4-BE49-F238E27FC236}">
                  <a16:creationId xmlns:a16="http://schemas.microsoft.com/office/drawing/2014/main" id="{14A73628-BA49-E14D-A608-A87F1D015489}"/>
                </a:ext>
              </a:extLst>
            </p:cNvPr>
            <p:cNvSpPr/>
            <p:nvPr/>
          </p:nvSpPr>
          <p:spPr>
            <a:xfrm>
              <a:off x="8932522" y="4818955"/>
              <a:ext cx="1196802" cy="443851"/>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Code generation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4" name="Rectangle 33">
              <a:extLst>
                <a:ext uri="{FF2B5EF4-FFF2-40B4-BE49-F238E27FC236}">
                  <a16:creationId xmlns:a16="http://schemas.microsoft.com/office/drawing/2014/main" id="{81AE8536-4F52-0540-AEA8-34C0241FBA50}"/>
                </a:ext>
              </a:extLst>
            </p:cNvPr>
            <p:cNvSpPr/>
            <p:nvPr/>
          </p:nvSpPr>
          <p:spPr>
            <a:xfrm>
              <a:off x="8815860" y="3698826"/>
              <a:ext cx="1411022"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5" name="Shape 63">
              <a:extLst>
                <a:ext uri="{FF2B5EF4-FFF2-40B4-BE49-F238E27FC236}">
                  <a16:creationId xmlns:a16="http://schemas.microsoft.com/office/drawing/2014/main" id="{891712CA-408E-2D41-9477-13B2AF74B8CF}"/>
                </a:ext>
              </a:extLst>
            </p:cNvPr>
            <p:cNvSpPr txBox="1"/>
            <p:nvPr/>
          </p:nvSpPr>
          <p:spPr>
            <a:xfrm>
              <a:off x="8922149" y="3186992"/>
              <a:ext cx="1333515"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Back end</a:t>
              </a:r>
              <a:endParaRPr lang="en" sz="1400" b="1" dirty="0">
                <a:solidFill>
                  <a:srgbClr val="000000"/>
                </a:solidFill>
                <a:latin typeface="Arial" charset="0"/>
                <a:ea typeface="Arial" charset="0"/>
                <a:cs typeface="Arial" charset="0"/>
                <a:sym typeface="Arial"/>
              </a:endParaRPr>
            </a:p>
          </p:txBody>
        </p:sp>
        <p:grpSp>
          <p:nvGrpSpPr>
            <p:cNvPr id="39" name="Group 38">
              <a:extLst>
                <a:ext uri="{FF2B5EF4-FFF2-40B4-BE49-F238E27FC236}">
                  <a16:creationId xmlns:a16="http://schemas.microsoft.com/office/drawing/2014/main" id="{CCF1F119-0022-824F-9102-207F852AA4F7}"/>
                </a:ext>
              </a:extLst>
            </p:cNvPr>
            <p:cNvGrpSpPr/>
            <p:nvPr/>
          </p:nvGrpSpPr>
          <p:grpSpPr>
            <a:xfrm>
              <a:off x="10817666" y="4169708"/>
              <a:ext cx="676221" cy="718385"/>
              <a:chOff x="244663" y="1779678"/>
              <a:chExt cx="516439" cy="548640"/>
            </a:xfrm>
          </p:grpSpPr>
          <p:sp>
            <p:nvSpPr>
              <p:cNvPr id="40" name="Folded Corner 39">
                <a:extLst>
                  <a:ext uri="{FF2B5EF4-FFF2-40B4-BE49-F238E27FC236}">
                    <a16:creationId xmlns:a16="http://schemas.microsoft.com/office/drawing/2014/main" id="{E6E8F1C4-7BCD-CF4A-8CB2-07F9024DE46C}"/>
                  </a:ext>
                </a:extLst>
              </p:cNvPr>
              <p:cNvSpPr/>
              <p:nvPr/>
            </p:nvSpPr>
            <p:spPr>
              <a:xfrm>
                <a:off x="303902" y="1779678"/>
                <a:ext cx="457200" cy="548640"/>
              </a:xfrm>
              <a:prstGeom prst="foldedCorner">
                <a:avLst/>
              </a:prstGeom>
              <a:noFill/>
              <a:ln w="12700" cap="flat" cmpd="sng" algn="ctr">
                <a:solidFill>
                  <a:srgbClr val="000000"/>
                </a:solidFill>
                <a:prstDash val="solid"/>
              </a:ln>
              <a:effectLst/>
            </p:spPr>
            <p:txBody>
              <a:bodyPr lIns="45720" rIns="45720" bIns="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111010001100</a:t>
                </a:r>
                <a:endParaRPr kumimoji="0" lang="en-US" sz="14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41" name="Rectangle 40">
                <a:extLst>
                  <a:ext uri="{FF2B5EF4-FFF2-40B4-BE49-F238E27FC236}">
                    <a16:creationId xmlns:a16="http://schemas.microsoft.com/office/drawing/2014/main" id="{7638385D-F1FF-7340-BAD6-B41948CCFEE8}"/>
                  </a:ext>
                </a:extLst>
              </p:cNvPr>
              <p:cNvSpPr/>
              <p:nvPr/>
            </p:nvSpPr>
            <p:spPr>
              <a:xfrm>
                <a:off x="244663" y="1821663"/>
                <a:ext cx="439502" cy="137152"/>
              </a:xfrm>
              <a:prstGeom prst="rect">
                <a:avLst/>
              </a:prstGeom>
              <a:solidFill>
                <a:srgbClr val="000000"/>
              </a:solidFill>
              <a:ln w="15875" cap="flat" cmpd="sng" algn="ctr">
                <a:solidFill>
                  <a:srgbClr val="000000"/>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BIN</a:t>
                </a:r>
              </a:p>
            </p:txBody>
          </p:sp>
        </p:grpSp>
        <p:sp>
          <p:nvSpPr>
            <p:cNvPr id="42" name="Shape 63">
              <a:extLst>
                <a:ext uri="{FF2B5EF4-FFF2-40B4-BE49-F238E27FC236}">
                  <a16:creationId xmlns:a16="http://schemas.microsoft.com/office/drawing/2014/main" id="{61959E2C-6FCC-BA48-A62F-DE12C2EA70D4}"/>
                </a:ext>
              </a:extLst>
            </p:cNvPr>
            <p:cNvSpPr txBox="1"/>
            <p:nvPr/>
          </p:nvSpPr>
          <p:spPr>
            <a:xfrm>
              <a:off x="10637360" y="3201556"/>
              <a:ext cx="1078391" cy="523626"/>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Binary code</a:t>
              </a:r>
              <a:endParaRPr lang="en" sz="1400" b="1" dirty="0">
                <a:solidFill>
                  <a:srgbClr val="000000"/>
                </a:solidFill>
                <a:latin typeface="Arial" charset="0"/>
                <a:ea typeface="Arial" charset="0"/>
                <a:cs typeface="Arial" charset="0"/>
                <a:sym typeface="Arial"/>
              </a:endParaRPr>
            </a:p>
          </p:txBody>
        </p:sp>
      </p:grpSp>
      <p:grpSp>
        <p:nvGrpSpPr>
          <p:cNvPr id="7" name="Group 6">
            <a:extLst>
              <a:ext uri="{FF2B5EF4-FFF2-40B4-BE49-F238E27FC236}">
                <a16:creationId xmlns:a16="http://schemas.microsoft.com/office/drawing/2014/main" id="{1D57C1E4-6E59-0C43-BC0F-6698333979D8}"/>
              </a:ext>
            </a:extLst>
          </p:cNvPr>
          <p:cNvGrpSpPr/>
          <p:nvPr/>
        </p:nvGrpSpPr>
        <p:grpSpPr>
          <a:xfrm>
            <a:off x="397102" y="3201806"/>
            <a:ext cx="921384" cy="1805756"/>
            <a:chOff x="397102" y="3201806"/>
            <a:chExt cx="921384" cy="1805756"/>
          </a:xfrm>
        </p:grpSpPr>
        <p:grpSp>
          <p:nvGrpSpPr>
            <p:cNvPr id="36" name="Group 35">
              <a:extLst>
                <a:ext uri="{FF2B5EF4-FFF2-40B4-BE49-F238E27FC236}">
                  <a16:creationId xmlns:a16="http://schemas.microsoft.com/office/drawing/2014/main" id="{33034A48-DB37-4143-B9B0-E60477A15962}"/>
                </a:ext>
              </a:extLst>
            </p:cNvPr>
            <p:cNvGrpSpPr/>
            <p:nvPr/>
          </p:nvGrpSpPr>
          <p:grpSpPr>
            <a:xfrm>
              <a:off x="495846" y="4233460"/>
              <a:ext cx="676221" cy="774102"/>
              <a:chOff x="244663" y="1737126"/>
              <a:chExt cx="516439" cy="591192"/>
            </a:xfrm>
          </p:grpSpPr>
          <p:sp>
            <p:nvSpPr>
              <p:cNvPr id="37" name="Folded Corner 36">
                <a:extLst>
                  <a:ext uri="{FF2B5EF4-FFF2-40B4-BE49-F238E27FC236}">
                    <a16:creationId xmlns:a16="http://schemas.microsoft.com/office/drawing/2014/main" id="{481C36BA-F301-0843-944F-D4B97BE83522}"/>
                  </a:ext>
                </a:extLst>
              </p:cNvPr>
              <p:cNvSpPr/>
              <p:nvPr/>
            </p:nvSpPr>
            <p:spPr>
              <a:xfrm>
                <a:off x="303902" y="1737126"/>
                <a:ext cx="457200" cy="591192"/>
              </a:xfrm>
              <a:prstGeom prst="foldedCorner">
                <a:avLst/>
              </a:prstGeom>
              <a:noFill/>
              <a:ln w="12700" cap="flat" cmpd="sng" algn="ctr">
                <a:solidFill>
                  <a:srgbClr val="000000"/>
                </a:solidFill>
                <a:prstDash val="solid"/>
              </a:ln>
              <a:effectLst/>
            </p:spPr>
            <p:txBody>
              <a:bodyPr lIns="45720" rIns="45720" bIns="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432FF"/>
                    </a:solidFill>
                    <a:effectLst/>
                    <a:uLnTx/>
                    <a:uFillTx/>
                    <a:latin typeface="Times New Roman" charset="0"/>
                    <a:ea typeface="Times New Roman" charset="0"/>
                    <a:cs typeface="Times New Roman" charset="0"/>
                    <a:sym typeface="Arial"/>
                  </a:rPr>
                  <a:t>int </a:t>
                </a: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f()</a:t>
                </a:r>
                <a:r>
                  <a:rPr kumimoji="0" lang="en-US"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endPar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38" name="Rectangle 37">
                <a:extLst>
                  <a:ext uri="{FF2B5EF4-FFF2-40B4-BE49-F238E27FC236}">
                    <a16:creationId xmlns:a16="http://schemas.microsoft.com/office/drawing/2014/main" id="{1F8CC022-9C1B-AC4C-A757-179DC30BB79B}"/>
                  </a:ext>
                </a:extLst>
              </p:cNvPr>
              <p:cNvSpPr/>
              <p:nvPr/>
            </p:nvSpPr>
            <p:spPr>
              <a:xfrm>
                <a:off x="244663" y="1779678"/>
                <a:ext cx="439502" cy="137152"/>
              </a:xfrm>
              <a:prstGeom prst="rect">
                <a:avLst/>
              </a:prstGeom>
              <a:solidFill>
                <a:srgbClr val="0432FF"/>
              </a:solidFill>
              <a:ln w="15875" cap="flat" cmpd="sng" algn="ctr">
                <a:solidFill>
                  <a:srgbClr val="0432FF"/>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SRC</a:t>
                </a:r>
              </a:p>
            </p:txBody>
          </p:sp>
        </p:grpSp>
        <p:sp>
          <p:nvSpPr>
            <p:cNvPr id="43" name="Shape 63">
              <a:extLst>
                <a:ext uri="{FF2B5EF4-FFF2-40B4-BE49-F238E27FC236}">
                  <a16:creationId xmlns:a16="http://schemas.microsoft.com/office/drawing/2014/main" id="{6D7247EF-2C85-344D-8FA0-0F3393859217}"/>
                </a:ext>
              </a:extLst>
            </p:cNvPr>
            <p:cNvSpPr txBox="1"/>
            <p:nvPr/>
          </p:nvSpPr>
          <p:spPr>
            <a:xfrm>
              <a:off x="397102" y="3201806"/>
              <a:ext cx="921384" cy="523626"/>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Source code</a:t>
              </a:r>
              <a:endParaRPr lang="en" sz="1400" b="1" dirty="0">
                <a:solidFill>
                  <a:srgbClr val="000000"/>
                </a:solidFill>
                <a:latin typeface="Arial" charset="0"/>
                <a:ea typeface="Arial" charset="0"/>
                <a:cs typeface="Arial" charset="0"/>
                <a:sym typeface="Arial"/>
              </a:endParaRPr>
            </a:p>
          </p:txBody>
        </p:sp>
      </p:grpSp>
      <p:grpSp>
        <p:nvGrpSpPr>
          <p:cNvPr id="3" name="Group 2">
            <a:extLst>
              <a:ext uri="{FF2B5EF4-FFF2-40B4-BE49-F238E27FC236}">
                <a16:creationId xmlns:a16="http://schemas.microsoft.com/office/drawing/2014/main" id="{14F2768C-6B2D-9545-A11A-88DBC4831671}"/>
              </a:ext>
            </a:extLst>
          </p:cNvPr>
          <p:cNvGrpSpPr/>
          <p:nvPr/>
        </p:nvGrpSpPr>
        <p:grpSpPr>
          <a:xfrm>
            <a:off x="1563294" y="5954914"/>
            <a:ext cx="8807074" cy="672936"/>
            <a:chOff x="1563294" y="5954914"/>
            <a:chExt cx="8807074" cy="672936"/>
          </a:xfrm>
        </p:grpSpPr>
        <p:sp>
          <p:nvSpPr>
            <p:cNvPr id="44" name="Oval 43">
              <a:extLst>
                <a:ext uri="{FF2B5EF4-FFF2-40B4-BE49-F238E27FC236}">
                  <a16:creationId xmlns:a16="http://schemas.microsoft.com/office/drawing/2014/main" id="{9187F1E9-3883-0A4A-9169-7E05D63CBD75}"/>
                </a:ext>
              </a:extLst>
            </p:cNvPr>
            <p:cNvSpPr/>
            <p:nvPr/>
          </p:nvSpPr>
          <p:spPr>
            <a:xfrm>
              <a:off x="1563294" y="5961473"/>
              <a:ext cx="2037493"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2F92"/>
                  </a:solidFill>
                  <a:effectLst/>
                  <a:uLnTx/>
                  <a:uFillTx/>
                  <a:latin typeface="Arial" charset="0"/>
                  <a:ea typeface="Arial" charset="0"/>
                  <a:cs typeface="Arial" charset="0"/>
                  <a:sym typeface="Arial"/>
                </a:rPr>
                <a:t>Compiler (family, version)</a:t>
              </a:r>
            </a:p>
          </p:txBody>
        </p:sp>
        <p:sp>
          <p:nvSpPr>
            <p:cNvPr id="45" name="Oval 44">
              <a:extLst>
                <a:ext uri="{FF2B5EF4-FFF2-40B4-BE49-F238E27FC236}">
                  <a16:creationId xmlns:a16="http://schemas.microsoft.com/office/drawing/2014/main" id="{024F95B4-A45C-6948-A9C1-273792F1CF68}"/>
                </a:ext>
              </a:extLst>
            </p:cNvPr>
            <p:cNvSpPr/>
            <p:nvPr/>
          </p:nvSpPr>
          <p:spPr>
            <a:xfrm>
              <a:off x="5296073" y="5972457"/>
              <a:ext cx="1686572" cy="655393"/>
            </a:xfrm>
            <a:prstGeom prst="ellipse">
              <a:avLst/>
            </a:prstGeom>
            <a:noFill/>
            <a:ln w="12700" cap="flat" cmpd="sng" algn="ctr">
              <a:solidFill>
                <a:srgbClr val="FFFFFF">
                  <a:lumMod val="50000"/>
                </a:srgbClr>
              </a:solidFill>
              <a:prstDash val="solid"/>
            </a:ln>
            <a:effectLst/>
          </p:spPr>
          <p:txBody>
            <a:bodyPr lIns="0" tIns="4572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432FF"/>
                  </a:solidFill>
                  <a:effectLst/>
                  <a:uLnTx/>
                  <a:uFillTx/>
                  <a:latin typeface="Arial" charset="0"/>
                  <a:ea typeface="Arial" charset="0"/>
                  <a:cs typeface="Arial" charset="0"/>
                  <a:sym typeface="Arial"/>
                </a:rPr>
                <a:t>Optimization level</a:t>
              </a:r>
            </a:p>
          </p:txBody>
        </p:sp>
        <p:sp>
          <p:nvSpPr>
            <p:cNvPr id="46" name="Oval 45">
              <a:extLst>
                <a:ext uri="{FF2B5EF4-FFF2-40B4-BE49-F238E27FC236}">
                  <a16:creationId xmlns:a16="http://schemas.microsoft.com/office/drawing/2014/main" id="{1FA9A72D-DE1C-B14D-B6E2-21FD6C8D267D}"/>
                </a:ext>
              </a:extLst>
            </p:cNvPr>
            <p:cNvSpPr/>
            <p:nvPr/>
          </p:nvSpPr>
          <p:spPr>
            <a:xfrm>
              <a:off x="8682163" y="5954914"/>
              <a:ext cx="1688205"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83FF"/>
                  </a:solidFill>
                  <a:effectLst/>
                  <a:uLnTx/>
                  <a:uFillTx/>
                  <a:latin typeface="Arial" charset="0"/>
                  <a:ea typeface="Arial" charset="0"/>
                  <a:cs typeface="Arial" charset="0"/>
                  <a:sym typeface="Arial"/>
                </a:rPr>
                <a:t>Architecture</a:t>
              </a:r>
            </a:p>
          </p:txBody>
        </p:sp>
      </p:grpSp>
      <p:grpSp>
        <p:nvGrpSpPr>
          <p:cNvPr id="5" name="Group 4">
            <a:extLst>
              <a:ext uri="{FF2B5EF4-FFF2-40B4-BE49-F238E27FC236}">
                <a16:creationId xmlns:a16="http://schemas.microsoft.com/office/drawing/2014/main" id="{00BFBA0A-7056-D84A-AE12-CB82126912D5}"/>
              </a:ext>
            </a:extLst>
          </p:cNvPr>
          <p:cNvGrpSpPr/>
          <p:nvPr/>
        </p:nvGrpSpPr>
        <p:grpSpPr>
          <a:xfrm>
            <a:off x="2582041" y="5438797"/>
            <a:ext cx="6944225" cy="533661"/>
            <a:chOff x="2582041" y="5438797"/>
            <a:chExt cx="6944225" cy="533661"/>
          </a:xfrm>
        </p:grpSpPr>
        <p:cxnSp>
          <p:nvCxnSpPr>
            <p:cNvPr id="47" name="Straight Arrow Connector 46">
              <a:extLst>
                <a:ext uri="{FF2B5EF4-FFF2-40B4-BE49-F238E27FC236}">
                  <a16:creationId xmlns:a16="http://schemas.microsoft.com/office/drawing/2014/main" id="{437ABE44-AA79-484A-9C4A-15049A0A4F65}"/>
                </a:ext>
              </a:extLst>
            </p:cNvPr>
            <p:cNvCxnSpPr>
              <a:stCxn id="44" idx="0"/>
              <a:endCxn id="22" idx="2"/>
            </p:cNvCxnSpPr>
            <p:nvPr/>
          </p:nvCxnSpPr>
          <p:spPr>
            <a:xfrm flipV="1">
              <a:off x="2582041" y="5438797"/>
              <a:ext cx="1087" cy="522676"/>
            </a:xfrm>
            <a:prstGeom prst="straightConnector1">
              <a:avLst/>
            </a:prstGeom>
            <a:noFill/>
            <a:ln w="25400" cap="flat" cmpd="sng" algn="ctr">
              <a:solidFill>
                <a:srgbClr val="FF2F92"/>
              </a:solidFill>
              <a:prstDash val="solid"/>
              <a:tailEnd type="triangle" w="lg" len="lg"/>
            </a:ln>
            <a:effectLst/>
          </p:spPr>
        </p:cxnSp>
        <p:cxnSp>
          <p:nvCxnSpPr>
            <p:cNvPr id="48" name="Straight Arrow Connector 47">
              <a:extLst>
                <a:ext uri="{FF2B5EF4-FFF2-40B4-BE49-F238E27FC236}">
                  <a16:creationId xmlns:a16="http://schemas.microsoft.com/office/drawing/2014/main" id="{B49A821F-311E-CF48-BE8C-38BF424603E6}"/>
                </a:ext>
              </a:extLst>
            </p:cNvPr>
            <p:cNvCxnSpPr>
              <a:stCxn id="44" idx="0"/>
              <a:endCxn id="27" idx="2"/>
            </p:cNvCxnSpPr>
            <p:nvPr/>
          </p:nvCxnSpPr>
          <p:spPr>
            <a:xfrm flipV="1">
              <a:off x="2582041" y="5438799"/>
              <a:ext cx="3550766" cy="522674"/>
            </a:xfrm>
            <a:prstGeom prst="straightConnector1">
              <a:avLst/>
            </a:prstGeom>
            <a:noFill/>
            <a:ln w="25400" cap="flat" cmpd="sng" algn="ctr">
              <a:solidFill>
                <a:srgbClr val="FF2F92"/>
              </a:solidFill>
              <a:prstDash val="solid"/>
              <a:tailEnd type="triangle" w="lg" len="lg"/>
            </a:ln>
            <a:effectLst/>
          </p:spPr>
        </p:cxnSp>
        <p:cxnSp>
          <p:nvCxnSpPr>
            <p:cNvPr id="49" name="Straight Arrow Connector 48">
              <a:extLst>
                <a:ext uri="{FF2B5EF4-FFF2-40B4-BE49-F238E27FC236}">
                  <a16:creationId xmlns:a16="http://schemas.microsoft.com/office/drawing/2014/main" id="{151C2D4C-595A-8E4D-94F1-FD7C9C0A4349}"/>
                </a:ext>
              </a:extLst>
            </p:cNvPr>
            <p:cNvCxnSpPr>
              <a:stCxn id="44" idx="0"/>
              <a:endCxn id="34" idx="2"/>
            </p:cNvCxnSpPr>
            <p:nvPr/>
          </p:nvCxnSpPr>
          <p:spPr>
            <a:xfrm flipV="1">
              <a:off x="2582041" y="5438799"/>
              <a:ext cx="6939330" cy="522674"/>
            </a:xfrm>
            <a:prstGeom prst="straightConnector1">
              <a:avLst/>
            </a:prstGeom>
            <a:noFill/>
            <a:ln w="25400" cap="flat" cmpd="sng" algn="ctr">
              <a:solidFill>
                <a:srgbClr val="FF2F92"/>
              </a:solidFill>
              <a:prstDash val="solid"/>
              <a:tailEnd type="triangle" w="lg" len="lg"/>
            </a:ln>
            <a:effectLst/>
          </p:spPr>
        </p:cxnSp>
        <p:cxnSp>
          <p:nvCxnSpPr>
            <p:cNvPr id="50" name="Straight Arrow Connector 49">
              <a:extLst>
                <a:ext uri="{FF2B5EF4-FFF2-40B4-BE49-F238E27FC236}">
                  <a16:creationId xmlns:a16="http://schemas.microsoft.com/office/drawing/2014/main" id="{7B14AD34-DBE5-8C44-959E-000A3F7822AE}"/>
                </a:ext>
              </a:extLst>
            </p:cNvPr>
            <p:cNvCxnSpPr>
              <a:cxnSpLocks/>
              <a:stCxn id="45" idx="0"/>
              <a:endCxn id="27" idx="2"/>
            </p:cNvCxnSpPr>
            <p:nvPr/>
          </p:nvCxnSpPr>
          <p:spPr>
            <a:xfrm flipH="1" flipV="1">
              <a:off x="6132807" y="5438799"/>
              <a:ext cx="6554" cy="533659"/>
            </a:xfrm>
            <a:prstGeom prst="straightConnector1">
              <a:avLst/>
            </a:prstGeom>
            <a:noFill/>
            <a:ln w="25400" cap="flat" cmpd="sng" algn="ctr">
              <a:solidFill>
                <a:srgbClr val="0432FF"/>
              </a:solidFill>
              <a:prstDash val="solid"/>
              <a:tailEnd type="triangle" w="lg" len="lg"/>
            </a:ln>
            <a:effectLst/>
          </p:spPr>
        </p:cxnSp>
        <p:cxnSp>
          <p:nvCxnSpPr>
            <p:cNvPr id="51" name="Straight Arrow Connector 50">
              <a:extLst>
                <a:ext uri="{FF2B5EF4-FFF2-40B4-BE49-F238E27FC236}">
                  <a16:creationId xmlns:a16="http://schemas.microsoft.com/office/drawing/2014/main" id="{92E0A817-240C-444D-8955-C0DABDB2CBFF}"/>
                </a:ext>
              </a:extLst>
            </p:cNvPr>
            <p:cNvCxnSpPr>
              <a:stCxn id="45" idx="0"/>
              <a:endCxn id="34" idx="2"/>
            </p:cNvCxnSpPr>
            <p:nvPr/>
          </p:nvCxnSpPr>
          <p:spPr>
            <a:xfrm flipV="1">
              <a:off x="6139359" y="5438799"/>
              <a:ext cx="3382012" cy="533658"/>
            </a:xfrm>
            <a:prstGeom prst="straightConnector1">
              <a:avLst/>
            </a:prstGeom>
            <a:noFill/>
            <a:ln w="25400" cap="flat" cmpd="sng" algn="ctr">
              <a:solidFill>
                <a:srgbClr val="0432FF"/>
              </a:solidFill>
              <a:prstDash val="solid"/>
              <a:tailEnd type="triangle" w="lg" len="lg"/>
            </a:ln>
            <a:effectLst/>
          </p:spPr>
        </p:cxnSp>
        <p:cxnSp>
          <p:nvCxnSpPr>
            <p:cNvPr id="52" name="Straight Arrow Connector 51">
              <a:extLst>
                <a:ext uri="{FF2B5EF4-FFF2-40B4-BE49-F238E27FC236}">
                  <a16:creationId xmlns:a16="http://schemas.microsoft.com/office/drawing/2014/main" id="{4D1861BF-FFAC-1742-8458-7BB18E413565}"/>
                </a:ext>
              </a:extLst>
            </p:cNvPr>
            <p:cNvCxnSpPr>
              <a:stCxn id="46" idx="0"/>
              <a:endCxn id="34" idx="2"/>
            </p:cNvCxnSpPr>
            <p:nvPr/>
          </p:nvCxnSpPr>
          <p:spPr>
            <a:xfrm flipH="1" flipV="1">
              <a:off x="9521371" y="5438799"/>
              <a:ext cx="4895" cy="516115"/>
            </a:xfrm>
            <a:prstGeom prst="straightConnector1">
              <a:avLst/>
            </a:prstGeom>
            <a:noFill/>
            <a:ln w="25400" cap="flat" cmpd="sng" algn="ctr">
              <a:solidFill>
                <a:srgbClr val="D883FF"/>
              </a:solidFill>
              <a:prstDash val="solid"/>
              <a:tailEnd type="triangle" w="lg" len="lg"/>
            </a:ln>
            <a:effectLst/>
          </p:spPr>
        </p:cxnSp>
      </p:grpSp>
    </p:spTree>
    <p:custDataLst>
      <p:tags r:id="rId1"/>
    </p:custDataLst>
    <p:extLst>
      <p:ext uri="{BB962C8B-B14F-4D97-AF65-F5344CB8AC3E}">
        <p14:creationId xmlns:p14="http://schemas.microsoft.com/office/powerpoint/2010/main" val="1041778524"/>
      </p:ext>
    </p:extLst>
  </p:cSld>
  <p:clrMapOvr>
    <a:masterClrMapping/>
  </p:clrMapOvr>
  <p:transition spd="med" advTm="629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nodeType="withEffect">
                                  <p:stCondLst>
                                    <p:cond delay="0"/>
                                  </p:stCondLst>
                                  <p:childTnLst>
                                    <p:set>
                                      <p:cBhvr>
                                        <p:cTn id="35" dur="1" fill="hold">
                                          <p:stCondLst>
                                            <p:cond delay="0"/>
                                          </p:stCondLst>
                                        </p:cTn>
                                        <p:tgtEl>
                                          <p:spTgt spid="15">
                                            <p:txEl>
                                              <p:pRg st="1" end="1"/>
                                            </p:txEl>
                                          </p:spTgt>
                                        </p:tgtEl>
                                        <p:attrNameLst>
                                          <p:attrName>style.visibility</p:attrName>
                                        </p:attrNameLst>
                                      </p:cBhvr>
                                      <p:to>
                                        <p:strVal val="visible"/>
                                      </p:to>
                                    </p:set>
                                    <p:animEffect transition="in" filter="dissolve">
                                      <p:cBhvr>
                                        <p:cTn id="36" dur="500"/>
                                        <p:tgtEl>
                                          <p:spTgt spid="1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Effect transition="in" filter="dissolve">
                                      <p:cBhvr>
                                        <p:cTn id="41" dur="500"/>
                                        <p:tgtEl>
                                          <p:spTgt spid="1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5">
                                            <p:txEl>
                                              <p:pRg st="3" end="3"/>
                                            </p:txEl>
                                          </p:spTgt>
                                        </p:tgtEl>
                                        <p:attrNameLst>
                                          <p:attrName>style.visibility</p:attrName>
                                        </p:attrNameLst>
                                      </p:cBhvr>
                                      <p:to>
                                        <p:strVal val="visible"/>
                                      </p:to>
                                    </p:set>
                                    <p:animEffect transition="in" filter="dissolve">
                                      <p:cBhvr>
                                        <p:cTn id="4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fld id="{86CB4B4D-7CA3-9044-876B-883B54F8677D}" type="slidenum">
              <a:rPr lang="en-US" smtClean="0"/>
              <a:pPr/>
              <a:t>26</a:t>
            </a:fld>
            <a:endParaRPr lang="en-US" dirty="0"/>
          </a:p>
        </p:txBody>
      </p:sp>
      <p:pic>
        <p:nvPicPr>
          <p:cNvPr id="160" name="Picture 159">
            <a:extLst>
              <a:ext uri="{FF2B5EF4-FFF2-40B4-BE49-F238E27FC236}">
                <a16:creationId xmlns:a16="http://schemas.microsoft.com/office/drawing/2014/main" id="{02F0205E-57DB-4547-850A-FC185D8F157D}"/>
              </a:ext>
            </a:extLst>
          </p:cNvPr>
          <p:cNvPicPr>
            <a:picLocks noChangeAspect="1"/>
          </p:cNvPicPr>
          <p:nvPr/>
        </p:nvPicPr>
        <p:blipFill>
          <a:blip r:embed="rId4"/>
          <a:stretch>
            <a:fillRect/>
          </a:stretch>
        </p:blipFill>
        <p:spPr>
          <a:xfrm>
            <a:off x="0" y="3618373"/>
            <a:ext cx="3109983" cy="2346421"/>
          </a:xfrm>
          <a:prstGeom prst="rect">
            <a:avLst/>
          </a:prstGeom>
        </p:spPr>
      </p:pic>
      <p:pic>
        <p:nvPicPr>
          <p:cNvPr id="172" name="Picture 171">
            <a:extLst>
              <a:ext uri="{FF2B5EF4-FFF2-40B4-BE49-F238E27FC236}">
                <a16:creationId xmlns:a16="http://schemas.microsoft.com/office/drawing/2014/main" id="{288E01D8-28C3-2945-A508-EBF8821CB057}"/>
              </a:ext>
            </a:extLst>
          </p:cNvPr>
          <p:cNvPicPr>
            <a:picLocks noChangeAspect="1"/>
          </p:cNvPicPr>
          <p:nvPr/>
        </p:nvPicPr>
        <p:blipFill>
          <a:blip r:embed="rId5"/>
          <a:stretch>
            <a:fillRect/>
          </a:stretch>
        </p:blipFill>
        <p:spPr>
          <a:xfrm>
            <a:off x="4484774" y="3344509"/>
            <a:ext cx="3222452" cy="2805545"/>
          </a:xfrm>
          <a:prstGeom prst="rect">
            <a:avLst/>
          </a:prstGeom>
        </p:spPr>
      </p:pic>
      <p:pic>
        <p:nvPicPr>
          <p:cNvPr id="255" name="Picture 254">
            <a:extLst>
              <a:ext uri="{FF2B5EF4-FFF2-40B4-BE49-F238E27FC236}">
                <a16:creationId xmlns:a16="http://schemas.microsoft.com/office/drawing/2014/main" id="{7C4A51C9-4970-B248-8EB0-4A3752F10BC0}"/>
              </a:ext>
            </a:extLst>
          </p:cNvPr>
          <p:cNvPicPr>
            <a:picLocks noChangeAspect="1"/>
          </p:cNvPicPr>
          <p:nvPr/>
        </p:nvPicPr>
        <p:blipFill>
          <a:blip r:embed="rId6"/>
          <a:stretch>
            <a:fillRect/>
          </a:stretch>
        </p:blipFill>
        <p:spPr>
          <a:xfrm>
            <a:off x="8160980" y="3324542"/>
            <a:ext cx="2489712" cy="2752601"/>
          </a:xfrm>
          <a:prstGeom prst="rect">
            <a:avLst/>
          </a:prstGeom>
        </p:spPr>
      </p:pic>
      <p:sp>
        <p:nvSpPr>
          <p:cNvPr id="256" name="TextBox 255">
            <a:extLst>
              <a:ext uri="{FF2B5EF4-FFF2-40B4-BE49-F238E27FC236}">
                <a16:creationId xmlns:a16="http://schemas.microsoft.com/office/drawing/2014/main" id="{5128B115-7BD4-DC47-96B3-47AE70416126}"/>
              </a:ext>
            </a:extLst>
          </p:cNvPr>
          <p:cNvSpPr txBox="1"/>
          <p:nvPr/>
        </p:nvSpPr>
        <p:spPr>
          <a:xfrm>
            <a:off x="284980" y="6231053"/>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Example source code  </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5" name="Right Arrow 4">
            <a:extLst>
              <a:ext uri="{FF2B5EF4-FFF2-40B4-BE49-F238E27FC236}">
                <a16:creationId xmlns:a16="http://schemas.microsoft.com/office/drawing/2014/main" id="{BFD6E695-4D1F-8D46-BE9F-F41DD0FE82AA}"/>
              </a:ext>
            </a:extLst>
          </p:cNvPr>
          <p:cNvSpPr/>
          <p:nvPr/>
        </p:nvSpPr>
        <p:spPr>
          <a:xfrm>
            <a:off x="3222452" y="437391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50CD816E-2916-0748-A3EF-A8A7608F7E0B}"/>
              </a:ext>
            </a:extLst>
          </p:cNvPr>
          <p:cNvSpPr txBox="1"/>
          <p:nvPr/>
        </p:nvSpPr>
        <p:spPr>
          <a:xfrm>
            <a:off x="3109983" y="4040485"/>
            <a:ext cx="15795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0432FF"/>
                </a:solidFill>
                <a:latin typeface="Gill Sans MT" panose="020B0502020104020203" pitchFamily="34" charset="77"/>
                <a:cs typeface="Arial" panose="020B0604020202020204" pitchFamily="34" charset="0"/>
              </a:rPr>
              <a:t>x86-LLVM-3.3-O1  </a:t>
            </a:r>
            <a:endParaRPr kumimoji="0" lang="en-US" sz="1400" b="0" i="0" u="none" strike="noStrike" cap="none" spc="0" normalizeH="0" baseline="0" dirty="0">
              <a:ln>
                <a:noFill/>
              </a:ln>
              <a:solidFill>
                <a:srgbClr val="0432FF"/>
              </a:solidFill>
              <a:effectLst/>
              <a:uFillTx/>
              <a:latin typeface="Gill Sans MT" panose="020B0502020104020203" pitchFamily="34" charset="77"/>
              <a:cs typeface="Arial" panose="020B0604020202020204" pitchFamily="34" charset="0"/>
              <a:sym typeface="Palatino"/>
            </a:endParaRPr>
          </a:p>
        </p:txBody>
      </p:sp>
      <p:sp>
        <p:nvSpPr>
          <p:cNvPr id="6" name="Curved Right Arrow 5">
            <a:extLst>
              <a:ext uri="{FF2B5EF4-FFF2-40B4-BE49-F238E27FC236}">
                <a16:creationId xmlns:a16="http://schemas.microsoft.com/office/drawing/2014/main" id="{2972F040-4F50-AA4A-A86C-931C871898D7}"/>
              </a:ext>
            </a:extLst>
          </p:cNvPr>
          <p:cNvSpPr/>
          <p:nvPr/>
        </p:nvSpPr>
        <p:spPr>
          <a:xfrm rot="16200000">
            <a:off x="5370183" y="3545955"/>
            <a:ext cx="654422" cy="5174822"/>
          </a:xfrm>
          <a:prstGeom prst="curved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258" name="TextBox 257">
            <a:extLst>
              <a:ext uri="{FF2B5EF4-FFF2-40B4-BE49-F238E27FC236}">
                <a16:creationId xmlns:a16="http://schemas.microsoft.com/office/drawing/2014/main" id="{FE39749E-D83E-964B-A267-5C055F371C56}"/>
              </a:ext>
            </a:extLst>
          </p:cNvPr>
          <p:cNvSpPr txBox="1"/>
          <p:nvPr/>
        </p:nvSpPr>
        <p:spPr>
          <a:xfrm>
            <a:off x="2937472" y="6301559"/>
            <a:ext cx="210550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FF0000"/>
                </a:solidFill>
                <a:latin typeface="Gill Sans MT" panose="020B0502020104020203" pitchFamily="34" charset="77"/>
                <a:cs typeface="Arial" panose="020B0604020202020204" pitchFamily="34" charset="0"/>
              </a:rPr>
              <a:t>x64-GCC-4.8.5-O3  </a:t>
            </a:r>
            <a:endParaRPr kumimoji="0" lang="en-US" sz="1400" b="0" i="0" u="none" strike="noStrike" cap="none" spc="0" normalizeH="0" baseline="0" dirty="0">
              <a:ln>
                <a:noFill/>
              </a:ln>
              <a:solidFill>
                <a:srgbClr val="FF0000"/>
              </a:solidFill>
              <a:effectLst/>
              <a:uFillTx/>
              <a:latin typeface="Gill Sans MT" panose="020B0502020104020203" pitchFamily="34" charset="77"/>
              <a:cs typeface="Arial" panose="020B0604020202020204" pitchFamily="34" charset="0"/>
              <a:sym typeface="Palatino"/>
            </a:endParaRPr>
          </a:p>
        </p:txBody>
      </p:sp>
      <p:sp>
        <p:nvSpPr>
          <p:cNvPr id="13" name="Rounded Rectangle 12">
            <a:extLst>
              <a:ext uri="{FF2B5EF4-FFF2-40B4-BE49-F238E27FC236}">
                <a16:creationId xmlns:a16="http://schemas.microsoft.com/office/drawing/2014/main" id="{AE4F9B21-3B0C-FA42-88CC-01834297FF00}"/>
              </a:ext>
            </a:extLst>
          </p:cNvPr>
          <p:cNvSpPr/>
          <p:nvPr/>
        </p:nvSpPr>
        <p:spPr>
          <a:xfrm>
            <a:off x="712235" y="4507900"/>
            <a:ext cx="2421495" cy="89630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grpSp>
        <p:nvGrpSpPr>
          <p:cNvPr id="18" name="Group 17">
            <a:extLst>
              <a:ext uri="{FF2B5EF4-FFF2-40B4-BE49-F238E27FC236}">
                <a16:creationId xmlns:a16="http://schemas.microsoft.com/office/drawing/2014/main" id="{AF653C60-DDAF-F345-AE2B-2DC47E7CB448}"/>
              </a:ext>
            </a:extLst>
          </p:cNvPr>
          <p:cNvGrpSpPr/>
          <p:nvPr/>
        </p:nvGrpSpPr>
        <p:grpSpPr>
          <a:xfrm>
            <a:off x="9449221" y="3087622"/>
            <a:ext cx="2738356" cy="985251"/>
            <a:chOff x="9449221" y="3087622"/>
            <a:chExt cx="2738356" cy="985251"/>
          </a:xfrm>
        </p:grpSpPr>
        <p:sp>
          <p:nvSpPr>
            <p:cNvPr id="7" name="TextBox 6">
              <a:extLst>
                <a:ext uri="{FF2B5EF4-FFF2-40B4-BE49-F238E27FC236}">
                  <a16:creationId xmlns:a16="http://schemas.microsoft.com/office/drawing/2014/main" id="{C9A8C181-3ED8-1B40-B733-0E511654EBAB}"/>
                </a:ext>
              </a:extLst>
            </p:cNvPr>
            <p:cNvSpPr txBox="1"/>
            <p:nvPr/>
          </p:nvSpPr>
          <p:spPr>
            <a:xfrm>
              <a:off x="10392289" y="3087622"/>
              <a:ext cx="1795288" cy="985251"/>
            </a:xfrm>
            <a:prstGeom prst="rect">
              <a:avLst/>
            </a:prstGeom>
            <a:no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00" u="none" strike="noStrike" cap="none" spc="0" normalizeH="0" baseline="0" dirty="0">
                  <a:ln>
                    <a:noFill/>
                  </a:ln>
                  <a:solidFill>
                    <a:srgbClr val="414141"/>
                  </a:solidFill>
                  <a:effectLst/>
                  <a:uFillTx/>
                  <a:latin typeface="Courier" pitchFamily="2" charset="0"/>
                  <a:sym typeface="Palatino"/>
                </a:rPr>
                <a:t>lea   </a:t>
              </a:r>
              <a:r>
                <a:rPr kumimoji="0" lang="en-US" sz="1000" u="none" strike="noStrike" cap="none" spc="0" normalizeH="0" baseline="0" dirty="0" err="1">
                  <a:ln>
                    <a:noFill/>
                  </a:ln>
                  <a:solidFill>
                    <a:srgbClr val="414141"/>
                  </a:solidFill>
                  <a:effectLst/>
                  <a:uFillTx/>
                  <a:latin typeface="Courier" pitchFamily="2" charset="0"/>
                  <a:sym typeface="Palatino"/>
                </a:rPr>
                <a:t>ecx</a:t>
              </a:r>
              <a:r>
                <a:rPr kumimoji="0" lang="en-US" sz="1000" u="none" strike="noStrike" cap="none" spc="0" normalizeH="0" baseline="0" dirty="0">
                  <a:ln>
                    <a:noFill/>
                  </a:ln>
                  <a:solidFill>
                    <a:srgbClr val="414141"/>
                  </a:solidFill>
                  <a:effectLst/>
                  <a:uFillTx/>
                  <a:latin typeface="Courier" pitchFamily="2" charset="0"/>
                  <a:sym typeface="Palatino"/>
                </a:rPr>
                <a:t>, [rdi-1]</a:t>
              </a:r>
            </a:p>
            <a:p>
              <a:pPr algn="l" defTabSz="825500"/>
              <a:r>
                <a:rPr lang="en-US" sz="1000" dirty="0">
                  <a:latin typeface="Courier" pitchFamily="2" charset="0"/>
                </a:rPr>
                <a:t>mov   </a:t>
              </a:r>
              <a:r>
                <a:rPr lang="en-US" sz="1000" dirty="0" err="1">
                  <a:latin typeface="Courier" pitchFamily="2" charset="0"/>
                </a:rPr>
                <a:t>edx</a:t>
              </a:r>
              <a:r>
                <a:rPr lang="en-US" sz="1000" dirty="0">
                  <a:latin typeface="Courier" pitchFamily="2" charset="0"/>
                </a:rPr>
                <a:t>, </a:t>
              </a:r>
              <a:r>
                <a:rPr lang="en-US" sz="1000" dirty="0" err="1">
                  <a:latin typeface="Courier" pitchFamily="2" charset="0"/>
                </a:rPr>
                <a:t>ecx</a:t>
              </a:r>
              <a:endParaRPr lang="en-US" sz="1000" dirty="0">
                <a:latin typeface="Courier" pitchFamily="2" charset="0"/>
              </a:endParaRPr>
            </a:p>
            <a:p>
              <a:pPr algn="l" defTabSz="825500"/>
              <a:r>
                <a:rPr kumimoji="0" lang="en-US" sz="1000" u="none" strike="noStrike" cap="none" spc="0" normalizeH="0" baseline="0" dirty="0" err="1">
                  <a:ln>
                    <a:noFill/>
                  </a:ln>
                  <a:solidFill>
                    <a:srgbClr val="414141"/>
                  </a:solidFill>
                  <a:effectLst/>
                  <a:uFillTx/>
                  <a:latin typeface="Courier" pitchFamily="2" charset="0"/>
                  <a:sym typeface="Palatino"/>
                </a:rPr>
                <a:t>shr</a:t>
              </a:r>
              <a:r>
                <a:rPr kumimoji="0" lang="en-US" sz="1000" u="none" strike="noStrike" cap="none" spc="0" normalizeH="0" baseline="0" dirty="0">
                  <a:ln>
                    <a:noFill/>
                  </a:ln>
                  <a:solidFill>
                    <a:srgbClr val="414141"/>
                  </a:solidFill>
                  <a:effectLst/>
                  <a:uFillTx/>
                  <a:latin typeface="Courier" pitchFamily="2" charset="0"/>
                  <a:sym typeface="Palatino"/>
                </a:rPr>
                <a:t>   </a:t>
              </a:r>
              <a:r>
                <a:rPr kumimoji="0" lang="en-US" sz="1000" u="none" strike="noStrike" cap="none" spc="0" normalizeH="0" baseline="0" dirty="0" err="1">
                  <a:ln>
                    <a:noFill/>
                  </a:ln>
                  <a:solidFill>
                    <a:srgbClr val="414141"/>
                  </a:solidFill>
                  <a:effectLst/>
                  <a:uFillTx/>
                  <a:latin typeface="Courier" pitchFamily="2" charset="0"/>
                  <a:sym typeface="Palatino"/>
                </a:rPr>
                <a:t>edx</a:t>
              </a:r>
              <a:r>
                <a:rPr kumimoji="0" lang="en-US" sz="1000" u="none" strike="noStrike" cap="none" spc="0" normalizeH="0" baseline="0" dirty="0">
                  <a:ln>
                    <a:noFill/>
                  </a:ln>
                  <a:solidFill>
                    <a:srgbClr val="414141"/>
                  </a:solidFill>
                  <a:effectLst/>
                  <a:uFillTx/>
                  <a:latin typeface="Courier" pitchFamily="2" charset="0"/>
                  <a:sym typeface="Palatino"/>
                </a:rPr>
                <a:t>, 2</a:t>
              </a:r>
            </a:p>
            <a:p>
              <a:pPr algn="l" defTabSz="825500"/>
              <a:r>
                <a:rPr lang="en-US" sz="1000" dirty="0">
                  <a:latin typeface="Courier" pitchFamily="2" charset="0"/>
                </a:rPr>
                <a:t>lea   </a:t>
              </a:r>
              <a:r>
                <a:rPr lang="en-US" sz="1000" dirty="0" err="1">
                  <a:latin typeface="Courier" pitchFamily="2" charset="0"/>
                </a:rPr>
                <a:t>esi</a:t>
              </a:r>
              <a:r>
                <a:rPr lang="en-US" sz="1000" dirty="0">
                  <a:latin typeface="Courier" pitchFamily="2" charset="0"/>
                </a:rPr>
                <a:t>, ds:0[</a:t>
              </a:r>
              <a:r>
                <a:rPr lang="en-US" sz="1000" dirty="0" err="1">
                  <a:latin typeface="Courier" pitchFamily="2" charset="0"/>
                </a:rPr>
                <a:t>rdx</a:t>
              </a:r>
              <a:r>
                <a:rPr lang="en-US" sz="1000" dirty="0">
                  <a:latin typeface="Courier" pitchFamily="2" charset="0"/>
                </a:rPr>
                <a:t>*4]</a:t>
              </a:r>
            </a:p>
            <a:p>
              <a:pPr algn="l" defTabSz="825500"/>
              <a:r>
                <a:rPr kumimoji="0" lang="en-US" sz="1000" u="none" strike="noStrike" cap="none" spc="0" normalizeH="0" baseline="0" dirty="0">
                  <a:ln>
                    <a:noFill/>
                  </a:ln>
                  <a:solidFill>
                    <a:srgbClr val="414141"/>
                  </a:solidFill>
                  <a:effectLst/>
                  <a:uFillTx/>
                  <a:latin typeface="Courier" pitchFamily="2" charset="0"/>
                  <a:sym typeface="Palatino"/>
                </a:rPr>
                <a:t>test  </a:t>
              </a:r>
              <a:r>
                <a:rPr kumimoji="0" lang="en-US" sz="1000" u="none" strike="noStrike" cap="none" spc="0" normalizeH="0" baseline="0" dirty="0" err="1">
                  <a:ln>
                    <a:noFill/>
                  </a:ln>
                  <a:solidFill>
                    <a:srgbClr val="414141"/>
                  </a:solidFill>
                  <a:effectLst/>
                  <a:uFillTx/>
                  <a:latin typeface="Courier" pitchFamily="2" charset="0"/>
                  <a:sym typeface="Palatino"/>
                </a:rPr>
                <a:t>esi</a:t>
              </a:r>
              <a:r>
                <a:rPr kumimoji="0" lang="en-US" sz="1000" u="none" strike="noStrike" cap="none" spc="0" normalizeH="0" baseline="0" dirty="0">
                  <a:ln>
                    <a:noFill/>
                  </a:ln>
                  <a:solidFill>
                    <a:srgbClr val="414141"/>
                  </a:solidFill>
                  <a:effectLst/>
                  <a:uFillTx/>
                  <a:latin typeface="Courier" pitchFamily="2" charset="0"/>
                  <a:sym typeface="Palatino"/>
                </a:rPr>
                <a:t>, </a:t>
              </a:r>
              <a:r>
                <a:rPr kumimoji="0" lang="en-US" sz="1000" u="none" strike="noStrike" cap="none" spc="0" normalizeH="0" baseline="0" dirty="0" err="1">
                  <a:ln>
                    <a:noFill/>
                  </a:ln>
                  <a:solidFill>
                    <a:srgbClr val="414141"/>
                  </a:solidFill>
                  <a:effectLst/>
                  <a:uFillTx/>
                  <a:latin typeface="Courier" pitchFamily="2" charset="0"/>
                  <a:sym typeface="Palatino"/>
                </a:rPr>
                <a:t>esi</a:t>
              </a:r>
              <a:endParaRPr kumimoji="0" lang="en-US" sz="1000" u="none" strike="noStrike" cap="none" spc="0" normalizeH="0" baseline="0" dirty="0">
                <a:ln>
                  <a:noFill/>
                </a:ln>
                <a:solidFill>
                  <a:srgbClr val="414141"/>
                </a:solidFill>
                <a:effectLst/>
                <a:uFillTx/>
                <a:latin typeface="Courier" pitchFamily="2" charset="0"/>
                <a:sym typeface="Palatino"/>
              </a:endParaRPr>
            </a:p>
            <a:p>
              <a:pPr algn="l" defTabSz="825500"/>
              <a:r>
                <a:rPr lang="en-US" sz="1000" dirty="0" err="1">
                  <a:latin typeface="Courier" pitchFamily="2" charset="0"/>
                </a:rPr>
                <a:t>jz</a:t>
              </a:r>
              <a:r>
                <a:rPr lang="en-US" sz="1000" dirty="0">
                  <a:latin typeface="Courier" pitchFamily="2" charset="0"/>
                </a:rPr>
                <a:t>    </a:t>
              </a:r>
              <a:r>
                <a:rPr lang="en-US" sz="1000" dirty="0">
                  <a:solidFill>
                    <a:srgbClr val="0432FF"/>
                  </a:solidFill>
                  <a:latin typeface="Courier" pitchFamily="2" charset="0"/>
                </a:rPr>
                <a:t>loc_4007F8</a:t>
              </a:r>
              <a:endParaRPr kumimoji="0" lang="en-US" sz="1000" u="none" strike="noStrike" cap="none" spc="0" normalizeH="0" baseline="0" dirty="0">
                <a:ln>
                  <a:noFill/>
                </a:ln>
                <a:solidFill>
                  <a:srgbClr val="0432FF"/>
                </a:solidFill>
                <a:effectLst/>
                <a:uFillTx/>
                <a:latin typeface="Courier" pitchFamily="2" charset="0"/>
                <a:sym typeface="Palatino"/>
              </a:endParaRPr>
            </a:p>
          </p:txBody>
        </p:sp>
        <p:sp>
          <p:nvSpPr>
            <p:cNvPr id="8" name="Rounded Rectangle 7">
              <a:extLst>
                <a:ext uri="{FF2B5EF4-FFF2-40B4-BE49-F238E27FC236}">
                  <a16:creationId xmlns:a16="http://schemas.microsoft.com/office/drawing/2014/main" id="{A9B60F83-5E47-C042-989B-F93E8A935A4F}"/>
                </a:ext>
              </a:extLst>
            </p:cNvPr>
            <p:cNvSpPr/>
            <p:nvPr/>
          </p:nvSpPr>
          <p:spPr>
            <a:xfrm>
              <a:off x="9449221" y="3484628"/>
              <a:ext cx="577523" cy="196166"/>
            </a:xfrm>
            <a:prstGeom prst="round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cxnSp>
          <p:nvCxnSpPr>
            <p:cNvPr id="10" name="Straight Arrow Connector 9">
              <a:extLst>
                <a:ext uri="{FF2B5EF4-FFF2-40B4-BE49-F238E27FC236}">
                  <a16:creationId xmlns:a16="http://schemas.microsoft.com/office/drawing/2014/main" id="{5AFAD5C9-434B-1B4B-BA0E-92DB85FD37B7}"/>
                </a:ext>
              </a:extLst>
            </p:cNvPr>
            <p:cNvCxnSpPr>
              <a:cxnSpLocks/>
              <a:stCxn id="8" idx="3"/>
              <a:endCxn id="7" idx="1"/>
            </p:cNvCxnSpPr>
            <p:nvPr/>
          </p:nvCxnSpPr>
          <p:spPr>
            <a:xfrm flipV="1">
              <a:off x="10026744" y="3580248"/>
              <a:ext cx="365545" cy="2463"/>
            </a:xfrm>
            <a:prstGeom prst="straightConnector1">
              <a:avLst/>
            </a:prstGeom>
            <a:noFill/>
            <a:ln w="25400" cap="flat">
              <a:solidFill>
                <a:srgbClr val="FF0000"/>
              </a:solidFill>
              <a:prstDash val="solid"/>
              <a:miter lim="400000"/>
              <a:tailEnd type="triangle" w="lg" len="med"/>
            </a:ln>
            <a:effectLst/>
            <a:sp3d/>
          </p:spPr>
          <p:style>
            <a:lnRef idx="0">
              <a:scrgbClr r="0" g="0" b="0"/>
            </a:lnRef>
            <a:fillRef idx="0">
              <a:scrgbClr r="0" g="0" b="0"/>
            </a:fillRef>
            <a:effectRef idx="0">
              <a:scrgbClr r="0" g="0" b="0"/>
            </a:effectRef>
            <a:fontRef idx="none"/>
          </p:style>
        </p:cxnSp>
      </p:grpSp>
      <p:sp>
        <p:nvSpPr>
          <p:cNvPr id="19" name="Text Placeholder 2">
            <a:extLst>
              <a:ext uri="{FF2B5EF4-FFF2-40B4-BE49-F238E27FC236}">
                <a16:creationId xmlns:a16="http://schemas.microsoft.com/office/drawing/2014/main" id="{8650A287-F5DA-B44A-93D0-660BFBE6F14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sz="2200" i="1" dirty="0">
                <a:solidFill>
                  <a:srgbClr val="FF0000"/>
                </a:solidFill>
              </a:rPr>
              <a:t>Low accuracy </a:t>
            </a:r>
            <a:r>
              <a:rPr lang="en-US" sz="2200" dirty="0"/>
              <a:t>due to many combinations of compiling options</a:t>
            </a:r>
          </a:p>
          <a:p>
            <a:pPr lvl="1" hangingPunct="1">
              <a:spcBef>
                <a:spcPts val="1100"/>
              </a:spcBef>
            </a:pPr>
            <a:r>
              <a:rPr lang="en-US" sz="2000" dirty="0"/>
              <a:t>Compiler: GCC (204 versions), LLVM (55 versions), etc.</a:t>
            </a:r>
          </a:p>
          <a:p>
            <a:pPr lvl="1" hangingPunct="1">
              <a:spcBef>
                <a:spcPts val="1100"/>
              </a:spcBef>
            </a:pPr>
            <a:r>
              <a:rPr lang="en-US" sz="2000" dirty="0"/>
              <a:t>Optimization level: </a:t>
            </a:r>
            <a:r>
              <a:rPr lang="en-US" sz="2000" i="1" dirty="0"/>
              <a:t>O-{0, 1, 2, 3, s, fast, g}</a:t>
            </a:r>
          </a:p>
          <a:p>
            <a:pPr lvl="1" hangingPunct="1">
              <a:spcBef>
                <a:spcPts val="1100"/>
              </a:spcBef>
            </a:pPr>
            <a:r>
              <a:rPr lang="en-US" sz="2000" dirty="0"/>
              <a:t>Architecture: x86, ARM, MIPS, etc.</a:t>
            </a:r>
          </a:p>
        </p:txBody>
      </p:sp>
    </p:spTree>
    <p:custDataLst>
      <p:tags r:id="rId1"/>
    </p:custDataLst>
    <p:extLst>
      <p:ext uri="{BB962C8B-B14F-4D97-AF65-F5344CB8AC3E}">
        <p14:creationId xmlns:p14="http://schemas.microsoft.com/office/powerpoint/2010/main" val="3045549916"/>
      </p:ext>
    </p:extLst>
  </p:cSld>
  <p:clrMapOvr>
    <a:masterClrMapping/>
  </p:clrMapOvr>
  <p:transition spd="med" advTm="56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dissolve">
                                      <p:cBhvr>
                                        <p:cTn id="13" dur="500"/>
                                        <p:tgtEl>
                                          <p:spTgt spid="1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dissolve">
                                      <p:cBhvr>
                                        <p:cTn id="21" dur="500"/>
                                        <p:tgtEl>
                                          <p:spTgt spid="258"/>
                                        </p:tgtEl>
                                      </p:cBhvr>
                                    </p:animEffect>
                                  </p:childTnLst>
                                </p:cTn>
                              </p:par>
                              <p:par>
                                <p:cTn id="22" presetID="9" presetClass="entr" presetSubtype="0" fill="hold" nodeType="with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dissolve">
                                      <p:cBhvr>
                                        <p:cTn id="24" dur="500"/>
                                        <p:tgtEl>
                                          <p:spTgt spid="255"/>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6" grpId="0" animBg="1"/>
      <p:bldP spid="258"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a:xfrm>
            <a:off x="91440" y="69421"/>
            <a:ext cx="12100560" cy="831850"/>
          </a:xfrm>
        </p:spPr>
        <p:txBody>
          <a:bodyPr>
            <a:normAutofit/>
          </a:bodyPr>
          <a:lstStyle/>
          <a:p>
            <a:r>
              <a:rPr lang="en-US" dirty="0"/>
              <a:t>Challenge #2: Low Coverage of Similar Code Types</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27</a:t>
            </a:fld>
            <a:endParaRPr lang="en-US" dirty="0"/>
          </a:p>
        </p:txBody>
      </p:sp>
      <p:pic>
        <p:nvPicPr>
          <p:cNvPr id="5" name="Picture 4">
            <a:extLst>
              <a:ext uri="{FF2B5EF4-FFF2-40B4-BE49-F238E27FC236}">
                <a16:creationId xmlns:a16="http://schemas.microsoft.com/office/drawing/2014/main" id="{FA893977-91C1-4346-8D11-DFA7DF551997}"/>
              </a:ext>
            </a:extLst>
          </p:cNvPr>
          <p:cNvPicPr>
            <a:picLocks noChangeAspect="1"/>
          </p:cNvPicPr>
          <p:nvPr/>
        </p:nvPicPr>
        <p:blipFill>
          <a:blip r:embed="rId4"/>
          <a:stretch>
            <a:fillRect/>
          </a:stretch>
        </p:blipFill>
        <p:spPr>
          <a:xfrm>
            <a:off x="-129584" y="4058551"/>
            <a:ext cx="2742129" cy="2172080"/>
          </a:xfrm>
          <a:prstGeom prst="rect">
            <a:avLst/>
          </a:prstGeom>
        </p:spPr>
      </p:pic>
      <p:sp>
        <p:nvSpPr>
          <p:cNvPr id="22" name="TextBox 21">
            <a:extLst>
              <a:ext uri="{FF2B5EF4-FFF2-40B4-BE49-F238E27FC236}">
                <a16:creationId xmlns:a16="http://schemas.microsoft.com/office/drawing/2014/main" id="{D9DB203B-C11B-CD40-8DC8-B50D41F16922}"/>
              </a:ext>
            </a:extLst>
          </p:cNvPr>
          <p:cNvSpPr txBox="1"/>
          <p:nvPr/>
        </p:nvSpPr>
        <p:spPr>
          <a:xfrm>
            <a:off x="-10510" y="621094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Example source code  </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23" name="TextBox 22">
            <a:extLst>
              <a:ext uri="{FF2B5EF4-FFF2-40B4-BE49-F238E27FC236}">
                <a16:creationId xmlns:a16="http://schemas.microsoft.com/office/drawing/2014/main" id="{4D1476C2-0EA1-D742-8FF0-5769D1349602}"/>
              </a:ext>
            </a:extLst>
          </p:cNvPr>
          <p:cNvSpPr txBox="1"/>
          <p:nvPr/>
        </p:nvSpPr>
        <p:spPr>
          <a:xfrm>
            <a:off x="2970685" y="6303086"/>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Type-1</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pic>
        <p:nvPicPr>
          <p:cNvPr id="29" name="Picture 28">
            <a:extLst>
              <a:ext uri="{FF2B5EF4-FFF2-40B4-BE49-F238E27FC236}">
                <a16:creationId xmlns:a16="http://schemas.microsoft.com/office/drawing/2014/main" id="{CAE46FFA-8A6B-1540-86A4-1AE536FC99B2}"/>
              </a:ext>
            </a:extLst>
          </p:cNvPr>
          <p:cNvPicPr>
            <a:picLocks noChangeAspect="1"/>
          </p:cNvPicPr>
          <p:nvPr/>
        </p:nvPicPr>
        <p:blipFill>
          <a:blip r:embed="rId5"/>
          <a:stretch>
            <a:fillRect/>
          </a:stretch>
        </p:blipFill>
        <p:spPr>
          <a:xfrm>
            <a:off x="2893785" y="4045702"/>
            <a:ext cx="2828009" cy="2290789"/>
          </a:xfrm>
          <a:prstGeom prst="rect">
            <a:avLst/>
          </a:prstGeom>
        </p:spPr>
      </p:pic>
      <p:sp>
        <p:nvSpPr>
          <p:cNvPr id="43" name="TextBox 42">
            <a:extLst>
              <a:ext uri="{FF2B5EF4-FFF2-40B4-BE49-F238E27FC236}">
                <a16:creationId xmlns:a16="http://schemas.microsoft.com/office/drawing/2014/main" id="{522D351D-C131-2F43-892B-6FA84607A2C7}"/>
              </a:ext>
            </a:extLst>
          </p:cNvPr>
          <p:cNvSpPr txBox="1"/>
          <p:nvPr/>
        </p:nvSpPr>
        <p:spPr>
          <a:xfrm>
            <a:off x="6041266" y="635183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Type-2</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44" name="TextBox 43">
            <a:extLst>
              <a:ext uri="{FF2B5EF4-FFF2-40B4-BE49-F238E27FC236}">
                <a16:creationId xmlns:a16="http://schemas.microsoft.com/office/drawing/2014/main" id="{C3E2119D-D8C8-E647-BA31-9A8BE73716A5}"/>
              </a:ext>
            </a:extLst>
          </p:cNvPr>
          <p:cNvSpPr txBox="1"/>
          <p:nvPr/>
        </p:nvSpPr>
        <p:spPr>
          <a:xfrm>
            <a:off x="9181131" y="6385355"/>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dirty="0">
                <a:latin typeface="Gill Sans MT" panose="020B0502020104020203" pitchFamily="34" charset="77"/>
                <a:cs typeface="Arial" panose="020B0604020202020204" pitchFamily="34" charset="0"/>
              </a:rPr>
              <a:t>Type-3</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45" name="Text Placeholder 2">
            <a:extLst>
              <a:ext uri="{FF2B5EF4-FFF2-40B4-BE49-F238E27FC236}">
                <a16:creationId xmlns:a16="http://schemas.microsoft.com/office/drawing/2014/main" id="{0E20806B-5123-7C40-9F70-AD5A0F4B795E}"/>
              </a:ext>
            </a:extLst>
          </p:cNvPr>
          <p:cNvSpPr txBox="1">
            <a:spLocks/>
          </p:cNvSpPr>
          <p:nvPr/>
        </p:nvSpPr>
        <p:spPr>
          <a:xfrm>
            <a:off x="387274" y="963121"/>
            <a:ext cx="12192000" cy="27187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000"/>
              </a:spcBef>
            </a:pPr>
            <a:r>
              <a:rPr lang="en-US" sz="2200" dirty="0"/>
              <a:t>Three types of similar code</a:t>
            </a:r>
          </a:p>
          <a:p>
            <a:pPr lvl="1" hangingPunct="1">
              <a:spcBef>
                <a:spcPts val="600"/>
              </a:spcBef>
            </a:pPr>
            <a:r>
              <a:rPr lang="en-US" sz="2000" dirty="0"/>
              <a:t>Type-1: Difference in the white space, blank line, layout, and comment. </a:t>
            </a:r>
          </a:p>
          <a:p>
            <a:pPr lvl="1" hangingPunct="1">
              <a:spcBef>
                <a:spcPts val="600"/>
              </a:spcBef>
            </a:pPr>
            <a:r>
              <a:rPr lang="en-US" sz="2000" dirty="0"/>
              <a:t>Type-2: Difference in identifiers, literals, and data types.</a:t>
            </a:r>
          </a:p>
          <a:p>
            <a:pPr lvl="1" hangingPunct="1">
              <a:spcBef>
                <a:spcPts val="600"/>
              </a:spcBef>
            </a:pPr>
            <a:r>
              <a:rPr lang="en-US" sz="2000" dirty="0"/>
              <a:t>Type-3: Difference in statements, including changed, added, or deleted.</a:t>
            </a:r>
          </a:p>
          <a:p>
            <a:pPr hangingPunct="1">
              <a:spcBef>
                <a:spcPts val="1000"/>
              </a:spcBef>
            </a:pPr>
            <a:r>
              <a:rPr lang="en-US" sz="2200" i="1" dirty="0">
                <a:solidFill>
                  <a:srgbClr val="FF0000"/>
                </a:solidFill>
              </a:rPr>
              <a:t>Low coverage </a:t>
            </a:r>
            <a:r>
              <a:rPr lang="en-US" sz="2200" dirty="0"/>
              <a:t>as prior works only focus on Type-1/2 similar code</a:t>
            </a:r>
          </a:p>
          <a:p>
            <a:pPr lvl="1" hangingPunct="1">
              <a:spcBef>
                <a:spcPts val="1000"/>
              </a:spcBef>
            </a:pPr>
            <a:r>
              <a:rPr lang="en-US" sz="2000" dirty="0"/>
              <a:t>Type-3 contributed to over </a:t>
            </a:r>
            <a:r>
              <a:rPr lang="en-US" sz="2000" i="1" dirty="0">
                <a:solidFill>
                  <a:srgbClr val="FF0000"/>
                </a:solidFill>
              </a:rPr>
              <a:t>50% </a:t>
            </a:r>
            <a:r>
              <a:rPr lang="en-US" sz="2000" dirty="0"/>
              <a:t>of all vulnerabilities discovered by code similarity </a:t>
            </a:r>
            <a:r>
              <a:rPr lang="en-US" sz="1800" dirty="0"/>
              <a:t>[</a:t>
            </a:r>
            <a:r>
              <a:rPr lang="en-US" sz="1800" i="1" dirty="0"/>
              <a:t>Islam et al. ESEM’17</a:t>
            </a:r>
            <a:r>
              <a:rPr lang="en-US" sz="1800" dirty="0"/>
              <a:t>]</a:t>
            </a:r>
            <a:endParaRPr lang="en-US" sz="2000" dirty="0"/>
          </a:p>
        </p:txBody>
      </p:sp>
      <p:pic>
        <p:nvPicPr>
          <p:cNvPr id="3" name="Picture 2">
            <a:extLst>
              <a:ext uri="{FF2B5EF4-FFF2-40B4-BE49-F238E27FC236}">
                <a16:creationId xmlns:a16="http://schemas.microsoft.com/office/drawing/2014/main" id="{C0DCEBFA-A56E-1A44-B329-77EC2C4A7B93}"/>
              </a:ext>
            </a:extLst>
          </p:cNvPr>
          <p:cNvPicPr>
            <a:picLocks noChangeAspect="1"/>
          </p:cNvPicPr>
          <p:nvPr/>
        </p:nvPicPr>
        <p:blipFill>
          <a:blip r:embed="rId6"/>
          <a:stretch>
            <a:fillRect/>
          </a:stretch>
        </p:blipFill>
        <p:spPr>
          <a:xfrm>
            <a:off x="8995777" y="3958195"/>
            <a:ext cx="2849285" cy="2506552"/>
          </a:xfrm>
          <a:prstGeom prst="rect">
            <a:avLst/>
          </a:prstGeom>
        </p:spPr>
      </p:pic>
      <p:pic>
        <p:nvPicPr>
          <p:cNvPr id="13" name="Picture 12">
            <a:extLst>
              <a:ext uri="{FF2B5EF4-FFF2-40B4-BE49-F238E27FC236}">
                <a16:creationId xmlns:a16="http://schemas.microsoft.com/office/drawing/2014/main" id="{FDAB3A70-7A3C-C246-A247-20CC885AF25D}"/>
              </a:ext>
            </a:extLst>
          </p:cNvPr>
          <p:cNvPicPr>
            <a:picLocks noChangeAspect="1"/>
          </p:cNvPicPr>
          <p:nvPr/>
        </p:nvPicPr>
        <p:blipFill>
          <a:blip r:embed="rId7"/>
          <a:stretch>
            <a:fillRect/>
          </a:stretch>
        </p:blipFill>
        <p:spPr>
          <a:xfrm>
            <a:off x="5905569" y="4040842"/>
            <a:ext cx="2954511" cy="2344513"/>
          </a:xfrm>
          <a:prstGeom prst="rect">
            <a:avLst/>
          </a:prstGeom>
        </p:spPr>
      </p:pic>
      <p:sp>
        <p:nvSpPr>
          <p:cNvPr id="15" name="Rounded Rectangle 14">
            <a:extLst>
              <a:ext uri="{FF2B5EF4-FFF2-40B4-BE49-F238E27FC236}">
                <a16:creationId xmlns:a16="http://schemas.microsoft.com/office/drawing/2014/main" id="{E028BDEB-8ED7-A349-ACC2-3F9B20F0D717}"/>
              </a:ext>
            </a:extLst>
          </p:cNvPr>
          <p:cNvSpPr/>
          <p:nvPr/>
        </p:nvSpPr>
        <p:spPr>
          <a:xfrm>
            <a:off x="9617808" y="4390272"/>
            <a:ext cx="2215815" cy="448660"/>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4263282863"/>
      </p:ext>
    </p:extLst>
  </p:cSld>
  <p:clrMapOvr>
    <a:masterClrMapping/>
  </p:clrMapOvr>
  <p:transition spd="med" advTm="515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xEl>
                                              <p:pRg st="1" end="1"/>
                                            </p:txEl>
                                          </p:spTgt>
                                        </p:tgtEl>
                                        <p:attrNameLst>
                                          <p:attrName>style.visibility</p:attrName>
                                        </p:attrNameLst>
                                      </p:cBhvr>
                                      <p:to>
                                        <p:strVal val="visible"/>
                                      </p:to>
                                    </p:set>
                                    <p:animEffect transition="in" filter="dissolve">
                                      <p:cBhvr>
                                        <p:cTn id="7" dur="500"/>
                                        <p:tgtEl>
                                          <p:spTgt spid="4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
                                            <p:txEl>
                                              <p:pRg st="2" end="2"/>
                                            </p:txEl>
                                          </p:spTgt>
                                        </p:tgtEl>
                                        <p:attrNameLst>
                                          <p:attrName>style.visibility</p:attrName>
                                        </p:attrNameLst>
                                      </p:cBhvr>
                                      <p:to>
                                        <p:strVal val="visible"/>
                                      </p:to>
                                    </p:set>
                                    <p:animEffect transition="in" filter="dissolve">
                                      <p:cBhvr>
                                        <p:cTn id="18" dur="500"/>
                                        <p:tgtEl>
                                          <p:spTgt spid="45">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xEl>
                                              <p:pRg st="3" end="3"/>
                                            </p:txEl>
                                          </p:spTgt>
                                        </p:tgtEl>
                                        <p:attrNameLst>
                                          <p:attrName>style.visibility</p:attrName>
                                        </p:attrNameLst>
                                      </p:cBhvr>
                                      <p:to>
                                        <p:strVal val="visible"/>
                                      </p:to>
                                    </p:set>
                                    <p:animEffect transition="in" filter="dissolve">
                                      <p:cBhvr>
                                        <p:cTn id="29" dur="500"/>
                                        <p:tgtEl>
                                          <p:spTgt spid="45">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5">
                                            <p:txEl>
                                              <p:pRg st="4" end="4"/>
                                            </p:txEl>
                                          </p:spTgt>
                                        </p:tgtEl>
                                        <p:attrNameLst>
                                          <p:attrName>style.visibility</p:attrName>
                                        </p:attrNameLst>
                                      </p:cBhvr>
                                      <p:to>
                                        <p:strVal val="visible"/>
                                      </p:to>
                                    </p:set>
                                    <p:animEffect transition="in" filter="dissolve">
                                      <p:cBhvr>
                                        <p:cTn id="40" dur="500"/>
                                        <p:tgtEl>
                                          <p:spTgt spid="45">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45">
                                            <p:txEl>
                                              <p:pRg st="5" end="5"/>
                                            </p:txEl>
                                          </p:spTgt>
                                        </p:tgtEl>
                                        <p:attrNameLst>
                                          <p:attrName>style.visibility</p:attrName>
                                        </p:attrNameLst>
                                      </p:cBhvr>
                                      <p:to>
                                        <p:strVal val="visible"/>
                                      </p:to>
                                    </p:set>
                                    <p:animEffect transition="in" filter="dissolve">
                                      <p:cBhvr>
                                        <p:cTn id="43" dur="500"/>
                                        <p:tgtEl>
                                          <p:spTgt spid="4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3" grpId="0"/>
      <p:bldP spid="4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Overview of </a:t>
            </a:r>
            <a:r>
              <a:rPr lang="en-US" sz="4400" dirty="0" err="1"/>
              <a:t>BugGraph</a:t>
            </a:r>
            <a:endParaRPr lang="en-US" sz="4400" dirty="0"/>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6071" y="1078992"/>
            <a:ext cx="11239501" cy="2371289"/>
          </a:xfrm>
        </p:spPr>
        <p:txBody>
          <a:bodyPr>
            <a:normAutofit/>
          </a:bodyPr>
          <a:lstStyle/>
          <a:p>
            <a:pPr>
              <a:spcBef>
                <a:spcPts val="1100"/>
              </a:spcBef>
            </a:pPr>
            <a:r>
              <a:rPr lang="en-US" sz="2400" dirty="0" err="1"/>
              <a:t>BugGraph</a:t>
            </a:r>
            <a:r>
              <a:rPr lang="en-US" sz="2400" dirty="0"/>
              <a:t>: a two-step source-binary code similarity detection system</a:t>
            </a:r>
          </a:p>
          <a:p>
            <a:pPr lvl="1">
              <a:spcBef>
                <a:spcPts val="1100"/>
              </a:spcBef>
            </a:pPr>
            <a:r>
              <a:rPr lang="en-US" sz="2000" dirty="0"/>
              <a:t>Step 1: Source binary canonicalization</a:t>
            </a:r>
          </a:p>
          <a:p>
            <a:pPr lvl="2">
              <a:spcBef>
                <a:spcPts val="1100"/>
              </a:spcBef>
            </a:pPr>
            <a:r>
              <a:rPr lang="en-US" sz="2000" i="1" dirty="0">
                <a:solidFill>
                  <a:srgbClr val="FF0000"/>
                </a:solidFill>
              </a:rPr>
              <a:t>First work </a:t>
            </a:r>
            <a:r>
              <a:rPr lang="en-US" sz="2000" dirty="0"/>
              <a:t>to </a:t>
            </a:r>
            <a:r>
              <a:rPr lang="en-US" sz="2000" i="1" dirty="0">
                <a:solidFill>
                  <a:srgbClr val="0432FF"/>
                </a:solidFill>
              </a:rPr>
              <a:t>identify</a:t>
            </a:r>
            <a:r>
              <a:rPr lang="en-US" sz="2000" dirty="0"/>
              <a:t> </a:t>
            </a:r>
            <a:r>
              <a:rPr lang="en-US" sz="2000" i="1" dirty="0">
                <a:solidFill>
                  <a:srgbClr val="0432FF"/>
                </a:solidFill>
              </a:rPr>
              <a:t>compilation provenance </a:t>
            </a:r>
            <a:r>
              <a:rPr lang="en-US" sz="2000" dirty="0"/>
              <a:t>for source-binary code similarity detection.</a:t>
            </a:r>
          </a:p>
          <a:p>
            <a:pPr lvl="1">
              <a:spcBef>
                <a:spcPts val="1100"/>
              </a:spcBef>
            </a:pPr>
            <a:r>
              <a:rPr lang="en-US" sz="2000" dirty="0"/>
              <a:t>Step 2: Code similarity computation</a:t>
            </a:r>
          </a:p>
          <a:p>
            <a:pPr lvl="2">
              <a:spcBef>
                <a:spcPts val="1100"/>
              </a:spcBef>
            </a:pPr>
            <a:r>
              <a:rPr lang="en-US" sz="2000" i="1" dirty="0">
                <a:solidFill>
                  <a:srgbClr val="0432FF"/>
                </a:solidFill>
              </a:rPr>
              <a:t>Ranking-based</a:t>
            </a:r>
            <a:r>
              <a:rPr lang="en-US" sz="2000" dirty="0"/>
              <a:t> graph triplet-loss network to better detect type-3 similar code.</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28</a:t>
            </a:fld>
            <a:endParaRPr lang="en-US" dirty="0"/>
          </a:p>
        </p:txBody>
      </p:sp>
      <p:pic>
        <p:nvPicPr>
          <p:cNvPr id="26" name="Picture 25">
            <a:extLst>
              <a:ext uri="{FF2B5EF4-FFF2-40B4-BE49-F238E27FC236}">
                <a16:creationId xmlns:a16="http://schemas.microsoft.com/office/drawing/2014/main" id="{76BC93D7-FC7B-1048-AD8C-254BEECA3E26}"/>
              </a:ext>
            </a:extLst>
          </p:cNvPr>
          <p:cNvPicPr>
            <a:picLocks noChangeAspect="1"/>
          </p:cNvPicPr>
          <p:nvPr/>
        </p:nvPicPr>
        <p:blipFill>
          <a:blip r:embed="rId4"/>
          <a:stretch>
            <a:fillRect/>
          </a:stretch>
        </p:blipFill>
        <p:spPr>
          <a:xfrm>
            <a:off x="1882659" y="5295477"/>
            <a:ext cx="2611901" cy="735441"/>
          </a:xfrm>
          <a:prstGeom prst="rect">
            <a:avLst/>
          </a:prstGeom>
          <a:solidFill>
            <a:srgbClr val="FFFFFF"/>
          </a:solidFill>
        </p:spPr>
      </p:pic>
      <p:pic>
        <p:nvPicPr>
          <p:cNvPr id="27" name="Picture 26">
            <a:extLst>
              <a:ext uri="{FF2B5EF4-FFF2-40B4-BE49-F238E27FC236}">
                <a16:creationId xmlns:a16="http://schemas.microsoft.com/office/drawing/2014/main" id="{C0BE8AE2-43DE-414D-87AD-5EA704EC37AA}"/>
              </a:ext>
            </a:extLst>
          </p:cNvPr>
          <p:cNvPicPr>
            <a:picLocks noChangeAspect="1"/>
          </p:cNvPicPr>
          <p:nvPr/>
        </p:nvPicPr>
        <p:blipFill>
          <a:blip r:embed="rId5"/>
          <a:stretch>
            <a:fillRect/>
          </a:stretch>
        </p:blipFill>
        <p:spPr>
          <a:xfrm>
            <a:off x="476251" y="3889071"/>
            <a:ext cx="1406408" cy="2188812"/>
          </a:xfrm>
          <a:prstGeom prst="rect">
            <a:avLst/>
          </a:prstGeom>
          <a:solidFill>
            <a:srgbClr val="FFFFFF"/>
          </a:solidFill>
        </p:spPr>
      </p:pic>
      <p:pic>
        <p:nvPicPr>
          <p:cNvPr id="28" name="Picture 27">
            <a:extLst>
              <a:ext uri="{FF2B5EF4-FFF2-40B4-BE49-F238E27FC236}">
                <a16:creationId xmlns:a16="http://schemas.microsoft.com/office/drawing/2014/main" id="{96FEE7B8-C75F-3941-A92C-5ADD1DE5F489}"/>
              </a:ext>
            </a:extLst>
          </p:cNvPr>
          <p:cNvPicPr>
            <a:picLocks noChangeAspect="1"/>
          </p:cNvPicPr>
          <p:nvPr/>
        </p:nvPicPr>
        <p:blipFill>
          <a:blip r:embed="rId6"/>
          <a:stretch>
            <a:fillRect/>
          </a:stretch>
        </p:blipFill>
        <p:spPr>
          <a:xfrm>
            <a:off x="1882659" y="3992826"/>
            <a:ext cx="2640957" cy="594360"/>
          </a:xfrm>
          <a:prstGeom prst="rect">
            <a:avLst/>
          </a:prstGeom>
          <a:solidFill>
            <a:srgbClr val="FFFFFF"/>
          </a:solidFill>
        </p:spPr>
      </p:pic>
      <p:pic>
        <p:nvPicPr>
          <p:cNvPr id="29" name="Picture 28">
            <a:extLst>
              <a:ext uri="{FF2B5EF4-FFF2-40B4-BE49-F238E27FC236}">
                <a16:creationId xmlns:a16="http://schemas.microsoft.com/office/drawing/2014/main" id="{F4E422E7-4FA3-B742-BF5D-7172FCDCE9E3}"/>
              </a:ext>
            </a:extLst>
          </p:cNvPr>
          <p:cNvPicPr>
            <a:picLocks noChangeAspect="1"/>
          </p:cNvPicPr>
          <p:nvPr/>
        </p:nvPicPr>
        <p:blipFill>
          <a:blip r:embed="rId7"/>
          <a:stretch>
            <a:fillRect/>
          </a:stretch>
        </p:blipFill>
        <p:spPr>
          <a:xfrm>
            <a:off x="2867812" y="4595348"/>
            <a:ext cx="1624066" cy="875525"/>
          </a:xfrm>
          <a:prstGeom prst="rect">
            <a:avLst/>
          </a:prstGeom>
          <a:noFill/>
        </p:spPr>
      </p:pic>
      <p:pic>
        <p:nvPicPr>
          <p:cNvPr id="30" name="Picture 29">
            <a:extLst>
              <a:ext uri="{FF2B5EF4-FFF2-40B4-BE49-F238E27FC236}">
                <a16:creationId xmlns:a16="http://schemas.microsoft.com/office/drawing/2014/main" id="{154F7F00-D900-CF4F-BFA1-84FEEB3CF804}"/>
              </a:ext>
            </a:extLst>
          </p:cNvPr>
          <p:cNvPicPr>
            <a:picLocks noChangeAspect="1"/>
          </p:cNvPicPr>
          <p:nvPr/>
        </p:nvPicPr>
        <p:blipFill>
          <a:blip r:embed="rId8"/>
          <a:stretch>
            <a:fillRect/>
          </a:stretch>
        </p:blipFill>
        <p:spPr>
          <a:xfrm>
            <a:off x="2109193" y="6436567"/>
            <a:ext cx="3331848" cy="385231"/>
          </a:xfrm>
          <a:prstGeom prst="rect">
            <a:avLst/>
          </a:prstGeom>
          <a:solidFill>
            <a:srgbClr val="FFFFFF"/>
          </a:solidFill>
        </p:spPr>
      </p:pic>
      <p:pic>
        <p:nvPicPr>
          <p:cNvPr id="31" name="Picture 30">
            <a:extLst>
              <a:ext uri="{FF2B5EF4-FFF2-40B4-BE49-F238E27FC236}">
                <a16:creationId xmlns:a16="http://schemas.microsoft.com/office/drawing/2014/main" id="{37B30843-9176-4446-8B8A-9B75438C586E}"/>
              </a:ext>
            </a:extLst>
          </p:cNvPr>
          <p:cNvPicPr>
            <a:picLocks noChangeAspect="1"/>
          </p:cNvPicPr>
          <p:nvPr/>
        </p:nvPicPr>
        <p:blipFill>
          <a:blip r:embed="rId9"/>
          <a:stretch>
            <a:fillRect/>
          </a:stretch>
        </p:blipFill>
        <p:spPr>
          <a:xfrm>
            <a:off x="4533413" y="4983477"/>
            <a:ext cx="1289207" cy="910546"/>
          </a:xfrm>
          <a:prstGeom prst="rect">
            <a:avLst/>
          </a:prstGeom>
          <a:solidFill>
            <a:srgbClr val="FFFFFF"/>
          </a:solidFill>
        </p:spPr>
      </p:pic>
      <p:pic>
        <p:nvPicPr>
          <p:cNvPr id="32" name="Picture 31">
            <a:extLst>
              <a:ext uri="{FF2B5EF4-FFF2-40B4-BE49-F238E27FC236}">
                <a16:creationId xmlns:a16="http://schemas.microsoft.com/office/drawing/2014/main" id="{69B3307E-1850-A04C-9D3C-33696FA53D9C}"/>
              </a:ext>
            </a:extLst>
          </p:cNvPr>
          <p:cNvPicPr>
            <a:picLocks noChangeAspect="1"/>
          </p:cNvPicPr>
          <p:nvPr/>
        </p:nvPicPr>
        <p:blipFill>
          <a:blip r:embed="rId10"/>
          <a:stretch>
            <a:fillRect/>
          </a:stretch>
        </p:blipFill>
        <p:spPr>
          <a:xfrm>
            <a:off x="1890617" y="3597531"/>
            <a:ext cx="4202481" cy="420252"/>
          </a:xfrm>
          <a:prstGeom prst="rect">
            <a:avLst/>
          </a:prstGeom>
          <a:solidFill>
            <a:srgbClr val="FFFFFF"/>
          </a:solidFill>
        </p:spPr>
      </p:pic>
      <p:cxnSp>
        <p:nvCxnSpPr>
          <p:cNvPr id="33" name="Straight Connector 32">
            <a:extLst>
              <a:ext uri="{FF2B5EF4-FFF2-40B4-BE49-F238E27FC236}">
                <a16:creationId xmlns:a16="http://schemas.microsoft.com/office/drawing/2014/main" id="{CDCF10E3-A36B-7C4D-B2ED-7321EF91AB3E}"/>
              </a:ext>
            </a:extLst>
          </p:cNvPr>
          <p:cNvCxnSpPr>
            <a:cxnSpLocks/>
          </p:cNvCxnSpPr>
          <p:nvPr/>
        </p:nvCxnSpPr>
        <p:spPr>
          <a:xfrm>
            <a:off x="1998323"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EEA0EA6-272B-7948-A304-93E14A51075C}"/>
              </a:ext>
            </a:extLst>
          </p:cNvPr>
          <p:cNvPicPr>
            <a:picLocks noChangeAspect="1"/>
          </p:cNvPicPr>
          <p:nvPr/>
        </p:nvPicPr>
        <p:blipFill>
          <a:blip r:embed="rId11"/>
          <a:stretch>
            <a:fillRect/>
          </a:stretch>
        </p:blipFill>
        <p:spPr>
          <a:xfrm>
            <a:off x="5793069" y="5295477"/>
            <a:ext cx="351602" cy="175105"/>
          </a:xfrm>
          <a:prstGeom prst="rect">
            <a:avLst/>
          </a:prstGeom>
          <a:solidFill>
            <a:srgbClr val="FFFFFF"/>
          </a:solidFill>
        </p:spPr>
      </p:pic>
      <p:pic>
        <p:nvPicPr>
          <p:cNvPr id="35" name="Picture 34">
            <a:extLst>
              <a:ext uri="{FF2B5EF4-FFF2-40B4-BE49-F238E27FC236}">
                <a16:creationId xmlns:a16="http://schemas.microsoft.com/office/drawing/2014/main" id="{CEAD8E84-CA11-7047-B9D3-DB0E5AAFA450}"/>
              </a:ext>
            </a:extLst>
          </p:cNvPr>
          <p:cNvPicPr>
            <a:picLocks noChangeAspect="1"/>
          </p:cNvPicPr>
          <p:nvPr/>
        </p:nvPicPr>
        <p:blipFill>
          <a:blip r:embed="rId12"/>
          <a:stretch>
            <a:fillRect/>
          </a:stretch>
        </p:blipFill>
        <p:spPr>
          <a:xfrm>
            <a:off x="6925082" y="6440683"/>
            <a:ext cx="3884365" cy="385231"/>
          </a:xfrm>
          <a:prstGeom prst="rect">
            <a:avLst/>
          </a:prstGeom>
          <a:solidFill>
            <a:srgbClr val="FFFFFF"/>
          </a:solidFill>
        </p:spPr>
      </p:pic>
      <p:pic>
        <p:nvPicPr>
          <p:cNvPr id="36" name="Picture 35">
            <a:extLst>
              <a:ext uri="{FF2B5EF4-FFF2-40B4-BE49-F238E27FC236}">
                <a16:creationId xmlns:a16="http://schemas.microsoft.com/office/drawing/2014/main" id="{212F1487-8ED1-0441-B5B9-47D28C0A91E2}"/>
              </a:ext>
            </a:extLst>
          </p:cNvPr>
          <p:cNvPicPr>
            <a:picLocks noChangeAspect="1"/>
          </p:cNvPicPr>
          <p:nvPr/>
        </p:nvPicPr>
        <p:blipFill>
          <a:blip r:embed="rId13"/>
          <a:stretch>
            <a:fillRect/>
          </a:stretch>
        </p:blipFill>
        <p:spPr>
          <a:xfrm>
            <a:off x="6144671" y="3878237"/>
            <a:ext cx="1004577" cy="1733539"/>
          </a:xfrm>
          <a:prstGeom prst="rect">
            <a:avLst/>
          </a:prstGeom>
          <a:solidFill>
            <a:srgbClr val="FFFFFF"/>
          </a:solidFill>
        </p:spPr>
      </p:pic>
      <p:pic>
        <p:nvPicPr>
          <p:cNvPr id="37" name="Picture 36">
            <a:extLst>
              <a:ext uri="{FF2B5EF4-FFF2-40B4-BE49-F238E27FC236}">
                <a16:creationId xmlns:a16="http://schemas.microsoft.com/office/drawing/2014/main" id="{E570764C-644A-5142-B5F5-16F6D05E8888}"/>
              </a:ext>
            </a:extLst>
          </p:cNvPr>
          <p:cNvPicPr>
            <a:picLocks noChangeAspect="1"/>
          </p:cNvPicPr>
          <p:nvPr/>
        </p:nvPicPr>
        <p:blipFill>
          <a:blip r:embed="rId14"/>
          <a:stretch>
            <a:fillRect/>
          </a:stretch>
        </p:blipFill>
        <p:spPr>
          <a:xfrm>
            <a:off x="7215184" y="4588183"/>
            <a:ext cx="351602" cy="175105"/>
          </a:xfrm>
          <a:prstGeom prst="rect">
            <a:avLst/>
          </a:prstGeom>
          <a:solidFill>
            <a:srgbClr val="FFFFFF"/>
          </a:solidFill>
        </p:spPr>
      </p:pic>
      <p:pic>
        <p:nvPicPr>
          <p:cNvPr id="38" name="Picture 37">
            <a:extLst>
              <a:ext uri="{FF2B5EF4-FFF2-40B4-BE49-F238E27FC236}">
                <a16:creationId xmlns:a16="http://schemas.microsoft.com/office/drawing/2014/main" id="{77D79446-2CD4-4C4F-B188-C7D724D5BAB8}"/>
              </a:ext>
            </a:extLst>
          </p:cNvPr>
          <p:cNvPicPr>
            <a:picLocks noChangeAspect="1"/>
          </p:cNvPicPr>
          <p:nvPr/>
        </p:nvPicPr>
        <p:blipFill>
          <a:blip r:embed="rId15"/>
          <a:stretch>
            <a:fillRect/>
          </a:stretch>
        </p:blipFill>
        <p:spPr>
          <a:xfrm>
            <a:off x="9269397" y="3889071"/>
            <a:ext cx="904119" cy="1716029"/>
          </a:xfrm>
          <a:prstGeom prst="rect">
            <a:avLst/>
          </a:prstGeom>
          <a:solidFill>
            <a:srgbClr val="FFFFFF"/>
          </a:solidFill>
        </p:spPr>
      </p:pic>
      <p:pic>
        <p:nvPicPr>
          <p:cNvPr id="39" name="Picture 38">
            <a:extLst>
              <a:ext uri="{FF2B5EF4-FFF2-40B4-BE49-F238E27FC236}">
                <a16:creationId xmlns:a16="http://schemas.microsoft.com/office/drawing/2014/main" id="{C0557DE2-CEF5-7047-A0FC-65E9F8B24F34}"/>
              </a:ext>
            </a:extLst>
          </p:cNvPr>
          <p:cNvPicPr>
            <a:picLocks noChangeAspect="1"/>
          </p:cNvPicPr>
          <p:nvPr/>
        </p:nvPicPr>
        <p:blipFill>
          <a:blip r:embed="rId16"/>
          <a:stretch>
            <a:fillRect/>
          </a:stretch>
        </p:blipFill>
        <p:spPr>
          <a:xfrm>
            <a:off x="10679877" y="3859907"/>
            <a:ext cx="1272464" cy="1821092"/>
          </a:xfrm>
          <a:prstGeom prst="rect">
            <a:avLst/>
          </a:prstGeom>
          <a:solidFill>
            <a:srgbClr val="FFFFFF"/>
          </a:solidFill>
        </p:spPr>
      </p:pic>
      <p:pic>
        <p:nvPicPr>
          <p:cNvPr id="40" name="Picture 39">
            <a:extLst>
              <a:ext uri="{FF2B5EF4-FFF2-40B4-BE49-F238E27FC236}">
                <a16:creationId xmlns:a16="http://schemas.microsoft.com/office/drawing/2014/main" id="{8E38BC77-AB44-AF4A-9AE0-3B62EFB2FDBF}"/>
              </a:ext>
            </a:extLst>
          </p:cNvPr>
          <p:cNvPicPr>
            <a:picLocks noChangeAspect="1"/>
          </p:cNvPicPr>
          <p:nvPr/>
        </p:nvPicPr>
        <p:blipFill>
          <a:blip r:embed="rId17"/>
          <a:stretch>
            <a:fillRect/>
          </a:stretch>
        </p:blipFill>
        <p:spPr>
          <a:xfrm>
            <a:off x="10936604" y="5941723"/>
            <a:ext cx="954348" cy="385231"/>
          </a:xfrm>
          <a:prstGeom prst="rect">
            <a:avLst/>
          </a:prstGeom>
          <a:solidFill>
            <a:srgbClr val="FFFFFF"/>
          </a:solidFill>
        </p:spPr>
      </p:pic>
      <p:cxnSp>
        <p:nvCxnSpPr>
          <p:cNvPr id="41" name="Straight Connector 40">
            <a:extLst>
              <a:ext uri="{FF2B5EF4-FFF2-40B4-BE49-F238E27FC236}">
                <a16:creationId xmlns:a16="http://schemas.microsoft.com/office/drawing/2014/main" id="{CE581CD7-BF26-FE48-BC67-12ED75CE6E1E}"/>
              </a:ext>
            </a:extLst>
          </p:cNvPr>
          <p:cNvCxnSpPr>
            <a:cxnSpLocks/>
          </p:cNvCxnSpPr>
          <p:nvPr/>
        </p:nvCxnSpPr>
        <p:spPr>
          <a:xfrm>
            <a:off x="5968870"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9718602-BAD0-7043-9ADD-35A96301B0B1}"/>
              </a:ext>
            </a:extLst>
          </p:cNvPr>
          <p:cNvPicPr>
            <a:picLocks noChangeAspect="1"/>
          </p:cNvPicPr>
          <p:nvPr/>
        </p:nvPicPr>
        <p:blipFill>
          <a:blip r:embed="rId14"/>
          <a:stretch>
            <a:fillRect/>
          </a:stretch>
        </p:blipFill>
        <p:spPr>
          <a:xfrm>
            <a:off x="8836526" y="4580987"/>
            <a:ext cx="351602" cy="175105"/>
          </a:xfrm>
          <a:prstGeom prst="rect">
            <a:avLst/>
          </a:prstGeom>
          <a:solidFill>
            <a:srgbClr val="FFFFFF"/>
          </a:solidFill>
        </p:spPr>
      </p:pic>
      <p:pic>
        <p:nvPicPr>
          <p:cNvPr id="43" name="Picture 42">
            <a:extLst>
              <a:ext uri="{FF2B5EF4-FFF2-40B4-BE49-F238E27FC236}">
                <a16:creationId xmlns:a16="http://schemas.microsoft.com/office/drawing/2014/main" id="{07DBE144-5E2A-B14F-9949-6868729DE768}"/>
              </a:ext>
            </a:extLst>
          </p:cNvPr>
          <p:cNvPicPr>
            <a:picLocks noChangeAspect="1"/>
          </p:cNvPicPr>
          <p:nvPr/>
        </p:nvPicPr>
        <p:blipFill>
          <a:blip r:embed="rId14"/>
          <a:stretch>
            <a:fillRect/>
          </a:stretch>
        </p:blipFill>
        <p:spPr>
          <a:xfrm>
            <a:off x="10279718" y="4595348"/>
            <a:ext cx="351602" cy="175105"/>
          </a:xfrm>
          <a:prstGeom prst="rect">
            <a:avLst/>
          </a:prstGeom>
          <a:solidFill>
            <a:srgbClr val="FFFFFF"/>
          </a:solidFill>
        </p:spPr>
      </p:pic>
      <p:cxnSp>
        <p:nvCxnSpPr>
          <p:cNvPr id="44" name="Straight Connector 43">
            <a:extLst>
              <a:ext uri="{FF2B5EF4-FFF2-40B4-BE49-F238E27FC236}">
                <a16:creationId xmlns:a16="http://schemas.microsoft.com/office/drawing/2014/main" id="{652AFAFF-0458-7844-B76A-F4001801CCA4}"/>
              </a:ext>
            </a:extLst>
          </p:cNvPr>
          <p:cNvCxnSpPr>
            <a:cxnSpLocks/>
          </p:cNvCxnSpPr>
          <p:nvPr/>
        </p:nvCxnSpPr>
        <p:spPr>
          <a:xfrm>
            <a:off x="10455519" y="3720076"/>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1CC86A77-EA87-7B4B-A6C9-6C9D29BAC123}"/>
              </a:ext>
            </a:extLst>
          </p:cNvPr>
          <p:cNvPicPr>
            <a:picLocks noChangeAspect="1"/>
          </p:cNvPicPr>
          <p:nvPr/>
        </p:nvPicPr>
        <p:blipFill>
          <a:blip r:embed="rId18"/>
          <a:stretch>
            <a:fillRect/>
          </a:stretch>
        </p:blipFill>
        <p:spPr>
          <a:xfrm>
            <a:off x="1114209" y="6211739"/>
            <a:ext cx="1104862" cy="392048"/>
          </a:xfrm>
          <a:prstGeom prst="rect">
            <a:avLst/>
          </a:prstGeom>
        </p:spPr>
      </p:pic>
      <p:pic>
        <p:nvPicPr>
          <p:cNvPr id="46" name="Picture 45">
            <a:extLst>
              <a:ext uri="{FF2B5EF4-FFF2-40B4-BE49-F238E27FC236}">
                <a16:creationId xmlns:a16="http://schemas.microsoft.com/office/drawing/2014/main" id="{94A55033-BDCC-9446-982B-165A42697325}"/>
              </a:ext>
            </a:extLst>
          </p:cNvPr>
          <p:cNvPicPr>
            <a:picLocks noChangeAspect="1"/>
          </p:cNvPicPr>
          <p:nvPr/>
        </p:nvPicPr>
        <p:blipFill>
          <a:blip r:embed="rId19"/>
          <a:stretch>
            <a:fillRect/>
          </a:stretch>
        </p:blipFill>
        <p:spPr>
          <a:xfrm>
            <a:off x="7582289" y="3890457"/>
            <a:ext cx="1284973" cy="1783619"/>
          </a:xfrm>
          <a:prstGeom prst="rect">
            <a:avLst/>
          </a:prstGeom>
        </p:spPr>
      </p:pic>
    </p:spTree>
    <p:custDataLst>
      <p:tags r:id="rId1"/>
    </p:custDataLst>
    <p:extLst>
      <p:ext uri="{BB962C8B-B14F-4D97-AF65-F5344CB8AC3E}">
        <p14:creationId xmlns:p14="http://schemas.microsoft.com/office/powerpoint/2010/main" val="253532300"/>
      </p:ext>
    </p:extLst>
  </p:cSld>
  <p:clrMapOvr>
    <a:masterClrMapping/>
  </p:clrMapOvr>
  <p:transition spd="med" advTm="555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dissolve">
                                      <p:cBhvr>
                                        <p:cTn id="28" dur="500"/>
                                        <p:tgtEl>
                                          <p:spTgt spid="31"/>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dissolve">
                                      <p:cBhvr>
                                        <p:cTn id="32" dur="500"/>
                                        <p:tgtEl>
                                          <p:spTgt spid="34"/>
                                        </p:tgtEl>
                                      </p:cBhvr>
                                    </p:animEffect>
                                  </p:childTnLst>
                                </p:cTn>
                              </p:par>
                              <p:par>
                                <p:cTn id="33" presetID="9"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par>
                                <p:cTn id="36" presetID="9"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par>
                                <p:cTn id="47" presetID="9"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dissolve">
                                      <p:cBhvr>
                                        <p:cTn id="49" dur="500"/>
                                        <p:tgtEl>
                                          <p:spTgt spid="3">
                                            <p:txEl>
                                              <p:pRg st="4" end="4"/>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par>
                                <p:cTn id="53" presetID="9"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dissolve">
                                      <p:cBhvr>
                                        <p:cTn id="55" dur="500"/>
                                        <p:tgtEl>
                                          <p:spTgt spid="37"/>
                                        </p:tgtEl>
                                      </p:cBhvr>
                                    </p:animEffect>
                                  </p:childTnLst>
                                </p:cTn>
                              </p:par>
                              <p:par>
                                <p:cTn id="56" presetID="9"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par>
                                <p:cTn id="64" presetID="9"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dissolve">
                                      <p:cBhvr>
                                        <p:cTn id="66" dur="500"/>
                                        <p:tgtEl>
                                          <p:spTgt spid="38"/>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dissolve">
                                      <p:cBhvr>
                                        <p:cTn id="70" dur="500"/>
                                        <p:tgtEl>
                                          <p:spTgt spid="43"/>
                                        </p:tgtEl>
                                      </p:cBhvr>
                                    </p:animEffect>
                                  </p:childTnLst>
                                </p:cTn>
                              </p:par>
                              <p:par>
                                <p:cTn id="71" presetID="9"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dissolve">
                                      <p:cBhvr>
                                        <p:cTn id="73" dur="500"/>
                                        <p:tgtEl>
                                          <p:spTgt spid="44"/>
                                        </p:tgtEl>
                                      </p:cBhvr>
                                    </p:animEffect>
                                  </p:childTnLst>
                                </p:cTn>
                              </p:par>
                              <p:par>
                                <p:cTn id="74" presetID="9"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par>
                                <p:cTn id="77" presetID="9"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dissolve">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0D59B97A-5531-9D4B-9688-C05D8507F9B7}"/>
              </a:ext>
            </a:extLst>
          </p:cNvPr>
          <p:cNvSpPr txBox="1">
            <a:spLocks/>
          </p:cNvSpPr>
          <p:nvPr/>
        </p:nvSpPr>
        <p:spPr>
          <a:xfrm>
            <a:off x="616072" y="1047964"/>
            <a:ext cx="11239501" cy="2549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a:spcBef>
                <a:spcPts val="1100"/>
              </a:spcBef>
            </a:pPr>
            <a:r>
              <a:rPr lang="en-US" sz="2400" dirty="0"/>
              <a:t>Key Insight:</a:t>
            </a:r>
          </a:p>
          <a:p>
            <a:pPr lvl="1">
              <a:spcBef>
                <a:spcPts val="1100"/>
              </a:spcBef>
            </a:pPr>
            <a:r>
              <a:rPr lang="en-US" sz="2200" i="1" dirty="0">
                <a:solidFill>
                  <a:srgbClr val="0432FF"/>
                </a:solidFill>
              </a:rPr>
              <a:t>Provenance</a:t>
            </a:r>
            <a:r>
              <a:rPr lang="en-US" sz="2200" dirty="0"/>
              <a:t>-guided source binary canonicalization</a:t>
            </a:r>
            <a:br>
              <a:rPr lang="en-US" sz="2200" dirty="0"/>
            </a:br>
            <a:endParaRPr lang="en-US" sz="2200" dirty="0"/>
          </a:p>
          <a:p>
            <a:pPr>
              <a:spcBef>
                <a:spcPts val="1100"/>
              </a:spcBef>
            </a:pPr>
            <a:r>
              <a:rPr lang="en-US" sz="2400" dirty="0"/>
              <a:t>Compilation Provenance</a:t>
            </a:r>
          </a:p>
          <a:p>
            <a:pPr lvl="2">
              <a:spcBef>
                <a:spcPts val="500"/>
              </a:spcBef>
            </a:pPr>
            <a:r>
              <a:rPr lang="en-US" sz="2200" dirty="0"/>
              <a:t>&lt;</a:t>
            </a:r>
            <a:r>
              <a:rPr lang="en-US" sz="2200" i="1" dirty="0"/>
              <a:t>architecture, compiler family, compiler version, optimization level</a:t>
            </a:r>
            <a:r>
              <a:rPr lang="en-US" sz="2200" dirty="0"/>
              <a:t>&gt;</a:t>
            </a:r>
          </a:p>
        </p:txBody>
      </p:sp>
      <p:sp>
        <p:nvSpPr>
          <p:cNvPr id="48" name="Title 1">
            <a:extLst>
              <a:ext uri="{FF2B5EF4-FFF2-40B4-BE49-F238E27FC236}">
                <a16:creationId xmlns:a16="http://schemas.microsoft.com/office/drawing/2014/main" id="{7976CD6D-D4AE-A847-B21F-1BD834637734}"/>
              </a:ext>
            </a:extLst>
          </p:cNvPr>
          <p:cNvSpPr>
            <a:spLocks noGrp="1"/>
          </p:cNvSpPr>
          <p:nvPr>
            <p:ph type="title"/>
          </p:nvPr>
        </p:nvSpPr>
        <p:spPr>
          <a:xfrm>
            <a:off x="123569" y="69421"/>
            <a:ext cx="12171404" cy="831850"/>
          </a:xfrm>
        </p:spPr>
        <p:txBody>
          <a:bodyPr>
            <a:normAutofit/>
          </a:bodyPr>
          <a:lstStyle/>
          <a:p>
            <a:r>
              <a:rPr lang="en-US" sz="4400" dirty="0"/>
              <a:t>Step 1: Source Binary Canonicalization</a:t>
            </a:r>
          </a:p>
        </p:txBody>
      </p:sp>
      <p:sp>
        <p:nvSpPr>
          <p:cNvPr id="77" name="圆角矩形 69">
            <a:extLst>
              <a:ext uri="{FF2B5EF4-FFF2-40B4-BE49-F238E27FC236}">
                <a16:creationId xmlns:a16="http://schemas.microsoft.com/office/drawing/2014/main" id="{F1233005-BC29-AF4E-B51A-5D5D92937AA3}"/>
              </a:ext>
            </a:extLst>
          </p:cNvPr>
          <p:cNvSpPr/>
          <p:nvPr/>
        </p:nvSpPr>
        <p:spPr>
          <a:xfrm>
            <a:off x="2406247" y="4249517"/>
            <a:ext cx="1382614" cy="512831"/>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Idiom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grpSp>
        <p:nvGrpSpPr>
          <p:cNvPr id="78" name="组合 71">
            <a:extLst>
              <a:ext uri="{FF2B5EF4-FFF2-40B4-BE49-F238E27FC236}">
                <a16:creationId xmlns:a16="http://schemas.microsoft.com/office/drawing/2014/main" id="{300C1B81-469A-5444-BFA2-9ADC5635DD52}"/>
              </a:ext>
            </a:extLst>
          </p:cNvPr>
          <p:cNvGrpSpPr/>
          <p:nvPr/>
        </p:nvGrpSpPr>
        <p:grpSpPr>
          <a:xfrm>
            <a:off x="4535080" y="4990866"/>
            <a:ext cx="460089" cy="311606"/>
            <a:chOff x="7279719" y="2666550"/>
            <a:chExt cx="703115" cy="500510"/>
          </a:xfrm>
          <a:noFill/>
        </p:grpSpPr>
        <p:sp>
          <p:nvSpPr>
            <p:cNvPr id="136" name="椭圆 73">
              <a:extLst>
                <a:ext uri="{FF2B5EF4-FFF2-40B4-BE49-F238E27FC236}">
                  <a16:creationId xmlns:a16="http://schemas.microsoft.com/office/drawing/2014/main" id="{2D0E38CB-3C24-4A4D-BDD0-FFA8063B40E3}"/>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7" name="椭圆 75">
              <a:extLst>
                <a:ext uri="{FF2B5EF4-FFF2-40B4-BE49-F238E27FC236}">
                  <a16:creationId xmlns:a16="http://schemas.microsoft.com/office/drawing/2014/main" id="{7981A20C-0454-1A49-9BFB-22E2EED05D53}"/>
                </a:ext>
              </a:extLst>
            </p:cNvPr>
            <p:cNvSpPr/>
            <p:nvPr/>
          </p:nvSpPr>
          <p:spPr>
            <a:xfrm>
              <a:off x="7748108" y="2952746"/>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8" name="椭圆 76">
              <a:extLst>
                <a:ext uri="{FF2B5EF4-FFF2-40B4-BE49-F238E27FC236}">
                  <a16:creationId xmlns:a16="http://schemas.microsoft.com/office/drawing/2014/main" id="{E892B171-2347-FD4F-9A4B-3A2ECBA000DE}"/>
                </a:ext>
              </a:extLst>
            </p:cNvPr>
            <p:cNvSpPr/>
            <p:nvPr/>
          </p:nvSpPr>
          <p:spPr>
            <a:xfrm>
              <a:off x="7279719" y="2919408"/>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39" name="直接连接符 77">
              <a:extLst>
                <a:ext uri="{FF2B5EF4-FFF2-40B4-BE49-F238E27FC236}">
                  <a16:creationId xmlns:a16="http://schemas.microsoft.com/office/drawing/2014/main" id="{15C7D5DB-2AFF-104A-BA36-421DBC5AFBEE}"/>
                </a:ext>
              </a:extLst>
            </p:cNvPr>
            <p:cNvCxnSpPr/>
            <p:nvPr/>
          </p:nvCxnSpPr>
          <p:spPr>
            <a:xfrm rot="16200000" flipH="1">
              <a:off x="7756295" y="2843568"/>
              <a:ext cx="103267" cy="115087"/>
            </a:xfrm>
            <a:prstGeom prst="line">
              <a:avLst/>
            </a:prstGeom>
            <a:grpFill/>
            <a:ln w="12700" cap="flat" cmpd="sng" algn="ctr">
              <a:solidFill>
                <a:sysClr val="windowText" lastClr="000000"/>
              </a:solidFill>
              <a:prstDash val="solid"/>
            </a:ln>
            <a:effectLst/>
          </p:spPr>
        </p:cxnSp>
        <p:cxnSp>
          <p:nvCxnSpPr>
            <p:cNvPr id="140" name="直接连接符 78">
              <a:extLst>
                <a:ext uri="{FF2B5EF4-FFF2-40B4-BE49-F238E27FC236}">
                  <a16:creationId xmlns:a16="http://schemas.microsoft.com/office/drawing/2014/main" id="{AEEA4DC7-3C98-6B41-AA06-E0D5C443240D}"/>
                </a:ext>
              </a:extLst>
            </p:cNvPr>
            <p:cNvCxnSpPr/>
            <p:nvPr/>
          </p:nvCxnSpPr>
          <p:spPr>
            <a:xfrm rot="5400000">
              <a:off x="7481584" y="2847965"/>
              <a:ext cx="101315" cy="104341"/>
            </a:xfrm>
            <a:prstGeom prst="line">
              <a:avLst/>
            </a:prstGeom>
            <a:grpFill/>
            <a:ln w="12700" cap="flat" cmpd="sng" algn="ctr">
              <a:solidFill>
                <a:sysClr val="windowText" lastClr="000000"/>
              </a:solidFill>
              <a:prstDash val="solid"/>
            </a:ln>
            <a:effectLst/>
          </p:spPr>
        </p:cxnSp>
      </p:grpSp>
      <p:grpSp>
        <p:nvGrpSpPr>
          <p:cNvPr id="79" name="Group 78">
            <a:extLst>
              <a:ext uri="{FF2B5EF4-FFF2-40B4-BE49-F238E27FC236}">
                <a16:creationId xmlns:a16="http://schemas.microsoft.com/office/drawing/2014/main" id="{1622B42C-A1B9-C14B-8EAF-69E1CED292F2}"/>
              </a:ext>
            </a:extLst>
          </p:cNvPr>
          <p:cNvGrpSpPr/>
          <p:nvPr/>
        </p:nvGrpSpPr>
        <p:grpSpPr>
          <a:xfrm>
            <a:off x="249277" y="4803480"/>
            <a:ext cx="571913" cy="702394"/>
            <a:chOff x="244663" y="1779679"/>
            <a:chExt cx="436191" cy="535707"/>
          </a:xfrm>
        </p:grpSpPr>
        <p:sp>
          <p:nvSpPr>
            <p:cNvPr id="134" name="Folded Corner 133">
              <a:extLst>
                <a:ext uri="{FF2B5EF4-FFF2-40B4-BE49-F238E27FC236}">
                  <a16:creationId xmlns:a16="http://schemas.microsoft.com/office/drawing/2014/main" id="{78F818A3-6607-D243-8F72-488409F8AFCC}"/>
                </a:ext>
              </a:extLst>
            </p:cNvPr>
            <p:cNvSpPr/>
            <p:nvPr/>
          </p:nvSpPr>
          <p:spPr>
            <a:xfrm>
              <a:off x="303903" y="1779679"/>
              <a:ext cx="376951" cy="535707"/>
            </a:xfrm>
            <a:prstGeom prst="foldedCorner">
              <a:avLst/>
            </a:prstGeom>
            <a:noFill/>
            <a:ln w="19050" cap="flat" cmpd="sng" algn="ctr">
              <a:solidFill>
                <a:sysClr val="windowText" lastClr="000000"/>
              </a:solidFill>
              <a:prstDash val="solid"/>
            </a:ln>
            <a:effectLst/>
          </p:spPr>
          <p:txBody>
            <a:bodyPr lIns="0" rIns="0" bIns="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1010100111</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35" name="Rectangle 134">
              <a:extLst>
                <a:ext uri="{FF2B5EF4-FFF2-40B4-BE49-F238E27FC236}">
                  <a16:creationId xmlns:a16="http://schemas.microsoft.com/office/drawing/2014/main" id="{B5BF5DCD-F044-824C-8E29-5A269F9DD34A}"/>
                </a:ext>
              </a:extLst>
            </p:cNvPr>
            <p:cNvSpPr/>
            <p:nvPr/>
          </p:nvSpPr>
          <p:spPr>
            <a:xfrm>
              <a:off x="244663" y="1821663"/>
              <a:ext cx="346785" cy="137152"/>
            </a:xfrm>
            <a:prstGeom prst="rect">
              <a:avLst/>
            </a:prstGeom>
            <a:solidFill>
              <a:sysClr val="windowText" lastClr="000000"/>
            </a:solidFill>
            <a:ln w="15875" cap="flat" cmpd="sng" algn="ctr">
              <a:solidFill>
                <a:sysClr val="windowText" lastClr="000000"/>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Times New Roman" charset="0"/>
                  <a:cs typeface="Arial" panose="020B0604020202020204" pitchFamily="34" charset="0"/>
                </a:rPr>
                <a:t>BIN</a:t>
              </a:r>
            </a:p>
          </p:txBody>
        </p:sp>
      </p:grpSp>
      <p:sp>
        <p:nvSpPr>
          <p:cNvPr id="80" name="TextBox 79">
            <a:extLst>
              <a:ext uri="{FF2B5EF4-FFF2-40B4-BE49-F238E27FC236}">
                <a16:creationId xmlns:a16="http://schemas.microsoft.com/office/drawing/2014/main" id="{BEEF73E8-C8D7-FD41-933A-D355EFAE9FDF}"/>
              </a:ext>
            </a:extLst>
          </p:cNvPr>
          <p:cNvSpPr txBox="1"/>
          <p:nvPr/>
        </p:nvSpPr>
        <p:spPr>
          <a:xfrm>
            <a:off x="4108581" y="4216693"/>
            <a:ext cx="109800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rax</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MEM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MEM,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rax</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1" name="TextBox 80">
            <a:extLst>
              <a:ext uri="{FF2B5EF4-FFF2-40B4-BE49-F238E27FC236}">
                <a16:creationId xmlns:a16="http://schemas.microsoft.com/office/drawing/2014/main" id="{EFD56272-96BB-7941-8D6D-978793E9A746}"/>
              </a:ext>
            </a:extLst>
          </p:cNvPr>
          <p:cNvSpPr txBox="1"/>
          <p:nvPr/>
        </p:nvSpPr>
        <p:spPr>
          <a:xfrm>
            <a:off x="4841466" y="4998407"/>
            <a:ext cx="578467" cy="28248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82" name="Right Arrow 81">
            <a:extLst>
              <a:ext uri="{FF2B5EF4-FFF2-40B4-BE49-F238E27FC236}">
                <a16:creationId xmlns:a16="http://schemas.microsoft.com/office/drawing/2014/main" id="{A43A39D7-2354-C544-96F1-F03635EFAB5B}"/>
              </a:ext>
            </a:extLst>
          </p:cNvPr>
          <p:cNvSpPr/>
          <p:nvPr/>
        </p:nvSpPr>
        <p:spPr>
          <a:xfrm rot="963181">
            <a:off x="5278101" y="4524246"/>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grpSp>
        <p:nvGrpSpPr>
          <p:cNvPr id="83" name="组合 45">
            <a:extLst>
              <a:ext uri="{FF2B5EF4-FFF2-40B4-BE49-F238E27FC236}">
                <a16:creationId xmlns:a16="http://schemas.microsoft.com/office/drawing/2014/main" id="{37A4716C-1BFB-AF45-9853-B50E08F898FA}"/>
              </a:ext>
            </a:extLst>
          </p:cNvPr>
          <p:cNvGrpSpPr/>
          <p:nvPr/>
        </p:nvGrpSpPr>
        <p:grpSpPr>
          <a:xfrm>
            <a:off x="4160032" y="4999291"/>
            <a:ext cx="322211" cy="284174"/>
            <a:chOff x="7280784" y="2666550"/>
            <a:chExt cx="503978" cy="467174"/>
          </a:xfrm>
          <a:noFill/>
        </p:grpSpPr>
        <p:sp>
          <p:nvSpPr>
            <p:cNvPr id="131" name="椭圆 46">
              <a:extLst>
                <a:ext uri="{FF2B5EF4-FFF2-40B4-BE49-F238E27FC236}">
                  <a16:creationId xmlns:a16="http://schemas.microsoft.com/office/drawing/2014/main" id="{305D153F-D822-D344-9C82-40999418C7F4}"/>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2" name="椭圆 50">
              <a:extLst>
                <a:ext uri="{FF2B5EF4-FFF2-40B4-BE49-F238E27FC236}">
                  <a16:creationId xmlns:a16="http://schemas.microsoft.com/office/drawing/2014/main" id="{06D55162-2D1E-1548-B1E7-02400776F22B}"/>
                </a:ext>
              </a:extLst>
            </p:cNvPr>
            <p:cNvSpPr/>
            <p:nvPr/>
          </p:nvSpPr>
          <p:spPr>
            <a:xfrm>
              <a:off x="7280784" y="291941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33" name="直接连接符 52">
              <a:extLst>
                <a:ext uri="{FF2B5EF4-FFF2-40B4-BE49-F238E27FC236}">
                  <a16:creationId xmlns:a16="http://schemas.microsoft.com/office/drawing/2014/main" id="{F19373D6-FDD8-F947-9E7C-778BA09747C9}"/>
                </a:ext>
              </a:extLst>
            </p:cNvPr>
            <p:cNvCxnSpPr/>
            <p:nvPr/>
          </p:nvCxnSpPr>
          <p:spPr>
            <a:xfrm rot="5400000">
              <a:off x="7482118" y="2848498"/>
              <a:ext cx="101316" cy="103281"/>
            </a:xfrm>
            <a:prstGeom prst="line">
              <a:avLst/>
            </a:prstGeom>
            <a:grpFill/>
            <a:ln w="12700" cap="flat" cmpd="sng" algn="ctr">
              <a:solidFill>
                <a:sysClr val="windowText" lastClr="000000"/>
              </a:solidFill>
              <a:prstDash val="solid"/>
            </a:ln>
            <a:effectLst/>
          </p:spPr>
        </p:cxnSp>
      </p:grpSp>
      <p:sp>
        <p:nvSpPr>
          <p:cNvPr id="84" name="Right Arrow 83">
            <a:extLst>
              <a:ext uri="{FF2B5EF4-FFF2-40B4-BE49-F238E27FC236}">
                <a16:creationId xmlns:a16="http://schemas.microsoft.com/office/drawing/2014/main" id="{06AB2938-778F-C944-A97D-D3ABD7E939E8}"/>
              </a:ext>
            </a:extLst>
          </p:cNvPr>
          <p:cNvSpPr/>
          <p:nvPr/>
        </p:nvSpPr>
        <p:spPr>
          <a:xfrm>
            <a:off x="918997" y="5105260"/>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85" name="Right Arrow 84">
            <a:extLst>
              <a:ext uri="{FF2B5EF4-FFF2-40B4-BE49-F238E27FC236}">
                <a16:creationId xmlns:a16="http://schemas.microsoft.com/office/drawing/2014/main" id="{DB2F0556-55F1-EE43-9113-2EAAD5EA81B9}"/>
              </a:ext>
            </a:extLst>
          </p:cNvPr>
          <p:cNvSpPr/>
          <p:nvPr/>
        </p:nvSpPr>
        <p:spPr>
          <a:xfrm>
            <a:off x="5266890" y="5143732"/>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86" name="圆角矩形 69">
            <a:extLst>
              <a:ext uri="{FF2B5EF4-FFF2-40B4-BE49-F238E27FC236}">
                <a16:creationId xmlns:a16="http://schemas.microsoft.com/office/drawing/2014/main" id="{B5C722F6-4433-8049-A6A4-0D8C1A2CEE74}"/>
              </a:ext>
            </a:extLst>
          </p:cNvPr>
          <p:cNvSpPr/>
          <p:nvPr/>
        </p:nvSpPr>
        <p:spPr>
          <a:xfrm>
            <a:off x="2403228" y="5745744"/>
            <a:ext cx="1382614" cy="512831"/>
          </a:xfrm>
          <a:prstGeom prst="roundRect">
            <a:avLst/>
          </a:prstGeom>
          <a:solidFill>
            <a:srgbClr val="8064A2">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FCG construction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7" name="圆角矩形 69">
            <a:extLst>
              <a:ext uri="{FF2B5EF4-FFF2-40B4-BE49-F238E27FC236}">
                <a16:creationId xmlns:a16="http://schemas.microsoft.com/office/drawing/2014/main" id="{6EBE07DB-A1B3-0C43-AD54-DAB0B71EE196}"/>
              </a:ext>
            </a:extLst>
          </p:cNvPr>
          <p:cNvSpPr/>
          <p:nvPr/>
        </p:nvSpPr>
        <p:spPr>
          <a:xfrm>
            <a:off x="5603107" y="4744161"/>
            <a:ext cx="1166131" cy="944135"/>
          </a:xfrm>
          <a:prstGeom prst="roundRect">
            <a:avLst/>
          </a:prstGeom>
          <a:solidFill>
            <a:srgbClr val="4BACC6">
              <a:lumMod val="20000"/>
              <a:lumOff val="80000"/>
            </a:srgbClr>
          </a:solidFill>
          <a:ln w="12700" cap="flat" cmpd="sng" algn="ctr">
            <a:solidFill>
              <a:sysClr val="windowText" lastClr="000000">
                <a:lumMod val="50000"/>
                <a:lumOff val="50000"/>
              </a:sysClr>
            </a:solidFill>
            <a:prstDash val="solid"/>
          </a:ln>
          <a:effectLst/>
        </p:spPr>
        <p:txBody>
          <a:bodyPr lIns="9144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Build attributed function call graph</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8" name="圆角矩形 88">
            <a:extLst>
              <a:ext uri="{FF2B5EF4-FFF2-40B4-BE49-F238E27FC236}">
                <a16:creationId xmlns:a16="http://schemas.microsoft.com/office/drawing/2014/main" id="{6BDE08A4-90E7-7446-9B78-C07204441469}"/>
              </a:ext>
            </a:extLst>
          </p:cNvPr>
          <p:cNvSpPr/>
          <p:nvPr/>
        </p:nvSpPr>
        <p:spPr>
          <a:xfrm>
            <a:off x="8987852" y="4746543"/>
            <a:ext cx="1315124" cy="947145"/>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91440" tIns="91440" rIns="91440" bIns="9144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Attention-based Graph Neural Network</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9" name="圆角矩形 69">
            <a:extLst>
              <a:ext uri="{FF2B5EF4-FFF2-40B4-BE49-F238E27FC236}">
                <a16:creationId xmlns:a16="http://schemas.microsoft.com/office/drawing/2014/main" id="{5F4A3A70-E7CA-E94A-9711-101622BA2658}"/>
              </a:ext>
            </a:extLst>
          </p:cNvPr>
          <p:cNvSpPr/>
          <p:nvPr/>
        </p:nvSpPr>
        <p:spPr>
          <a:xfrm>
            <a:off x="1288060" y="4718399"/>
            <a:ext cx="671364" cy="867059"/>
          </a:xfrm>
          <a:prstGeom prst="roundRect">
            <a:avLst/>
          </a:prstGeom>
          <a:solidFill>
            <a:srgbClr val="C0504D">
              <a:lumMod val="20000"/>
              <a:lumOff val="80000"/>
            </a:srgbClr>
          </a:solidFill>
          <a:ln w="12700" cap="flat" cmpd="sng" algn="ctr">
            <a:solidFill>
              <a:sysClr val="windowText" lastClr="000000">
                <a:lumMod val="50000"/>
                <a:lumOff val="50000"/>
              </a:sysClr>
            </a:solidFill>
            <a:prstDash val="solid"/>
          </a:ln>
          <a:effectLst/>
        </p:spPr>
        <p:txBody>
          <a:bodyPr lIns="4572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Disassembly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tool</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90" name="Right Arrow 89">
            <a:extLst>
              <a:ext uri="{FF2B5EF4-FFF2-40B4-BE49-F238E27FC236}">
                <a16:creationId xmlns:a16="http://schemas.microsoft.com/office/drawing/2014/main" id="{47D94C70-D006-6042-A5AF-E182EAF0F273}"/>
              </a:ext>
            </a:extLst>
          </p:cNvPr>
          <p:cNvSpPr/>
          <p:nvPr/>
        </p:nvSpPr>
        <p:spPr>
          <a:xfrm>
            <a:off x="2074587" y="511329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1" name="圆角矩形 69">
            <a:extLst>
              <a:ext uri="{FF2B5EF4-FFF2-40B4-BE49-F238E27FC236}">
                <a16:creationId xmlns:a16="http://schemas.microsoft.com/office/drawing/2014/main" id="{58CE4308-E5C3-9D4C-AA92-18F6D94FDA78}"/>
              </a:ext>
            </a:extLst>
          </p:cNvPr>
          <p:cNvSpPr/>
          <p:nvPr/>
        </p:nvSpPr>
        <p:spPr>
          <a:xfrm>
            <a:off x="2403228" y="4974694"/>
            <a:ext cx="1382614" cy="512831"/>
          </a:xfrm>
          <a:prstGeom prst="roundRect">
            <a:avLst/>
          </a:prstGeom>
          <a:solidFill>
            <a:srgbClr val="9BBB59">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Graphlet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92" name="Right Arrow 91">
            <a:extLst>
              <a:ext uri="{FF2B5EF4-FFF2-40B4-BE49-F238E27FC236}">
                <a16:creationId xmlns:a16="http://schemas.microsoft.com/office/drawing/2014/main" id="{5C1378F7-CE7E-2942-B9AA-3F2D21AA37AF}"/>
              </a:ext>
            </a:extLst>
          </p:cNvPr>
          <p:cNvSpPr/>
          <p:nvPr/>
        </p:nvSpPr>
        <p:spPr>
          <a:xfrm>
            <a:off x="3869492" y="4421668"/>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3" name="Right Arrow 92">
            <a:extLst>
              <a:ext uri="{FF2B5EF4-FFF2-40B4-BE49-F238E27FC236}">
                <a16:creationId xmlns:a16="http://schemas.microsoft.com/office/drawing/2014/main" id="{0EB64008-A785-8349-9B4A-06DE94177126}"/>
              </a:ext>
            </a:extLst>
          </p:cNvPr>
          <p:cNvSpPr/>
          <p:nvPr/>
        </p:nvSpPr>
        <p:spPr>
          <a:xfrm rot="20092183">
            <a:off x="5287972" y="5788643"/>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4" name="Right Arrow 93">
            <a:extLst>
              <a:ext uri="{FF2B5EF4-FFF2-40B4-BE49-F238E27FC236}">
                <a16:creationId xmlns:a16="http://schemas.microsoft.com/office/drawing/2014/main" id="{B55312F1-7ED3-4A48-9D64-93356E4BE69A}"/>
              </a:ext>
            </a:extLst>
          </p:cNvPr>
          <p:cNvSpPr/>
          <p:nvPr/>
        </p:nvSpPr>
        <p:spPr>
          <a:xfrm>
            <a:off x="6846879" y="511967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5" name="Right Arrow 94">
            <a:extLst>
              <a:ext uri="{FF2B5EF4-FFF2-40B4-BE49-F238E27FC236}">
                <a16:creationId xmlns:a16="http://schemas.microsoft.com/office/drawing/2014/main" id="{8E6930CA-2499-2044-8C62-CE30F6196D49}"/>
              </a:ext>
            </a:extLst>
          </p:cNvPr>
          <p:cNvSpPr/>
          <p:nvPr/>
        </p:nvSpPr>
        <p:spPr>
          <a:xfrm>
            <a:off x="3871918" y="516543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6" name="Right Arrow 95">
            <a:extLst>
              <a:ext uri="{FF2B5EF4-FFF2-40B4-BE49-F238E27FC236}">
                <a16:creationId xmlns:a16="http://schemas.microsoft.com/office/drawing/2014/main" id="{3F7B3F49-F46E-924E-A1A5-DB337587FE2D}"/>
              </a:ext>
            </a:extLst>
          </p:cNvPr>
          <p:cNvSpPr/>
          <p:nvPr/>
        </p:nvSpPr>
        <p:spPr>
          <a:xfrm>
            <a:off x="3869492" y="5933035"/>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7" name="Right Arrow 96">
            <a:extLst>
              <a:ext uri="{FF2B5EF4-FFF2-40B4-BE49-F238E27FC236}">
                <a16:creationId xmlns:a16="http://schemas.microsoft.com/office/drawing/2014/main" id="{A0FD5F0D-B702-1A4C-98B8-57EEDCA08C5C}"/>
              </a:ext>
            </a:extLst>
          </p:cNvPr>
          <p:cNvSpPr/>
          <p:nvPr/>
        </p:nvSpPr>
        <p:spPr>
          <a:xfrm>
            <a:off x="8657508" y="5147137"/>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8" name="Right Arrow 97">
            <a:extLst>
              <a:ext uri="{FF2B5EF4-FFF2-40B4-BE49-F238E27FC236}">
                <a16:creationId xmlns:a16="http://schemas.microsoft.com/office/drawing/2014/main" id="{0A29E53A-5AEC-0B47-892F-E13607B942CD}"/>
              </a:ext>
            </a:extLst>
          </p:cNvPr>
          <p:cNvSpPr/>
          <p:nvPr/>
        </p:nvSpPr>
        <p:spPr>
          <a:xfrm>
            <a:off x="10521016" y="507192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9" name="Rounded Rectangle 98">
            <a:extLst>
              <a:ext uri="{FF2B5EF4-FFF2-40B4-BE49-F238E27FC236}">
                <a16:creationId xmlns:a16="http://schemas.microsoft.com/office/drawing/2014/main" id="{4C594D16-D4CA-544E-89CD-15EC5F1CC493}"/>
              </a:ext>
            </a:extLst>
          </p:cNvPr>
          <p:cNvSpPr/>
          <p:nvPr/>
        </p:nvSpPr>
        <p:spPr>
          <a:xfrm>
            <a:off x="1161299" y="3967750"/>
            <a:ext cx="9298788" cy="2549164"/>
          </a:xfrm>
          <a:prstGeom prst="roundRect">
            <a:avLst/>
          </a:prstGeom>
          <a:noFill/>
          <a:ln w="12700" cap="flat" cmpd="sng" algn="ctr">
            <a:solidFill>
              <a:sysClr val="windowText" lastClr="000000"/>
            </a:solidFill>
            <a:prstDash val="dash"/>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grpSp>
        <p:nvGrpSpPr>
          <p:cNvPr id="100" name="Group 99">
            <a:extLst>
              <a:ext uri="{FF2B5EF4-FFF2-40B4-BE49-F238E27FC236}">
                <a16:creationId xmlns:a16="http://schemas.microsoft.com/office/drawing/2014/main" id="{5355B7C3-5C7A-B14C-9B6C-AB12CE4BC85D}"/>
              </a:ext>
            </a:extLst>
          </p:cNvPr>
          <p:cNvGrpSpPr/>
          <p:nvPr/>
        </p:nvGrpSpPr>
        <p:grpSpPr>
          <a:xfrm>
            <a:off x="4222226" y="5594228"/>
            <a:ext cx="663273" cy="741395"/>
            <a:chOff x="2906997" y="3047036"/>
            <a:chExt cx="895519" cy="1000997"/>
          </a:xfrm>
        </p:grpSpPr>
        <p:sp>
          <p:nvSpPr>
            <p:cNvPr id="121" name="椭圆 46">
              <a:extLst>
                <a:ext uri="{FF2B5EF4-FFF2-40B4-BE49-F238E27FC236}">
                  <a16:creationId xmlns:a16="http://schemas.microsoft.com/office/drawing/2014/main" id="{EA0F4469-58E6-4244-8945-9B8BBC9177B7}"/>
                </a:ext>
              </a:extLst>
            </p:cNvPr>
            <p:cNvSpPr/>
            <p:nvPr/>
          </p:nvSpPr>
          <p:spPr>
            <a:xfrm>
              <a:off x="3251381" y="3047036"/>
              <a:ext cx="298903"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2" name="椭圆 47">
              <a:extLst>
                <a:ext uri="{FF2B5EF4-FFF2-40B4-BE49-F238E27FC236}">
                  <a16:creationId xmlns:a16="http://schemas.microsoft.com/office/drawing/2014/main" id="{66F1D398-1491-0D4B-8FED-F39BEECAA5A5}"/>
                </a:ext>
              </a:extLst>
            </p:cNvPr>
            <p:cNvSpPr/>
            <p:nvPr/>
          </p:nvSpPr>
          <p:spPr>
            <a:xfrm>
              <a:off x="2906997" y="3788379"/>
              <a:ext cx="298903"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3" name="椭圆 48">
              <a:extLst>
                <a:ext uri="{FF2B5EF4-FFF2-40B4-BE49-F238E27FC236}">
                  <a16:creationId xmlns:a16="http://schemas.microsoft.com/office/drawing/2014/main" id="{FC236090-3BC4-AC40-BFA7-DCA3649A330F}"/>
                </a:ext>
              </a:extLst>
            </p:cNvPr>
            <p:cNvSpPr/>
            <p:nvPr/>
          </p:nvSpPr>
          <p:spPr>
            <a:xfrm>
              <a:off x="3503613" y="3393778"/>
              <a:ext cx="298903"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4" name="椭圆 49">
              <a:extLst>
                <a:ext uri="{FF2B5EF4-FFF2-40B4-BE49-F238E27FC236}">
                  <a16:creationId xmlns:a16="http://schemas.microsoft.com/office/drawing/2014/main" id="{F6AE35F6-560A-6F45-8CF7-6F7C0EFF5500}"/>
                </a:ext>
              </a:extLst>
            </p:cNvPr>
            <p:cNvSpPr/>
            <p:nvPr/>
          </p:nvSpPr>
          <p:spPr>
            <a:xfrm>
              <a:off x="3503613" y="3788380"/>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5" name="椭圆 50">
              <a:extLst>
                <a:ext uri="{FF2B5EF4-FFF2-40B4-BE49-F238E27FC236}">
                  <a16:creationId xmlns:a16="http://schemas.microsoft.com/office/drawing/2014/main" id="{B3177190-D20C-C34A-9E8D-559AD35F1BCE}"/>
                </a:ext>
              </a:extLst>
            </p:cNvPr>
            <p:cNvSpPr/>
            <p:nvPr/>
          </p:nvSpPr>
          <p:spPr>
            <a:xfrm>
              <a:off x="2908513" y="3353390"/>
              <a:ext cx="298903" cy="259653"/>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26" name="直接连接符 51">
              <a:extLst>
                <a:ext uri="{FF2B5EF4-FFF2-40B4-BE49-F238E27FC236}">
                  <a16:creationId xmlns:a16="http://schemas.microsoft.com/office/drawing/2014/main" id="{D422F604-ABBF-2D42-B8B7-D0E8E8C1852E}"/>
                </a:ext>
              </a:extLst>
            </p:cNvPr>
            <p:cNvCxnSpPr/>
            <p:nvPr/>
          </p:nvCxnSpPr>
          <p:spPr>
            <a:xfrm rot="16200000" flipH="1">
              <a:off x="3517231" y="3257945"/>
              <a:ext cx="125114" cy="146553"/>
            </a:xfrm>
            <a:prstGeom prst="line">
              <a:avLst/>
            </a:prstGeom>
            <a:noFill/>
            <a:ln w="12700" cap="flat" cmpd="sng" algn="ctr">
              <a:solidFill>
                <a:sysClr val="windowText" lastClr="000000"/>
              </a:solidFill>
              <a:prstDash val="solid"/>
              <a:tailEnd type="triangle" w="sm" len="sm"/>
            </a:ln>
            <a:effectLst/>
          </p:spPr>
        </p:cxnSp>
        <p:cxnSp>
          <p:nvCxnSpPr>
            <p:cNvPr id="127" name="直接连接符 52">
              <a:extLst>
                <a:ext uri="{FF2B5EF4-FFF2-40B4-BE49-F238E27FC236}">
                  <a16:creationId xmlns:a16="http://schemas.microsoft.com/office/drawing/2014/main" id="{60E883CB-C390-D948-9391-C47A34E635A5}"/>
                </a:ext>
              </a:extLst>
            </p:cNvPr>
            <p:cNvCxnSpPr/>
            <p:nvPr/>
          </p:nvCxnSpPr>
          <p:spPr>
            <a:xfrm flipH="1">
              <a:off x="3163643" y="3268667"/>
              <a:ext cx="131519" cy="122748"/>
            </a:xfrm>
            <a:prstGeom prst="line">
              <a:avLst/>
            </a:prstGeom>
            <a:noFill/>
            <a:ln w="12700" cap="flat" cmpd="sng" algn="ctr">
              <a:solidFill>
                <a:sysClr val="windowText" lastClr="000000"/>
              </a:solidFill>
              <a:prstDash val="solid"/>
              <a:tailEnd type="triangle" w="sm" len="sm"/>
            </a:ln>
            <a:effectLst/>
          </p:spPr>
        </p:cxnSp>
        <p:cxnSp>
          <p:nvCxnSpPr>
            <p:cNvPr id="128" name="直接连接符 53">
              <a:extLst>
                <a:ext uri="{FF2B5EF4-FFF2-40B4-BE49-F238E27FC236}">
                  <a16:creationId xmlns:a16="http://schemas.microsoft.com/office/drawing/2014/main" id="{CF005714-5C45-8241-A391-39A48A911F52}"/>
                </a:ext>
              </a:extLst>
            </p:cNvPr>
            <p:cNvCxnSpPr/>
            <p:nvPr/>
          </p:nvCxnSpPr>
          <p:spPr>
            <a:xfrm rot="5400000">
              <a:off x="2970297" y="3700718"/>
              <a:ext cx="175334" cy="1323"/>
            </a:xfrm>
            <a:prstGeom prst="line">
              <a:avLst/>
            </a:prstGeom>
            <a:noFill/>
            <a:ln w="12700" cap="flat" cmpd="sng" algn="ctr">
              <a:solidFill>
                <a:sysClr val="windowText" lastClr="000000"/>
              </a:solidFill>
              <a:prstDash val="solid"/>
              <a:tailEnd type="triangle" w="sm" len="sm"/>
            </a:ln>
            <a:effectLst/>
          </p:spPr>
        </p:cxnSp>
        <p:cxnSp>
          <p:nvCxnSpPr>
            <p:cNvPr id="129" name="直接连接符 54">
              <a:extLst>
                <a:ext uri="{FF2B5EF4-FFF2-40B4-BE49-F238E27FC236}">
                  <a16:creationId xmlns:a16="http://schemas.microsoft.com/office/drawing/2014/main" id="{9675D7C3-46A6-C54B-B323-0E240B862202}"/>
                </a:ext>
              </a:extLst>
            </p:cNvPr>
            <p:cNvCxnSpPr/>
            <p:nvPr/>
          </p:nvCxnSpPr>
          <p:spPr>
            <a:xfrm rot="16200000" flipH="1">
              <a:off x="3229824" y="3508835"/>
              <a:ext cx="251386" cy="383750"/>
            </a:xfrm>
            <a:prstGeom prst="line">
              <a:avLst/>
            </a:prstGeom>
            <a:noFill/>
            <a:ln w="12700" cap="flat" cmpd="sng" algn="ctr">
              <a:solidFill>
                <a:sysClr val="windowText" lastClr="000000"/>
              </a:solidFill>
              <a:prstDash val="solid"/>
              <a:tailEnd type="triangle" w="sm" len="sm"/>
            </a:ln>
            <a:effectLst/>
          </p:spPr>
        </p:cxnSp>
        <p:cxnSp>
          <p:nvCxnSpPr>
            <p:cNvPr id="130" name="直接连接符 55">
              <a:extLst>
                <a:ext uri="{FF2B5EF4-FFF2-40B4-BE49-F238E27FC236}">
                  <a16:creationId xmlns:a16="http://schemas.microsoft.com/office/drawing/2014/main" id="{67CB379F-8ECB-5049-9719-5F4A6FF9C441}"/>
                </a:ext>
              </a:extLst>
            </p:cNvPr>
            <p:cNvCxnSpPr/>
            <p:nvPr/>
          </p:nvCxnSpPr>
          <p:spPr>
            <a:xfrm rot="5400000">
              <a:off x="3585597" y="3720914"/>
              <a:ext cx="134943" cy="1323"/>
            </a:xfrm>
            <a:prstGeom prst="line">
              <a:avLst/>
            </a:prstGeom>
            <a:noFill/>
            <a:ln w="12700" cap="flat" cmpd="sng" algn="ctr">
              <a:solidFill>
                <a:sysClr val="windowText" lastClr="000000"/>
              </a:solidFill>
              <a:prstDash val="solid"/>
              <a:tailEnd type="triangle" w="sm" len="sm"/>
            </a:ln>
            <a:effectLst/>
          </p:spPr>
        </p:cxnSp>
      </p:grpSp>
      <p:sp>
        <p:nvSpPr>
          <p:cNvPr id="105" name="Rectangle 104">
            <a:extLst>
              <a:ext uri="{FF2B5EF4-FFF2-40B4-BE49-F238E27FC236}">
                <a16:creationId xmlns:a16="http://schemas.microsoft.com/office/drawing/2014/main" id="{C7B301A4-D660-B64E-BD8D-1DD65D2BE82A}"/>
              </a:ext>
            </a:extLst>
          </p:cNvPr>
          <p:cNvSpPr/>
          <p:nvPr/>
        </p:nvSpPr>
        <p:spPr>
          <a:xfrm>
            <a:off x="7330197" y="4249517"/>
            <a:ext cx="1256430" cy="265535"/>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0.5, G1: 0.3,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6" name="Rectangle 105">
            <a:extLst>
              <a:ext uri="{FF2B5EF4-FFF2-40B4-BE49-F238E27FC236}">
                <a16:creationId xmlns:a16="http://schemas.microsoft.com/office/drawing/2014/main" id="{FEE63B25-68B9-D446-B13E-CB40A8D175E7}"/>
              </a:ext>
            </a:extLst>
          </p:cNvPr>
          <p:cNvSpPr/>
          <p:nvPr/>
        </p:nvSpPr>
        <p:spPr>
          <a:xfrm>
            <a:off x="6757716" y="4635589"/>
            <a:ext cx="821057" cy="359011"/>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0.1, I2: 0.2,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7" name="Rectangle 106">
            <a:extLst>
              <a:ext uri="{FF2B5EF4-FFF2-40B4-BE49-F238E27FC236}">
                <a16:creationId xmlns:a16="http://schemas.microsoft.com/office/drawing/2014/main" id="{4BB8CDC3-A379-3D49-ACA4-E3977E86842D}"/>
              </a:ext>
            </a:extLst>
          </p:cNvPr>
          <p:cNvSpPr/>
          <p:nvPr/>
        </p:nvSpPr>
        <p:spPr>
          <a:xfrm>
            <a:off x="8270327" y="4677864"/>
            <a:ext cx="697628" cy="273055"/>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0.8, G2: 0.9,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8" name="Rectangle 107">
            <a:extLst>
              <a:ext uri="{FF2B5EF4-FFF2-40B4-BE49-F238E27FC236}">
                <a16:creationId xmlns:a16="http://schemas.microsoft.com/office/drawing/2014/main" id="{4585C312-62A0-5B43-B9B6-44E9248D58ED}"/>
              </a:ext>
            </a:extLst>
          </p:cNvPr>
          <p:cNvSpPr/>
          <p:nvPr/>
        </p:nvSpPr>
        <p:spPr>
          <a:xfrm>
            <a:off x="7055952" y="5884501"/>
            <a:ext cx="703481" cy="353568"/>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0.6, G1: 0.7,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9" name="Rectangle 108">
            <a:extLst>
              <a:ext uri="{FF2B5EF4-FFF2-40B4-BE49-F238E27FC236}">
                <a16:creationId xmlns:a16="http://schemas.microsoft.com/office/drawing/2014/main" id="{164A56EE-FEDA-A940-BB51-B0EA375AC040}"/>
              </a:ext>
            </a:extLst>
          </p:cNvPr>
          <p:cNvSpPr/>
          <p:nvPr/>
        </p:nvSpPr>
        <p:spPr>
          <a:xfrm>
            <a:off x="7958412" y="5886456"/>
            <a:ext cx="722238" cy="345528"/>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0.2, I2: 0.4,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grpSp>
        <p:nvGrpSpPr>
          <p:cNvPr id="110" name="Group 109">
            <a:extLst>
              <a:ext uri="{FF2B5EF4-FFF2-40B4-BE49-F238E27FC236}">
                <a16:creationId xmlns:a16="http://schemas.microsoft.com/office/drawing/2014/main" id="{F7BBE519-A8CA-E146-A305-95EB939896B5}"/>
              </a:ext>
            </a:extLst>
          </p:cNvPr>
          <p:cNvGrpSpPr/>
          <p:nvPr/>
        </p:nvGrpSpPr>
        <p:grpSpPr>
          <a:xfrm>
            <a:off x="7236668" y="4476499"/>
            <a:ext cx="1279891" cy="1388997"/>
            <a:chOff x="2780571" y="2941604"/>
            <a:chExt cx="1155372" cy="1253865"/>
          </a:xfrm>
        </p:grpSpPr>
        <p:sp>
          <p:nvSpPr>
            <p:cNvPr id="111" name="椭圆 46">
              <a:extLst>
                <a:ext uri="{FF2B5EF4-FFF2-40B4-BE49-F238E27FC236}">
                  <a16:creationId xmlns:a16="http://schemas.microsoft.com/office/drawing/2014/main" id="{D8BBC14E-4EB2-1943-B6D0-CD7CBA83219F}"/>
                </a:ext>
              </a:extLst>
            </p:cNvPr>
            <p:cNvSpPr/>
            <p:nvPr/>
          </p:nvSpPr>
          <p:spPr>
            <a:xfrm>
              <a:off x="3207815" y="2941604"/>
              <a:ext cx="298904"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2" name="椭圆 47">
              <a:extLst>
                <a:ext uri="{FF2B5EF4-FFF2-40B4-BE49-F238E27FC236}">
                  <a16:creationId xmlns:a16="http://schemas.microsoft.com/office/drawing/2014/main" id="{15E38527-0426-2C4C-9C2C-0F98C8F6C553}"/>
                </a:ext>
              </a:extLst>
            </p:cNvPr>
            <p:cNvSpPr/>
            <p:nvPr/>
          </p:nvSpPr>
          <p:spPr>
            <a:xfrm>
              <a:off x="2780571" y="3935816"/>
              <a:ext cx="298905"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3" name="椭圆 48">
              <a:extLst>
                <a:ext uri="{FF2B5EF4-FFF2-40B4-BE49-F238E27FC236}">
                  <a16:creationId xmlns:a16="http://schemas.microsoft.com/office/drawing/2014/main" id="{9909EA3C-3DAB-DC4C-AD33-D8A094098227}"/>
                </a:ext>
              </a:extLst>
            </p:cNvPr>
            <p:cNvSpPr/>
            <p:nvPr/>
          </p:nvSpPr>
          <p:spPr>
            <a:xfrm>
              <a:off x="3637041" y="3393779"/>
              <a:ext cx="298902"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4" name="椭圆 49">
              <a:extLst>
                <a:ext uri="{FF2B5EF4-FFF2-40B4-BE49-F238E27FC236}">
                  <a16:creationId xmlns:a16="http://schemas.microsoft.com/office/drawing/2014/main" id="{7A729C44-657E-A045-90BB-6BE8E5F442B2}"/>
                </a:ext>
              </a:extLst>
            </p:cNvPr>
            <p:cNvSpPr/>
            <p:nvPr/>
          </p:nvSpPr>
          <p:spPr>
            <a:xfrm>
              <a:off x="3637040" y="3931876"/>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5" name="椭圆 50">
              <a:extLst>
                <a:ext uri="{FF2B5EF4-FFF2-40B4-BE49-F238E27FC236}">
                  <a16:creationId xmlns:a16="http://schemas.microsoft.com/office/drawing/2014/main" id="{054C9040-1D12-F944-AA73-4573CD6E16F2}"/>
                </a:ext>
              </a:extLst>
            </p:cNvPr>
            <p:cNvSpPr/>
            <p:nvPr/>
          </p:nvSpPr>
          <p:spPr>
            <a:xfrm>
              <a:off x="2780572" y="3392377"/>
              <a:ext cx="298902" cy="259654"/>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16" name="直接连接符 51">
              <a:extLst>
                <a:ext uri="{FF2B5EF4-FFF2-40B4-BE49-F238E27FC236}">
                  <a16:creationId xmlns:a16="http://schemas.microsoft.com/office/drawing/2014/main" id="{BB37C109-FC42-8943-BB8C-F6CD7366C07B}"/>
                </a:ext>
              </a:extLst>
            </p:cNvPr>
            <p:cNvCxnSpPr>
              <a:stCxn id="111" idx="5"/>
              <a:endCxn id="113" idx="0"/>
            </p:cNvCxnSpPr>
            <p:nvPr/>
          </p:nvCxnSpPr>
          <p:spPr>
            <a:xfrm>
              <a:off x="3462946" y="3163232"/>
              <a:ext cx="323546" cy="230546"/>
            </a:xfrm>
            <a:prstGeom prst="line">
              <a:avLst/>
            </a:prstGeom>
            <a:noFill/>
            <a:ln w="12700" cap="flat" cmpd="sng" algn="ctr">
              <a:solidFill>
                <a:sysClr val="windowText" lastClr="000000"/>
              </a:solidFill>
              <a:prstDash val="solid"/>
              <a:tailEnd type="triangle"/>
            </a:ln>
            <a:effectLst/>
          </p:spPr>
        </p:cxnSp>
        <p:cxnSp>
          <p:nvCxnSpPr>
            <p:cNvPr id="117" name="直接连接符 52">
              <a:extLst>
                <a:ext uri="{FF2B5EF4-FFF2-40B4-BE49-F238E27FC236}">
                  <a16:creationId xmlns:a16="http://schemas.microsoft.com/office/drawing/2014/main" id="{C5B68BD2-473D-D944-BF59-A81163F06218}"/>
                </a:ext>
              </a:extLst>
            </p:cNvPr>
            <p:cNvCxnSpPr>
              <a:stCxn id="111" idx="3"/>
              <a:endCxn id="115" idx="0"/>
            </p:cNvCxnSpPr>
            <p:nvPr/>
          </p:nvCxnSpPr>
          <p:spPr>
            <a:xfrm flipH="1">
              <a:off x="2930023" y="3163232"/>
              <a:ext cx="321565" cy="229145"/>
            </a:xfrm>
            <a:prstGeom prst="line">
              <a:avLst/>
            </a:prstGeom>
            <a:noFill/>
            <a:ln w="12700" cap="flat" cmpd="sng" algn="ctr">
              <a:solidFill>
                <a:sysClr val="windowText" lastClr="000000"/>
              </a:solidFill>
              <a:prstDash val="solid"/>
              <a:tailEnd type="triangle"/>
            </a:ln>
            <a:effectLst/>
          </p:spPr>
        </p:cxnSp>
        <p:cxnSp>
          <p:nvCxnSpPr>
            <p:cNvPr id="118" name="直接连接符 53">
              <a:extLst>
                <a:ext uri="{FF2B5EF4-FFF2-40B4-BE49-F238E27FC236}">
                  <a16:creationId xmlns:a16="http://schemas.microsoft.com/office/drawing/2014/main" id="{1C3C3421-00F5-1042-8E48-216B2CA05929}"/>
                </a:ext>
              </a:extLst>
            </p:cNvPr>
            <p:cNvCxnSpPr>
              <a:stCxn id="115" idx="4"/>
              <a:endCxn id="112" idx="0"/>
            </p:cNvCxnSpPr>
            <p:nvPr/>
          </p:nvCxnSpPr>
          <p:spPr>
            <a:xfrm>
              <a:off x="2930023" y="3652031"/>
              <a:ext cx="0" cy="283784"/>
            </a:xfrm>
            <a:prstGeom prst="line">
              <a:avLst/>
            </a:prstGeom>
            <a:noFill/>
            <a:ln w="12700" cap="flat" cmpd="sng" algn="ctr">
              <a:solidFill>
                <a:sysClr val="windowText" lastClr="000000"/>
              </a:solidFill>
              <a:prstDash val="solid"/>
              <a:tailEnd type="triangle"/>
            </a:ln>
            <a:effectLst/>
          </p:spPr>
        </p:cxnSp>
        <p:cxnSp>
          <p:nvCxnSpPr>
            <p:cNvPr id="119" name="直接连接符 54">
              <a:extLst>
                <a:ext uri="{FF2B5EF4-FFF2-40B4-BE49-F238E27FC236}">
                  <a16:creationId xmlns:a16="http://schemas.microsoft.com/office/drawing/2014/main" id="{5E9DCF90-5025-3D48-AA49-8F1D01584EA0}"/>
                </a:ext>
              </a:extLst>
            </p:cNvPr>
            <p:cNvCxnSpPr>
              <a:stCxn id="115" idx="5"/>
              <a:endCxn id="114" idx="1"/>
            </p:cNvCxnSpPr>
            <p:nvPr/>
          </p:nvCxnSpPr>
          <p:spPr>
            <a:xfrm>
              <a:off x="3035701" y="3614006"/>
              <a:ext cx="645111" cy="355895"/>
            </a:xfrm>
            <a:prstGeom prst="line">
              <a:avLst/>
            </a:prstGeom>
            <a:noFill/>
            <a:ln w="12700" cap="flat" cmpd="sng" algn="ctr">
              <a:solidFill>
                <a:sysClr val="windowText" lastClr="000000"/>
              </a:solidFill>
              <a:prstDash val="solid"/>
              <a:tailEnd type="triangle"/>
            </a:ln>
            <a:effectLst/>
          </p:spPr>
        </p:cxnSp>
        <p:cxnSp>
          <p:nvCxnSpPr>
            <p:cNvPr id="120" name="直接连接符 55">
              <a:extLst>
                <a:ext uri="{FF2B5EF4-FFF2-40B4-BE49-F238E27FC236}">
                  <a16:creationId xmlns:a16="http://schemas.microsoft.com/office/drawing/2014/main" id="{DC7E1975-D5F4-DC4C-A671-18563BA6B4DB}"/>
                </a:ext>
              </a:extLst>
            </p:cNvPr>
            <p:cNvCxnSpPr>
              <a:stCxn id="113" idx="4"/>
              <a:endCxn id="114" idx="0"/>
            </p:cNvCxnSpPr>
            <p:nvPr/>
          </p:nvCxnSpPr>
          <p:spPr>
            <a:xfrm>
              <a:off x="3786492" y="3653433"/>
              <a:ext cx="0" cy="278443"/>
            </a:xfrm>
            <a:prstGeom prst="line">
              <a:avLst/>
            </a:prstGeom>
            <a:noFill/>
            <a:ln w="12700" cap="flat" cmpd="sng" algn="ctr">
              <a:solidFill>
                <a:sysClr val="windowText" lastClr="000000"/>
              </a:solidFill>
              <a:prstDash val="solid"/>
              <a:tailEnd type="triangle"/>
            </a:ln>
            <a:effectLst/>
          </p:spPr>
        </p:cxnSp>
      </p:grpSp>
      <p:sp>
        <p:nvSpPr>
          <p:cNvPr id="102" name="TextBox 101">
            <a:extLst>
              <a:ext uri="{FF2B5EF4-FFF2-40B4-BE49-F238E27FC236}">
                <a16:creationId xmlns:a16="http://schemas.microsoft.com/office/drawing/2014/main" id="{BB758B59-C606-E044-94C6-4EE025696B94}"/>
              </a:ext>
            </a:extLst>
          </p:cNvPr>
          <p:cNvSpPr txBox="1"/>
          <p:nvPr/>
        </p:nvSpPr>
        <p:spPr>
          <a:xfrm>
            <a:off x="4153464" y="5379242"/>
            <a:ext cx="269228" cy="1538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G1</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03" name="TextBox 102">
            <a:extLst>
              <a:ext uri="{FF2B5EF4-FFF2-40B4-BE49-F238E27FC236}">
                <a16:creationId xmlns:a16="http://schemas.microsoft.com/office/drawing/2014/main" id="{C30B581D-277F-A943-8560-9EFD860502EF}"/>
              </a:ext>
            </a:extLst>
          </p:cNvPr>
          <p:cNvSpPr txBox="1"/>
          <p:nvPr/>
        </p:nvSpPr>
        <p:spPr>
          <a:xfrm>
            <a:off x="4611490" y="5389275"/>
            <a:ext cx="269228" cy="1538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G2</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04" name="TextBox 103">
            <a:extLst>
              <a:ext uri="{FF2B5EF4-FFF2-40B4-BE49-F238E27FC236}">
                <a16:creationId xmlns:a16="http://schemas.microsoft.com/office/drawing/2014/main" id="{3471CC74-6496-B346-921B-85B2FDDCC156}"/>
              </a:ext>
            </a:extLst>
          </p:cNvPr>
          <p:cNvSpPr txBox="1"/>
          <p:nvPr/>
        </p:nvSpPr>
        <p:spPr>
          <a:xfrm>
            <a:off x="4336139" y="4433117"/>
            <a:ext cx="578467" cy="28248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grpSp>
        <p:nvGrpSpPr>
          <p:cNvPr id="141" name="Group 140">
            <a:extLst>
              <a:ext uri="{FF2B5EF4-FFF2-40B4-BE49-F238E27FC236}">
                <a16:creationId xmlns:a16="http://schemas.microsoft.com/office/drawing/2014/main" id="{0B2F3886-7812-E54B-BEFC-F537DB12CD08}"/>
              </a:ext>
            </a:extLst>
          </p:cNvPr>
          <p:cNvGrpSpPr/>
          <p:nvPr/>
        </p:nvGrpSpPr>
        <p:grpSpPr>
          <a:xfrm>
            <a:off x="10697848" y="4774057"/>
            <a:ext cx="1057910" cy="881892"/>
            <a:chOff x="8739837" y="2759817"/>
            <a:chExt cx="1057910" cy="881892"/>
          </a:xfrm>
        </p:grpSpPr>
        <p:pic>
          <p:nvPicPr>
            <p:cNvPr id="142" name="Picture 10" descr="mage result for compiler logo">
              <a:extLst>
                <a:ext uri="{FF2B5EF4-FFF2-40B4-BE49-F238E27FC236}">
                  <a16:creationId xmlns:a16="http://schemas.microsoft.com/office/drawing/2014/main" id="{A861E1F4-4421-E94E-89B9-DD3707E26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802" y="2759817"/>
              <a:ext cx="547811" cy="690243"/>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47F9C10F-884E-9045-B88C-1FEF6F1DE63B}"/>
                </a:ext>
              </a:extLst>
            </p:cNvPr>
            <p:cNvSpPr txBox="1"/>
            <p:nvPr/>
          </p:nvSpPr>
          <p:spPr>
            <a:xfrm>
              <a:off x="8739837" y="3426265"/>
              <a:ext cx="1057910" cy="215444"/>
            </a:xfrm>
            <a:prstGeom prst="rect">
              <a:avLst/>
            </a:prstGeom>
            <a:noFill/>
          </p:spPr>
          <p:txBody>
            <a:bodyPr wrap="square" lIns="0" tIns="0" rIns="0" bIns="0" rtlCol="0">
              <a:spAutoFit/>
            </a:bodyPr>
            <a:lstStyle/>
            <a:p>
              <a:pPr algn="l" defTabSz="914400" hangingPunct="1"/>
              <a:r>
                <a:rPr lang="en-US" sz="1400" kern="1200" dirty="0">
                  <a:solidFill>
                    <a:prstClr val="black"/>
                  </a:solidFill>
                  <a:latin typeface="Arial" panose="020B0604020202020204" pitchFamily="34" charset="0"/>
                  <a:ea typeface="Arial" charset="0"/>
                  <a:cs typeface="Arial" panose="020B0604020202020204" pitchFamily="34" charset="0"/>
                </a:rPr>
                <a:t>Provenance</a:t>
              </a:r>
            </a:p>
          </p:txBody>
        </p:sp>
      </p:grpSp>
      <p:sp>
        <p:nvSpPr>
          <p:cNvPr id="144" name="Slide Number Placeholder 4">
            <a:extLst>
              <a:ext uri="{FF2B5EF4-FFF2-40B4-BE49-F238E27FC236}">
                <a16:creationId xmlns:a16="http://schemas.microsoft.com/office/drawing/2014/main" id="{1D4BFD2F-C1F4-9947-A1AE-970A0647AB57}"/>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29</a:t>
            </a:fld>
            <a:endParaRPr lang="en-US" dirty="0"/>
          </a:p>
        </p:txBody>
      </p:sp>
    </p:spTree>
    <p:custDataLst>
      <p:tags r:id="rId1"/>
    </p:custDataLst>
    <p:extLst>
      <p:ext uri="{BB962C8B-B14F-4D97-AF65-F5344CB8AC3E}">
        <p14:creationId xmlns:p14="http://schemas.microsoft.com/office/powerpoint/2010/main" val="725346827"/>
      </p:ext>
    </p:extLst>
  </p:cSld>
  <p:clrMapOvr>
    <a:masterClrMapping/>
  </p:clrMapOvr>
  <p:transition spd="med" advTm="4813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dissolve">
                                      <p:cBhvr>
                                        <p:cTn id="11" dur="500"/>
                                        <p:tgtEl>
                                          <p:spTgt spid="14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dissolve">
                                      <p:cBhvr>
                                        <p:cTn id="15" dur="500"/>
                                        <p:tgtEl>
                                          <p:spTgt spid="8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dissolv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dissolve">
                                      <p:cBhvr>
                                        <p:cTn id="23" dur="500"/>
                                        <p:tgtEl>
                                          <p:spTgt spid="77"/>
                                        </p:tgtEl>
                                      </p:cBhvr>
                                    </p:animEffect>
                                  </p:childTnLst>
                                </p:cTn>
                              </p:par>
                              <p:par>
                                <p:cTn id="24" presetID="9" presetClass="entr" presetSubtype="0"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dissolve">
                                      <p:cBhvr>
                                        <p:cTn id="26" dur="500"/>
                                        <p:tgtEl>
                                          <p:spTgt spid="7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dissolve">
                                      <p:cBhvr>
                                        <p:cTn id="29" dur="500"/>
                                        <p:tgtEl>
                                          <p:spTgt spid="80"/>
                                        </p:tgtEl>
                                      </p:cBhvr>
                                    </p:animEffect>
                                  </p:childTnLst>
                                </p:cTn>
                              </p:par>
                              <p:par>
                                <p:cTn id="30" presetID="9"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dissolve">
                                      <p:cBhvr>
                                        <p:cTn id="32" dur="500"/>
                                        <p:tgtEl>
                                          <p:spTgt spid="8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dissolve">
                                      <p:cBhvr>
                                        <p:cTn id="35" dur="500"/>
                                        <p:tgtEl>
                                          <p:spTgt spid="8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dissolve">
                                      <p:cBhvr>
                                        <p:cTn id="38" dur="500"/>
                                        <p:tgtEl>
                                          <p:spTgt spid="9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dissolve">
                                      <p:cBhvr>
                                        <p:cTn id="41" dur="500"/>
                                        <p:tgtEl>
                                          <p:spTgt spid="9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dissolve">
                                      <p:cBhvr>
                                        <p:cTn id="44" dur="500"/>
                                        <p:tgtEl>
                                          <p:spTgt spid="9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dissolve">
                                      <p:cBhvr>
                                        <p:cTn id="47" dur="500"/>
                                        <p:tgtEl>
                                          <p:spTgt spid="96"/>
                                        </p:tgtEl>
                                      </p:cBhvr>
                                    </p:animEffect>
                                  </p:childTnLst>
                                </p:cTn>
                              </p:par>
                              <p:par>
                                <p:cTn id="48" presetID="9"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dissolve">
                                      <p:cBhvr>
                                        <p:cTn id="50" dur="500"/>
                                        <p:tgtEl>
                                          <p:spTgt spid="10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dissolve">
                                      <p:cBhvr>
                                        <p:cTn id="53" dur="500"/>
                                        <p:tgtEl>
                                          <p:spTgt spid="10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dissolve">
                                      <p:cBhvr>
                                        <p:cTn id="56" dur="500"/>
                                        <p:tgtEl>
                                          <p:spTgt spid="10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dissolve">
                                      <p:cBhvr>
                                        <p:cTn id="59" dur="500"/>
                                        <p:tgtEl>
                                          <p:spTgt spid="9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dissolve">
                                      <p:cBhvr>
                                        <p:cTn id="62" dur="500"/>
                                        <p:tgtEl>
                                          <p:spTgt spid="8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dissolve">
                                      <p:cBhvr>
                                        <p:cTn id="65" dur="5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dissolve">
                                      <p:cBhvr>
                                        <p:cTn id="70" dur="500"/>
                                        <p:tgtEl>
                                          <p:spTgt spid="8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dissolve">
                                      <p:cBhvr>
                                        <p:cTn id="73" dur="500"/>
                                        <p:tgtEl>
                                          <p:spTgt spid="8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dissolve">
                                      <p:cBhvr>
                                        <p:cTn id="76" dur="500"/>
                                        <p:tgtEl>
                                          <p:spTgt spid="8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dissolve">
                                      <p:cBhvr>
                                        <p:cTn id="79" dur="500"/>
                                        <p:tgtEl>
                                          <p:spTgt spid="93"/>
                                        </p:tgtEl>
                                      </p:cBhvr>
                                    </p:animEffec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dissolve">
                                      <p:cBhvr>
                                        <p:cTn id="83" dur="500"/>
                                        <p:tgtEl>
                                          <p:spTgt spid="9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05"/>
                                        </p:tgtEl>
                                        <p:attrNameLst>
                                          <p:attrName>style.visibility</p:attrName>
                                        </p:attrNameLst>
                                      </p:cBhvr>
                                      <p:to>
                                        <p:strVal val="visible"/>
                                      </p:to>
                                    </p:set>
                                    <p:animEffect transition="in" filter="dissolve">
                                      <p:cBhvr>
                                        <p:cTn id="86" dur="500"/>
                                        <p:tgtEl>
                                          <p:spTgt spid="10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dissolve">
                                      <p:cBhvr>
                                        <p:cTn id="89" dur="500"/>
                                        <p:tgtEl>
                                          <p:spTgt spid="10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dissolve">
                                      <p:cBhvr>
                                        <p:cTn id="92" dur="500"/>
                                        <p:tgtEl>
                                          <p:spTgt spid="10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dissolve">
                                      <p:cBhvr>
                                        <p:cTn id="95" dur="500"/>
                                        <p:tgtEl>
                                          <p:spTgt spid="109"/>
                                        </p:tgtEl>
                                      </p:cBhvr>
                                    </p:animEffect>
                                  </p:childTnLst>
                                </p:cTn>
                              </p:par>
                              <p:par>
                                <p:cTn id="96" presetID="9" presetClass="entr" presetSubtype="0"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dissolve">
                                      <p:cBhvr>
                                        <p:cTn id="98" dur="500"/>
                                        <p:tgtEl>
                                          <p:spTgt spid="11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dissolve">
                                      <p:cBhvr>
                                        <p:cTn id="101" dur="500"/>
                                        <p:tgtEl>
                                          <p:spTgt spid="107"/>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dissolve">
                                      <p:cBhvr>
                                        <p:cTn id="106" dur="500"/>
                                        <p:tgtEl>
                                          <p:spTgt spid="9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dissolve">
                                      <p:cBhvr>
                                        <p:cTn id="109" dur="500"/>
                                        <p:tgtEl>
                                          <p:spTgt spid="8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dissolve">
                                      <p:cBhvr>
                                        <p:cTn id="112" dur="500"/>
                                        <p:tgtEl>
                                          <p:spTgt spid="9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dissolve">
                                      <p:cBhvr>
                                        <p:cTn id="1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p:bldP spid="81" grpId="0"/>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5" grpId="0"/>
      <p:bldP spid="106" grpId="0"/>
      <p:bldP spid="107" grpId="0"/>
      <p:bldP spid="108" grpId="0"/>
      <p:bldP spid="109" grpId="0"/>
      <p:bldP spid="102" grpId="0"/>
      <p:bldP spid="103" grpId="0"/>
      <p:bldP spid="10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11" name="Table 5">
            <a:extLst>
              <a:ext uri="{FF2B5EF4-FFF2-40B4-BE49-F238E27FC236}">
                <a16:creationId xmlns:a16="http://schemas.microsoft.com/office/drawing/2014/main" id="{2E795D83-FD02-BF40-9160-DA73C8506D4C}"/>
              </a:ext>
            </a:extLst>
          </p:cNvPr>
          <p:cNvGraphicFramePr>
            <a:graphicFrameLocks noGrp="1"/>
          </p:cNvGraphicFramePr>
          <p:nvPr/>
        </p:nvGraphicFramePr>
        <p:xfrm>
          <a:off x="330440" y="1066228"/>
          <a:ext cx="10928108" cy="2943569"/>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a:latin typeface="Gill Sans MT" panose="020B0502020104020203" pitchFamily="34" charset="77"/>
                        </a:rPr>
                        <a:t>Usage</a:t>
                      </a:r>
                      <a:endParaRPr lang="en-US" sz="1800" dirty="0">
                        <a:latin typeface="Gill Sans MT" panose="020B0502020104020203" pitchFamily="34" charset="77"/>
                      </a:endParaRP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bl>
          </a:graphicData>
        </a:graphic>
      </p:graphicFrame>
      <p:pic>
        <p:nvPicPr>
          <p:cNvPr id="13" name="Picture 12">
            <a:extLst>
              <a:ext uri="{FF2B5EF4-FFF2-40B4-BE49-F238E27FC236}">
                <a16:creationId xmlns:a16="http://schemas.microsoft.com/office/drawing/2014/main" id="{8E8F822B-899A-0143-A260-4CB98237795D}"/>
              </a:ext>
            </a:extLst>
          </p:cNvPr>
          <p:cNvPicPr>
            <a:picLocks noChangeAspect="1"/>
          </p:cNvPicPr>
          <p:nvPr/>
        </p:nvPicPr>
        <p:blipFill>
          <a:blip r:embed="rId4"/>
          <a:stretch>
            <a:fillRect/>
          </a:stretch>
        </p:blipFill>
        <p:spPr>
          <a:xfrm>
            <a:off x="980933" y="1733671"/>
            <a:ext cx="864077" cy="864077"/>
          </a:xfrm>
          <a:prstGeom prst="rect">
            <a:avLst/>
          </a:prstGeom>
        </p:spPr>
      </p:pic>
      <p:pic>
        <p:nvPicPr>
          <p:cNvPr id="14" name="Picture 8" descr="Protein - Wikipedia">
            <a:extLst>
              <a:ext uri="{FF2B5EF4-FFF2-40B4-BE49-F238E27FC236}">
                <a16:creationId xmlns:a16="http://schemas.microsoft.com/office/drawing/2014/main" id="{BCCD31FE-E2C8-6D44-8FCC-7AB77C566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A231618-7C4E-4145-8456-74796F77819C}"/>
              </a:ext>
            </a:extLst>
          </p:cNvPr>
          <p:cNvGrpSpPr/>
          <p:nvPr/>
        </p:nvGrpSpPr>
        <p:grpSpPr>
          <a:xfrm>
            <a:off x="8873788" y="2698595"/>
            <a:ext cx="2071508" cy="1144814"/>
            <a:chOff x="8873788" y="2698595"/>
            <a:chExt cx="2071508" cy="1144814"/>
          </a:xfrm>
        </p:grpSpPr>
        <p:sp>
          <p:nvSpPr>
            <p:cNvPr id="72" name="Oval 71">
              <a:extLst>
                <a:ext uri="{FF2B5EF4-FFF2-40B4-BE49-F238E27FC236}">
                  <a16:creationId xmlns:a16="http://schemas.microsoft.com/office/drawing/2014/main" id="{057ACC2B-571E-DB4D-B64D-3F82D38D4776}"/>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p>
          </p:txBody>
        </p:sp>
        <p:sp>
          <p:nvSpPr>
            <p:cNvPr id="73" name="Oval 72">
              <a:extLst>
                <a:ext uri="{FF2B5EF4-FFF2-40B4-BE49-F238E27FC236}">
                  <a16:creationId xmlns:a16="http://schemas.microsoft.com/office/drawing/2014/main" id="{CEBA1CD4-9890-E74F-A32E-A334101D0778}"/>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74" name="Oval 73">
              <a:extLst>
                <a:ext uri="{FF2B5EF4-FFF2-40B4-BE49-F238E27FC236}">
                  <a16:creationId xmlns:a16="http://schemas.microsoft.com/office/drawing/2014/main" id="{1DBE01D8-389F-7C44-9AC9-3BB14550009A}"/>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75" name="Oval 74">
              <a:extLst>
                <a:ext uri="{FF2B5EF4-FFF2-40B4-BE49-F238E27FC236}">
                  <a16:creationId xmlns:a16="http://schemas.microsoft.com/office/drawing/2014/main" id="{7A8E9431-77E6-F944-9928-09299DC6D121}"/>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e</a:t>
              </a:r>
            </a:p>
          </p:txBody>
        </p:sp>
        <p:sp>
          <p:nvSpPr>
            <p:cNvPr id="76" name="Oval 75">
              <a:extLst>
                <a:ext uri="{FF2B5EF4-FFF2-40B4-BE49-F238E27FC236}">
                  <a16:creationId xmlns:a16="http://schemas.microsoft.com/office/drawing/2014/main" id="{F6B5E2DC-8847-3C4B-8617-8828928CE0FC}"/>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77" name="Oval 76">
              <a:extLst>
                <a:ext uri="{FF2B5EF4-FFF2-40B4-BE49-F238E27FC236}">
                  <a16:creationId xmlns:a16="http://schemas.microsoft.com/office/drawing/2014/main" id="{19573778-687D-A141-BBA0-2228483FC2C9}"/>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a:t>
              </a:r>
            </a:p>
          </p:txBody>
        </p:sp>
        <p:sp>
          <p:nvSpPr>
            <p:cNvPr id="78" name="Oval 77">
              <a:extLst>
                <a:ext uri="{FF2B5EF4-FFF2-40B4-BE49-F238E27FC236}">
                  <a16:creationId xmlns:a16="http://schemas.microsoft.com/office/drawing/2014/main" id="{F278A0D0-6C53-E546-B7F6-DA60F1288D09}"/>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a:t>
              </a:r>
            </a:p>
          </p:txBody>
        </p:sp>
        <p:cxnSp>
          <p:nvCxnSpPr>
            <p:cNvPr id="79" name="Straight Arrow Connector 78">
              <a:extLst>
                <a:ext uri="{FF2B5EF4-FFF2-40B4-BE49-F238E27FC236}">
                  <a16:creationId xmlns:a16="http://schemas.microsoft.com/office/drawing/2014/main" id="{2ADEF473-68BF-B341-BF9F-723E0F693EA5}"/>
                </a:ext>
              </a:extLst>
            </p:cNvPr>
            <p:cNvCxnSpPr>
              <a:cxnSpLocks/>
              <a:stCxn id="74" idx="0"/>
              <a:endCxn id="76"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0" name="Straight Arrow Connector 79">
              <a:extLst>
                <a:ext uri="{FF2B5EF4-FFF2-40B4-BE49-F238E27FC236}">
                  <a16:creationId xmlns:a16="http://schemas.microsoft.com/office/drawing/2014/main" id="{D2BA61EB-BC26-084C-B221-66071E488957}"/>
                </a:ext>
              </a:extLst>
            </p:cNvPr>
            <p:cNvCxnSpPr>
              <a:cxnSpLocks/>
              <a:stCxn id="73" idx="0"/>
              <a:endCxn id="72"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1" name="Straight Arrow Connector 80">
              <a:extLst>
                <a:ext uri="{FF2B5EF4-FFF2-40B4-BE49-F238E27FC236}">
                  <a16:creationId xmlns:a16="http://schemas.microsoft.com/office/drawing/2014/main" id="{D507B55C-F152-0A4F-B789-425C82AE32CF}"/>
                </a:ext>
              </a:extLst>
            </p:cNvPr>
            <p:cNvCxnSpPr>
              <a:cxnSpLocks/>
              <a:stCxn id="74" idx="6"/>
              <a:endCxn id="83"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2" name="Straight Arrow Connector 81">
              <a:extLst>
                <a:ext uri="{FF2B5EF4-FFF2-40B4-BE49-F238E27FC236}">
                  <a16:creationId xmlns:a16="http://schemas.microsoft.com/office/drawing/2014/main" id="{BD9EAD3D-878B-6342-BBE5-54C40D3C59EE}"/>
                </a:ext>
              </a:extLst>
            </p:cNvPr>
            <p:cNvCxnSpPr>
              <a:cxnSpLocks/>
              <a:stCxn id="72" idx="5"/>
              <a:endCxn id="74"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83" name="Oval 82">
              <a:extLst>
                <a:ext uri="{FF2B5EF4-FFF2-40B4-BE49-F238E27FC236}">
                  <a16:creationId xmlns:a16="http://schemas.microsoft.com/office/drawing/2014/main" id="{85E4AB26-9400-7440-B2E6-B2FFAAFA060B}"/>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84" name="Straight Arrow Connector 83">
              <a:extLst>
                <a:ext uri="{FF2B5EF4-FFF2-40B4-BE49-F238E27FC236}">
                  <a16:creationId xmlns:a16="http://schemas.microsoft.com/office/drawing/2014/main" id="{554C853D-0FD4-1846-8D41-A2C6F9912264}"/>
                </a:ext>
              </a:extLst>
            </p:cNvPr>
            <p:cNvCxnSpPr>
              <a:cxnSpLocks/>
              <a:stCxn id="74" idx="5"/>
              <a:endCxn id="77"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5" name="Straight Arrow Connector 84">
              <a:extLst>
                <a:ext uri="{FF2B5EF4-FFF2-40B4-BE49-F238E27FC236}">
                  <a16:creationId xmlns:a16="http://schemas.microsoft.com/office/drawing/2014/main" id="{6631D236-28FA-BE4D-AD9B-E34EB3FA653B}"/>
                </a:ext>
              </a:extLst>
            </p:cNvPr>
            <p:cNvCxnSpPr>
              <a:cxnSpLocks/>
              <a:stCxn id="74" idx="4"/>
              <a:endCxn id="78"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6" name="Straight Arrow Connector 85">
              <a:extLst>
                <a:ext uri="{FF2B5EF4-FFF2-40B4-BE49-F238E27FC236}">
                  <a16:creationId xmlns:a16="http://schemas.microsoft.com/office/drawing/2014/main" id="{01C31C1D-7A69-8C46-B2E5-3BBE47C9A302}"/>
                </a:ext>
              </a:extLst>
            </p:cNvPr>
            <p:cNvCxnSpPr>
              <a:cxnSpLocks/>
              <a:stCxn id="74" idx="2"/>
              <a:endCxn id="73"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7" name="Straight Arrow Connector 86">
              <a:extLst>
                <a:ext uri="{FF2B5EF4-FFF2-40B4-BE49-F238E27FC236}">
                  <a16:creationId xmlns:a16="http://schemas.microsoft.com/office/drawing/2014/main" id="{B66D8110-799F-F944-B5F0-3D2F03EC28ED}"/>
                </a:ext>
              </a:extLst>
            </p:cNvPr>
            <p:cNvCxnSpPr>
              <a:cxnSpLocks/>
              <a:stCxn id="76" idx="6"/>
              <a:endCxn id="75"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88" name="Straight Arrow Connector 87">
              <a:extLst>
                <a:ext uri="{FF2B5EF4-FFF2-40B4-BE49-F238E27FC236}">
                  <a16:creationId xmlns:a16="http://schemas.microsoft.com/office/drawing/2014/main" id="{30F7E29C-6586-2F49-9D03-E0972F7B51EE}"/>
                </a:ext>
              </a:extLst>
            </p:cNvPr>
            <p:cNvCxnSpPr>
              <a:cxnSpLocks/>
              <a:stCxn id="77" idx="0"/>
              <a:endCxn id="83"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grpSp>
      <p:sp>
        <p:nvSpPr>
          <p:cNvPr id="89" name="TextBox 88">
            <a:extLst>
              <a:ext uri="{FF2B5EF4-FFF2-40B4-BE49-F238E27FC236}">
                <a16:creationId xmlns:a16="http://schemas.microsoft.com/office/drawing/2014/main" id="{DAA8FCFC-1DE7-824C-B0A4-3F765C8CC589}"/>
              </a:ext>
            </a:extLst>
          </p:cNvPr>
          <p:cNvSpPr txBox="1"/>
          <p:nvPr/>
        </p:nvSpPr>
        <p:spPr>
          <a:xfrm>
            <a:off x="9414760" y="2824290"/>
            <a:ext cx="44254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Key</a:t>
            </a:r>
            <a:endPar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endParaRPr>
          </a:p>
        </p:txBody>
      </p:sp>
      <p:sp>
        <p:nvSpPr>
          <p:cNvPr id="90" name="Oval 89">
            <a:extLst>
              <a:ext uri="{FF2B5EF4-FFF2-40B4-BE49-F238E27FC236}">
                <a16:creationId xmlns:a16="http://schemas.microsoft.com/office/drawing/2014/main" id="{965D0A31-E566-D949-9F2A-5171CB8D07A0}"/>
              </a:ext>
            </a:extLst>
          </p:cNvPr>
          <p:cNvSpPr/>
          <p:nvPr/>
        </p:nvSpPr>
        <p:spPr>
          <a:xfrm>
            <a:off x="9541752" y="3128317"/>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grpSp>
        <p:nvGrpSpPr>
          <p:cNvPr id="91" name="Group 90">
            <a:extLst>
              <a:ext uri="{FF2B5EF4-FFF2-40B4-BE49-F238E27FC236}">
                <a16:creationId xmlns:a16="http://schemas.microsoft.com/office/drawing/2014/main" id="{F08D5668-FC71-CB47-9D38-69C8B99E4B84}"/>
              </a:ext>
            </a:extLst>
          </p:cNvPr>
          <p:cNvGrpSpPr/>
          <p:nvPr/>
        </p:nvGrpSpPr>
        <p:grpSpPr>
          <a:xfrm>
            <a:off x="8739578" y="1482826"/>
            <a:ext cx="2435255" cy="916091"/>
            <a:chOff x="8922676" y="3439990"/>
            <a:chExt cx="2435255" cy="916091"/>
          </a:xfrm>
        </p:grpSpPr>
        <p:sp>
          <p:nvSpPr>
            <p:cNvPr id="92" name="Oval 91">
              <a:extLst>
                <a:ext uri="{FF2B5EF4-FFF2-40B4-BE49-F238E27FC236}">
                  <a16:creationId xmlns:a16="http://schemas.microsoft.com/office/drawing/2014/main" id="{9B1480D0-1AD0-434F-BE44-62ADD3B34FE4}"/>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93" name="Oval 92">
              <a:extLst>
                <a:ext uri="{FF2B5EF4-FFF2-40B4-BE49-F238E27FC236}">
                  <a16:creationId xmlns:a16="http://schemas.microsoft.com/office/drawing/2014/main" id="{FC8EEC61-5BE6-D543-BD60-8C835396C496}"/>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94" name="Oval 93">
              <a:extLst>
                <a:ext uri="{FF2B5EF4-FFF2-40B4-BE49-F238E27FC236}">
                  <a16:creationId xmlns:a16="http://schemas.microsoft.com/office/drawing/2014/main" id="{3761C449-D3C2-0445-8292-805E360AE379}"/>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95" name="Straight Arrow Connector 94">
              <a:extLst>
                <a:ext uri="{FF2B5EF4-FFF2-40B4-BE49-F238E27FC236}">
                  <a16:creationId xmlns:a16="http://schemas.microsoft.com/office/drawing/2014/main" id="{A3C24B50-C88E-2947-876C-DA88E2AD855C}"/>
                </a:ext>
              </a:extLst>
            </p:cNvPr>
            <p:cNvCxnSpPr>
              <a:stCxn id="93" idx="6"/>
              <a:endCxn id="94"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96" name="Straight Arrow Connector 95">
              <a:extLst>
                <a:ext uri="{FF2B5EF4-FFF2-40B4-BE49-F238E27FC236}">
                  <a16:creationId xmlns:a16="http://schemas.microsoft.com/office/drawing/2014/main" id="{5242A970-05B5-D24C-933D-3EDB416EF521}"/>
                </a:ext>
              </a:extLst>
            </p:cNvPr>
            <p:cNvCxnSpPr>
              <a:cxnSpLocks/>
              <a:stCxn id="92" idx="0"/>
              <a:endCxn id="94"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7" name="Straight Arrow Connector 96">
              <a:extLst>
                <a:ext uri="{FF2B5EF4-FFF2-40B4-BE49-F238E27FC236}">
                  <a16:creationId xmlns:a16="http://schemas.microsoft.com/office/drawing/2014/main" id="{EFC1DBBF-5FCE-7A43-9A72-7C2EE74FAC53}"/>
                </a:ext>
              </a:extLst>
            </p:cNvPr>
            <p:cNvCxnSpPr>
              <a:cxnSpLocks/>
              <a:stCxn id="92" idx="0"/>
              <a:endCxn id="93"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8" name="Oval 97">
              <a:extLst>
                <a:ext uri="{FF2B5EF4-FFF2-40B4-BE49-F238E27FC236}">
                  <a16:creationId xmlns:a16="http://schemas.microsoft.com/office/drawing/2014/main" id="{77625D41-F14F-A243-B52F-DDADE9217BA2}"/>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99" name="Oval 98">
              <a:extLst>
                <a:ext uri="{FF2B5EF4-FFF2-40B4-BE49-F238E27FC236}">
                  <a16:creationId xmlns:a16="http://schemas.microsoft.com/office/drawing/2014/main" id="{E9ED05D6-FAB7-8943-919B-5F8E9CF1EAE4}"/>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00" name="Straight Arrow Connector 99">
              <a:extLst>
                <a:ext uri="{FF2B5EF4-FFF2-40B4-BE49-F238E27FC236}">
                  <a16:creationId xmlns:a16="http://schemas.microsoft.com/office/drawing/2014/main" id="{3F61652E-CD25-F541-88EC-DE3F1856F281}"/>
                </a:ext>
              </a:extLst>
            </p:cNvPr>
            <p:cNvCxnSpPr>
              <a:cxnSpLocks/>
              <a:stCxn id="98" idx="6"/>
              <a:endCxn id="93"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1" name="Straight Arrow Connector 100">
              <a:extLst>
                <a:ext uri="{FF2B5EF4-FFF2-40B4-BE49-F238E27FC236}">
                  <a16:creationId xmlns:a16="http://schemas.microsoft.com/office/drawing/2014/main" id="{5BFEE880-460E-2445-AB15-46037C09E273}"/>
                </a:ext>
              </a:extLst>
            </p:cNvPr>
            <p:cNvCxnSpPr>
              <a:cxnSpLocks/>
              <a:stCxn id="98" idx="6"/>
              <a:endCxn id="92"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02" name="Straight Arrow Connector 101">
              <a:extLst>
                <a:ext uri="{FF2B5EF4-FFF2-40B4-BE49-F238E27FC236}">
                  <a16:creationId xmlns:a16="http://schemas.microsoft.com/office/drawing/2014/main" id="{0AC38953-17FD-914C-AA54-81EFDDAC9BD6}"/>
                </a:ext>
              </a:extLst>
            </p:cNvPr>
            <p:cNvCxnSpPr>
              <a:cxnSpLocks/>
              <a:stCxn id="94" idx="6"/>
              <a:endCxn id="99"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3" name="Straight Arrow Connector 102">
              <a:extLst>
                <a:ext uri="{FF2B5EF4-FFF2-40B4-BE49-F238E27FC236}">
                  <a16:creationId xmlns:a16="http://schemas.microsoft.com/office/drawing/2014/main" id="{29040200-6C28-9A4D-95D3-75E343921C22}"/>
                </a:ext>
              </a:extLst>
            </p:cNvPr>
            <p:cNvCxnSpPr>
              <a:cxnSpLocks/>
              <a:stCxn id="92" idx="6"/>
              <a:endCxn id="99"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04" name="TextBox 103">
              <a:extLst>
                <a:ext uri="{FF2B5EF4-FFF2-40B4-BE49-F238E27FC236}">
                  <a16:creationId xmlns:a16="http://schemas.microsoft.com/office/drawing/2014/main" id="{FB7267D2-112E-E74C-A892-D573B5E828DC}"/>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05" name="TextBox 104">
              <a:extLst>
                <a:ext uri="{FF2B5EF4-FFF2-40B4-BE49-F238E27FC236}">
                  <a16:creationId xmlns:a16="http://schemas.microsoft.com/office/drawing/2014/main" id="{66D6A3D9-9CE6-CA43-AC9D-BEEBFE6C4310}"/>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06" name="TextBox 105">
              <a:extLst>
                <a:ext uri="{FF2B5EF4-FFF2-40B4-BE49-F238E27FC236}">
                  <a16:creationId xmlns:a16="http://schemas.microsoft.com/office/drawing/2014/main" id="{A866A511-0CFA-C740-B86A-C8BCE328A397}"/>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07" name="TextBox 106">
              <a:extLst>
                <a:ext uri="{FF2B5EF4-FFF2-40B4-BE49-F238E27FC236}">
                  <a16:creationId xmlns:a16="http://schemas.microsoft.com/office/drawing/2014/main" id="{103AD676-B2E3-5948-A54D-69E16EB5F0BD}"/>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08" name="TextBox 107">
              <a:extLst>
                <a:ext uri="{FF2B5EF4-FFF2-40B4-BE49-F238E27FC236}">
                  <a16:creationId xmlns:a16="http://schemas.microsoft.com/office/drawing/2014/main" id="{C5186C84-65C6-C74D-A01B-1B649996EC95}"/>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09" name="TextBox 108">
              <a:extLst>
                <a:ext uri="{FF2B5EF4-FFF2-40B4-BE49-F238E27FC236}">
                  <a16:creationId xmlns:a16="http://schemas.microsoft.com/office/drawing/2014/main" id="{973FCB4F-0384-6F4B-98B1-636809B5A5FE}"/>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10" name="TextBox 109">
              <a:extLst>
                <a:ext uri="{FF2B5EF4-FFF2-40B4-BE49-F238E27FC236}">
                  <a16:creationId xmlns:a16="http://schemas.microsoft.com/office/drawing/2014/main" id="{C8DA6920-7E94-7E4B-8FBD-0A7B70618A78}"/>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11" name="TextBox 110">
              <a:extLst>
                <a:ext uri="{FF2B5EF4-FFF2-40B4-BE49-F238E27FC236}">
                  <a16:creationId xmlns:a16="http://schemas.microsoft.com/office/drawing/2014/main" id="{45E7E0ED-E343-F84A-932B-246CDCAE38A5}"/>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12" name="TextBox 111">
              <a:extLst>
                <a:ext uri="{FF2B5EF4-FFF2-40B4-BE49-F238E27FC236}">
                  <a16:creationId xmlns:a16="http://schemas.microsoft.com/office/drawing/2014/main" id="{C33EED7B-146F-504D-AE05-F88B256C3123}"/>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grpSp>
      <p:grpSp>
        <p:nvGrpSpPr>
          <p:cNvPr id="113" name="Group 112">
            <a:extLst>
              <a:ext uri="{FF2B5EF4-FFF2-40B4-BE49-F238E27FC236}">
                <a16:creationId xmlns:a16="http://schemas.microsoft.com/office/drawing/2014/main" id="{E1F24735-5A74-524C-9C6C-FF70C512ED1A}"/>
              </a:ext>
            </a:extLst>
          </p:cNvPr>
          <p:cNvGrpSpPr/>
          <p:nvPr/>
        </p:nvGrpSpPr>
        <p:grpSpPr>
          <a:xfrm>
            <a:off x="8848038" y="1634998"/>
            <a:ext cx="2131830" cy="495538"/>
            <a:chOff x="8843317" y="1636759"/>
            <a:chExt cx="2131830" cy="495538"/>
          </a:xfrm>
        </p:grpSpPr>
        <p:sp>
          <p:nvSpPr>
            <p:cNvPr id="114" name="Oval 113">
              <a:extLst>
                <a:ext uri="{FF2B5EF4-FFF2-40B4-BE49-F238E27FC236}">
                  <a16:creationId xmlns:a16="http://schemas.microsoft.com/office/drawing/2014/main" id="{A03CA36A-D5B5-994B-97F3-E38EFCD582DB}"/>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15" name="Oval 114">
              <a:extLst>
                <a:ext uri="{FF2B5EF4-FFF2-40B4-BE49-F238E27FC236}">
                  <a16:creationId xmlns:a16="http://schemas.microsoft.com/office/drawing/2014/main" id="{481D3C7D-DE3A-E349-9BEB-D4DE579D4FF6}"/>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116" name="Straight Arrow Connector 115">
              <a:extLst>
                <a:ext uri="{FF2B5EF4-FFF2-40B4-BE49-F238E27FC236}">
                  <a16:creationId xmlns:a16="http://schemas.microsoft.com/office/drawing/2014/main" id="{2DDEB596-30AC-F342-9022-CB8C21008F5B}"/>
                </a:ext>
              </a:extLst>
            </p:cNvPr>
            <p:cNvCxnSpPr>
              <a:stCxn id="114" idx="6"/>
              <a:endCxn id="115"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17" name="Oval 116">
              <a:extLst>
                <a:ext uri="{FF2B5EF4-FFF2-40B4-BE49-F238E27FC236}">
                  <a16:creationId xmlns:a16="http://schemas.microsoft.com/office/drawing/2014/main" id="{DF57AC48-87BC-3F4A-AB28-0E4690B36E7C}"/>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118" name="Oval 117">
              <a:extLst>
                <a:ext uri="{FF2B5EF4-FFF2-40B4-BE49-F238E27FC236}">
                  <a16:creationId xmlns:a16="http://schemas.microsoft.com/office/drawing/2014/main" id="{FCCFF95B-FA67-E249-A81E-D28D3315FF4E}"/>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19" name="Straight Arrow Connector 118">
              <a:extLst>
                <a:ext uri="{FF2B5EF4-FFF2-40B4-BE49-F238E27FC236}">
                  <a16:creationId xmlns:a16="http://schemas.microsoft.com/office/drawing/2014/main" id="{C8F8BB12-5FBB-2547-B141-5CC19B3CBFE4}"/>
                </a:ext>
              </a:extLst>
            </p:cNvPr>
            <p:cNvCxnSpPr>
              <a:cxnSpLocks/>
              <a:stCxn id="117" idx="6"/>
              <a:endCxn id="114"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20" name="Straight Arrow Connector 119">
              <a:extLst>
                <a:ext uri="{FF2B5EF4-FFF2-40B4-BE49-F238E27FC236}">
                  <a16:creationId xmlns:a16="http://schemas.microsoft.com/office/drawing/2014/main" id="{B535F9DA-F52E-AF46-9ACC-FBF66B5D3E91}"/>
                </a:ext>
              </a:extLst>
            </p:cNvPr>
            <p:cNvCxnSpPr>
              <a:cxnSpLocks/>
              <a:stCxn id="115" idx="6"/>
              <a:endCxn id="118"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56" name="TextBox 55">
            <a:extLst>
              <a:ext uri="{FF2B5EF4-FFF2-40B4-BE49-F238E27FC236}">
                <a16:creationId xmlns:a16="http://schemas.microsoft.com/office/drawing/2014/main" id="{2E0B93E1-FD78-1740-96AF-FD930A51C4F2}"/>
              </a:ext>
            </a:extLst>
          </p:cNvPr>
          <p:cNvSpPr txBox="1"/>
          <p:nvPr/>
        </p:nvSpPr>
        <p:spPr>
          <a:xfrm>
            <a:off x="3101792" y="2930279"/>
            <a:ext cx="176258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Protein-protein interaction graph</a:t>
            </a:r>
          </a:p>
        </p:txBody>
      </p:sp>
      <p:sp>
        <p:nvSpPr>
          <p:cNvPr id="57" name="TextBox 56">
            <a:extLst>
              <a:ext uri="{FF2B5EF4-FFF2-40B4-BE49-F238E27FC236}">
                <a16:creationId xmlns:a16="http://schemas.microsoft.com/office/drawing/2014/main" id="{FEAC8EB4-FD0B-E84E-9FD3-2B8028A84A49}"/>
              </a:ext>
            </a:extLst>
          </p:cNvPr>
          <p:cNvSpPr txBox="1"/>
          <p:nvPr/>
        </p:nvSpPr>
        <p:spPr>
          <a:xfrm>
            <a:off x="5829649" y="3067393"/>
            <a:ext cx="231137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Betweenness centrality</a:t>
            </a:r>
          </a:p>
        </p:txBody>
      </p:sp>
    </p:spTree>
    <p:custDataLst>
      <p:tags r:id="rId1"/>
    </p:custDataLst>
    <p:extLst>
      <p:ext uri="{BB962C8B-B14F-4D97-AF65-F5344CB8AC3E}">
        <p14:creationId xmlns:p14="http://schemas.microsoft.com/office/powerpoint/2010/main" val="256590158"/>
      </p:ext>
    </p:extLst>
  </p:cSld>
  <p:clrMapOvr>
    <a:masterClrMapping/>
  </p:clrMapOvr>
  <p:transition spd="med" advTm="2529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dissolve">
                                      <p:cBhvr>
                                        <p:cTn id="20" dur="500"/>
                                        <p:tgtEl>
                                          <p:spTgt spid="9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dissolve">
                                      <p:cBhvr>
                                        <p:cTn id="2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P spid="56"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1032-2FB0-374D-9763-41632CAB4663}"/>
              </a:ext>
            </a:extLst>
          </p:cNvPr>
          <p:cNvSpPr>
            <a:spLocks noGrp="1"/>
          </p:cNvSpPr>
          <p:nvPr>
            <p:ph type="title"/>
          </p:nvPr>
        </p:nvSpPr>
        <p:spPr/>
        <p:txBody>
          <a:bodyPr>
            <a:normAutofit/>
          </a:bodyPr>
          <a:lstStyle/>
          <a:p>
            <a:r>
              <a:rPr lang="en-US" sz="4400" dirty="0"/>
              <a:t>Compilation Provenance Identification</a:t>
            </a:r>
          </a:p>
        </p:txBody>
      </p:sp>
      <p:sp>
        <p:nvSpPr>
          <p:cNvPr id="4" name="Slide Number Placeholder 3">
            <a:extLst>
              <a:ext uri="{FF2B5EF4-FFF2-40B4-BE49-F238E27FC236}">
                <a16:creationId xmlns:a16="http://schemas.microsoft.com/office/drawing/2014/main" id="{14B02034-0A5F-3648-9A30-AE373C8DD605}"/>
              </a:ext>
            </a:extLst>
          </p:cNvPr>
          <p:cNvSpPr>
            <a:spLocks noGrp="1"/>
          </p:cNvSpPr>
          <p:nvPr>
            <p:ph type="sldNum" sz="quarter" idx="2"/>
          </p:nvPr>
        </p:nvSpPr>
        <p:spPr/>
        <p:txBody>
          <a:bodyPr/>
          <a:lstStyle/>
          <a:p>
            <a:fld id="{86CB4B4D-7CA3-9044-876B-883B54F8677D}" type="slidenum">
              <a:rPr lang="en-US" smtClean="0"/>
              <a:pPr/>
              <a:t>30</a:t>
            </a:fld>
            <a:endParaRPr lang="en-US" dirty="0"/>
          </a:p>
        </p:txBody>
      </p:sp>
      <p:pic>
        <p:nvPicPr>
          <p:cNvPr id="378" name="Picture 377">
            <a:extLst>
              <a:ext uri="{FF2B5EF4-FFF2-40B4-BE49-F238E27FC236}">
                <a16:creationId xmlns:a16="http://schemas.microsoft.com/office/drawing/2014/main" id="{9037B3F6-5912-1A4E-8F65-103ED1485E0B}"/>
              </a:ext>
            </a:extLst>
          </p:cNvPr>
          <p:cNvPicPr>
            <a:picLocks noChangeAspect="1"/>
          </p:cNvPicPr>
          <p:nvPr/>
        </p:nvPicPr>
        <p:blipFill>
          <a:blip r:embed="rId4"/>
          <a:stretch>
            <a:fillRect/>
          </a:stretch>
        </p:blipFill>
        <p:spPr>
          <a:xfrm>
            <a:off x="466137" y="3547093"/>
            <a:ext cx="2833676" cy="2863317"/>
          </a:xfrm>
          <a:prstGeom prst="rect">
            <a:avLst/>
          </a:prstGeom>
        </p:spPr>
      </p:pic>
      <p:grpSp>
        <p:nvGrpSpPr>
          <p:cNvPr id="460" name="Group 459">
            <a:extLst>
              <a:ext uri="{FF2B5EF4-FFF2-40B4-BE49-F238E27FC236}">
                <a16:creationId xmlns:a16="http://schemas.microsoft.com/office/drawing/2014/main" id="{6478402E-D83C-FF4B-BEB6-10548B9FC5A5}"/>
              </a:ext>
            </a:extLst>
          </p:cNvPr>
          <p:cNvGrpSpPr/>
          <p:nvPr/>
        </p:nvGrpSpPr>
        <p:grpSpPr>
          <a:xfrm>
            <a:off x="476251" y="1094889"/>
            <a:ext cx="2870163" cy="2216019"/>
            <a:chOff x="476251" y="1094889"/>
            <a:chExt cx="2870163" cy="2216019"/>
          </a:xfrm>
        </p:grpSpPr>
        <p:pic>
          <p:nvPicPr>
            <p:cNvPr id="359" name="Picture 358">
              <a:extLst>
                <a:ext uri="{FF2B5EF4-FFF2-40B4-BE49-F238E27FC236}">
                  <a16:creationId xmlns:a16="http://schemas.microsoft.com/office/drawing/2014/main" id="{2FB264E2-940C-D141-AB87-F74F19B933B4}"/>
                </a:ext>
              </a:extLst>
            </p:cNvPr>
            <p:cNvPicPr>
              <a:picLocks noChangeAspect="1"/>
            </p:cNvPicPr>
            <p:nvPr/>
          </p:nvPicPr>
          <p:blipFill>
            <a:blip r:embed="rId5"/>
            <a:stretch>
              <a:fillRect/>
            </a:stretch>
          </p:blipFill>
          <p:spPr>
            <a:xfrm>
              <a:off x="476251" y="1094889"/>
              <a:ext cx="2870163" cy="1668968"/>
            </a:xfrm>
            <a:prstGeom prst="rect">
              <a:avLst/>
            </a:prstGeom>
          </p:spPr>
        </p:pic>
        <p:sp>
          <p:nvSpPr>
            <p:cNvPr id="453" name="TextBox 452">
              <a:extLst>
                <a:ext uri="{FF2B5EF4-FFF2-40B4-BE49-F238E27FC236}">
                  <a16:creationId xmlns:a16="http://schemas.microsoft.com/office/drawing/2014/main" id="{F848C639-EC6A-6044-AE10-64DE5E5D4926}"/>
                </a:ext>
              </a:extLst>
            </p:cNvPr>
            <p:cNvSpPr txBox="1"/>
            <p:nvPr/>
          </p:nvSpPr>
          <p:spPr>
            <a:xfrm>
              <a:off x="660159" y="2777429"/>
              <a:ext cx="246225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S</a:t>
              </a:r>
              <a:r>
                <a:rPr kumimoji="0" lang="en-US" sz="1400" b="0" i="0" u="none" strike="noStrike" cap="none" spc="0" normalizeH="0" baseline="0" dirty="0">
                  <a:ln>
                    <a:noFill/>
                  </a:ln>
                  <a:solidFill>
                    <a:srgbClr val="414141"/>
                  </a:solidFill>
                  <a:effectLst/>
                  <a:uFillTx/>
                  <a:latin typeface="Gill Sans MT" panose="020B0502020104020203" pitchFamily="34" charset="77"/>
                  <a:sym typeface="Palatino"/>
                </a:rPr>
                <a:t>ource code fragment of CVE-2015-1792</a:t>
              </a:r>
            </a:p>
          </p:txBody>
        </p:sp>
      </p:grpSp>
      <p:sp>
        <p:nvSpPr>
          <p:cNvPr id="454" name="TextBox 453">
            <a:extLst>
              <a:ext uri="{FF2B5EF4-FFF2-40B4-BE49-F238E27FC236}">
                <a16:creationId xmlns:a16="http://schemas.microsoft.com/office/drawing/2014/main" id="{1AF74F6C-743D-8D4B-9299-6B3D3F7C7AFC}"/>
              </a:ext>
            </a:extLst>
          </p:cNvPr>
          <p:cNvSpPr txBox="1"/>
          <p:nvPr/>
        </p:nvSpPr>
        <p:spPr>
          <a:xfrm>
            <a:off x="4734977" y="3028110"/>
            <a:ext cx="250402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Provenance 1: </a:t>
            </a:r>
            <a:r>
              <a:rPr lang="en-US" sz="1400" i="1" dirty="0">
                <a:solidFill>
                  <a:srgbClr val="FF0000"/>
                </a:solidFill>
                <a:latin typeface="Gill Sans MT" panose="020B0502020104020203" pitchFamily="34" charset="77"/>
              </a:rPr>
              <a:t>x86-GCC-4.8.4-O2</a:t>
            </a:r>
            <a:endParaRPr kumimoji="0" lang="en-US" sz="1400" b="0" i="1" u="none" strike="noStrike" cap="none" spc="0" normalizeH="0" baseline="0" dirty="0">
              <a:ln>
                <a:noFill/>
              </a:ln>
              <a:solidFill>
                <a:srgbClr val="FF0000"/>
              </a:solidFill>
              <a:effectLst/>
              <a:uFillTx/>
              <a:latin typeface="Gill Sans MT" panose="020B0502020104020203" pitchFamily="34" charset="77"/>
              <a:sym typeface="Palatino"/>
            </a:endParaRPr>
          </a:p>
        </p:txBody>
      </p:sp>
      <p:grpSp>
        <p:nvGrpSpPr>
          <p:cNvPr id="462" name="Group 461">
            <a:extLst>
              <a:ext uri="{FF2B5EF4-FFF2-40B4-BE49-F238E27FC236}">
                <a16:creationId xmlns:a16="http://schemas.microsoft.com/office/drawing/2014/main" id="{1C6A6051-E1F6-0344-9D5B-CA089B4951E9}"/>
              </a:ext>
            </a:extLst>
          </p:cNvPr>
          <p:cNvGrpSpPr/>
          <p:nvPr/>
        </p:nvGrpSpPr>
        <p:grpSpPr>
          <a:xfrm>
            <a:off x="8577857" y="1052996"/>
            <a:ext cx="3062822" cy="2260741"/>
            <a:chOff x="8577857" y="1052996"/>
            <a:chExt cx="3062822" cy="2260741"/>
          </a:xfrm>
        </p:grpSpPr>
        <p:pic>
          <p:nvPicPr>
            <p:cNvPr id="366" name="Picture 365">
              <a:extLst>
                <a:ext uri="{FF2B5EF4-FFF2-40B4-BE49-F238E27FC236}">
                  <a16:creationId xmlns:a16="http://schemas.microsoft.com/office/drawing/2014/main" id="{ABA3B8B8-E3EC-3648-8E9D-AD8A33F77BA6}"/>
                </a:ext>
              </a:extLst>
            </p:cNvPr>
            <p:cNvPicPr>
              <a:picLocks noChangeAspect="1"/>
            </p:cNvPicPr>
            <p:nvPr/>
          </p:nvPicPr>
          <p:blipFill>
            <a:blip r:embed="rId6"/>
            <a:stretch>
              <a:fillRect/>
            </a:stretch>
          </p:blipFill>
          <p:spPr>
            <a:xfrm>
              <a:off x="8577857" y="1052996"/>
              <a:ext cx="3062822" cy="1855303"/>
            </a:xfrm>
            <a:prstGeom prst="rect">
              <a:avLst/>
            </a:prstGeom>
          </p:spPr>
        </p:pic>
        <p:sp>
          <p:nvSpPr>
            <p:cNvPr id="455" name="TextBox 454">
              <a:extLst>
                <a:ext uri="{FF2B5EF4-FFF2-40B4-BE49-F238E27FC236}">
                  <a16:creationId xmlns:a16="http://schemas.microsoft.com/office/drawing/2014/main" id="{9E7796F2-EF4D-1F40-993F-A56B08E91E91}"/>
                </a:ext>
              </a:extLst>
            </p:cNvPr>
            <p:cNvSpPr txBox="1"/>
            <p:nvPr/>
          </p:nvSpPr>
          <p:spPr>
            <a:xfrm>
              <a:off x="8942862" y="2995701"/>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Provenance 2: </a:t>
              </a:r>
              <a:r>
                <a:rPr lang="en-US" sz="1400" i="1" dirty="0">
                  <a:solidFill>
                    <a:srgbClr val="FF0000"/>
                  </a:solidFill>
                  <a:latin typeface="Gill Sans MT" panose="020B0502020104020203" pitchFamily="34" charset="77"/>
                </a:rPr>
                <a:t>x86</a:t>
              </a:r>
              <a:r>
                <a:rPr lang="en-US" sz="1400" dirty="0">
                  <a:solidFill>
                    <a:srgbClr val="FF0000"/>
                  </a:solidFill>
                  <a:latin typeface="Gill Sans MT" panose="020B0502020104020203" pitchFamily="34" charset="77"/>
                </a:rPr>
                <a:t>-</a:t>
              </a:r>
              <a:r>
                <a:rPr lang="en-US" sz="1400" i="1" dirty="0">
                  <a:solidFill>
                    <a:srgbClr val="FF0000"/>
                  </a:solidFill>
                  <a:latin typeface="Gill Sans MT" panose="020B0502020104020203" pitchFamily="34" charset="77"/>
                </a:rPr>
                <a:t>LLVM-5.0-O0</a:t>
              </a:r>
              <a:endParaRPr kumimoji="0" lang="en-US" sz="1400" b="0" i="1" u="none" strike="noStrike" cap="none" spc="0" normalizeH="0" baseline="0" dirty="0">
                <a:ln>
                  <a:noFill/>
                </a:ln>
                <a:solidFill>
                  <a:srgbClr val="FF0000"/>
                </a:solidFill>
                <a:effectLst/>
                <a:uFillTx/>
                <a:latin typeface="Gill Sans MT" panose="020B0502020104020203" pitchFamily="34" charset="77"/>
                <a:sym typeface="Palatino"/>
              </a:endParaRPr>
            </a:p>
          </p:txBody>
        </p:sp>
      </p:grpSp>
      <p:sp>
        <p:nvSpPr>
          <p:cNvPr id="456" name="TextBox 455">
            <a:extLst>
              <a:ext uri="{FF2B5EF4-FFF2-40B4-BE49-F238E27FC236}">
                <a16:creationId xmlns:a16="http://schemas.microsoft.com/office/drawing/2014/main" id="{BA4B1C68-3476-9149-A596-A953EE55BD19}"/>
              </a:ext>
            </a:extLst>
          </p:cNvPr>
          <p:cNvSpPr txBox="1"/>
          <p:nvPr/>
        </p:nvSpPr>
        <p:spPr>
          <a:xfrm>
            <a:off x="660159" y="6410410"/>
            <a:ext cx="227834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Idiom features</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nvGrpSpPr>
          <p:cNvPr id="464" name="Group 463">
            <a:extLst>
              <a:ext uri="{FF2B5EF4-FFF2-40B4-BE49-F238E27FC236}">
                <a16:creationId xmlns:a16="http://schemas.microsoft.com/office/drawing/2014/main" id="{FE01A401-EB3C-D144-82BF-C11C93F5CCAA}"/>
              </a:ext>
            </a:extLst>
          </p:cNvPr>
          <p:cNvGrpSpPr/>
          <p:nvPr/>
        </p:nvGrpSpPr>
        <p:grpSpPr>
          <a:xfrm>
            <a:off x="4688979" y="3636822"/>
            <a:ext cx="2900259" cy="3075963"/>
            <a:chOff x="4688979" y="3636822"/>
            <a:chExt cx="2900259" cy="3075963"/>
          </a:xfrm>
        </p:grpSpPr>
        <p:pic>
          <p:nvPicPr>
            <p:cNvPr id="425" name="Picture 424">
              <a:extLst>
                <a:ext uri="{FF2B5EF4-FFF2-40B4-BE49-F238E27FC236}">
                  <a16:creationId xmlns:a16="http://schemas.microsoft.com/office/drawing/2014/main" id="{66483CF7-D857-9E47-8EC6-AB906272ACB5}"/>
                </a:ext>
              </a:extLst>
            </p:cNvPr>
            <p:cNvPicPr>
              <a:picLocks noChangeAspect="1"/>
            </p:cNvPicPr>
            <p:nvPr/>
          </p:nvPicPr>
          <p:blipFill>
            <a:blip r:embed="rId7"/>
            <a:stretch>
              <a:fillRect/>
            </a:stretch>
          </p:blipFill>
          <p:spPr>
            <a:xfrm>
              <a:off x="4688979" y="3636822"/>
              <a:ext cx="2900259" cy="2768926"/>
            </a:xfrm>
            <a:prstGeom prst="rect">
              <a:avLst/>
            </a:prstGeom>
          </p:spPr>
        </p:pic>
        <p:sp>
          <p:nvSpPr>
            <p:cNvPr id="458" name="TextBox 457">
              <a:extLst>
                <a:ext uri="{FF2B5EF4-FFF2-40B4-BE49-F238E27FC236}">
                  <a16:creationId xmlns:a16="http://schemas.microsoft.com/office/drawing/2014/main" id="{CFF74B04-1AC2-5B49-BDB4-A40E599556FD}"/>
                </a:ext>
              </a:extLst>
            </p:cNvPr>
            <p:cNvSpPr txBox="1"/>
            <p:nvPr/>
          </p:nvSpPr>
          <p:spPr>
            <a:xfrm>
              <a:off x="4776748" y="6394749"/>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Graphlet features</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grpSp>
        <p:nvGrpSpPr>
          <p:cNvPr id="465" name="Group 464">
            <a:extLst>
              <a:ext uri="{FF2B5EF4-FFF2-40B4-BE49-F238E27FC236}">
                <a16:creationId xmlns:a16="http://schemas.microsoft.com/office/drawing/2014/main" id="{3E85BD92-2961-7E45-9FA5-DC7A960B26C6}"/>
              </a:ext>
            </a:extLst>
          </p:cNvPr>
          <p:cNvGrpSpPr/>
          <p:nvPr/>
        </p:nvGrpSpPr>
        <p:grpSpPr>
          <a:xfrm>
            <a:off x="8350384" y="3736457"/>
            <a:ext cx="3517766" cy="2979499"/>
            <a:chOff x="8350384" y="3736457"/>
            <a:chExt cx="3517766" cy="2979499"/>
          </a:xfrm>
        </p:grpSpPr>
        <p:pic>
          <p:nvPicPr>
            <p:cNvPr id="452" name="Picture 451">
              <a:extLst>
                <a:ext uri="{FF2B5EF4-FFF2-40B4-BE49-F238E27FC236}">
                  <a16:creationId xmlns:a16="http://schemas.microsoft.com/office/drawing/2014/main" id="{4E03231F-70CC-C647-8E86-571D447D0A39}"/>
                </a:ext>
              </a:extLst>
            </p:cNvPr>
            <p:cNvPicPr>
              <a:picLocks noChangeAspect="1"/>
            </p:cNvPicPr>
            <p:nvPr/>
          </p:nvPicPr>
          <p:blipFill>
            <a:blip r:embed="rId8"/>
            <a:stretch>
              <a:fillRect/>
            </a:stretch>
          </p:blipFill>
          <p:spPr>
            <a:xfrm>
              <a:off x="8350384" y="3736457"/>
              <a:ext cx="3517766" cy="2669291"/>
            </a:xfrm>
            <a:prstGeom prst="rect">
              <a:avLst/>
            </a:prstGeom>
          </p:spPr>
        </p:pic>
        <p:sp>
          <p:nvSpPr>
            <p:cNvPr id="459" name="TextBox 458">
              <a:extLst>
                <a:ext uri="{FF2B5EF4-FFF2-40B4-BE49-F238E27FC236}">
                  <a16:creationId xmlns:a16="http://schemas.microsoft.com/office/drawing/2014/main" id="{9DBAB878-51E8-EC47-BD29-9F63C22A3EAD}"/>
                </a:ext>
              </a:extLst>
            </p:cNvPr>
            <p:cNvSpPr txBox="1"/>
            <p:nvPr/>
          </p:nvSpPr>
          <p:spPr>
            <a:xfrm>
              <a:off x="8878138" y="6397920"/>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Function call graph</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pic>
        <p:nvPicPr>
          <p:cNvPr id="3" name="Picture 2">
            <a:extLst>
              <a:ext uri="{FF2B5EF4-FFF2-40B4-BE49-F238E27FC236}">
                <a16:creationId xmlns:a16="http://schemas.microsoft.com/office/drawing/2014/main" id="{171A131B-4778-2345-8437-04379A2BA2D4}"/>
              </a:ext>
            </a:extLst>
          </p:cNvPr>
          <p:cNvPicPr>
            <a:picLocks noChangeAspect="1"/>
          </p:cNvPicPr>
          <p:nvPr/>
        </p:nvPicPr>
        <p:blipFill>
          <a:blip r:embed="rId9"/>
          <a:stretch>
            <a:fillRect/>
          </a:stretch>
        </p:blipFill>
        <p:spPr>
          <a:xfrm>
            <a:off x="4734976" y="1039185"/>
            <a:ext cx="2566824" cy="1881204"/>
          </a:xfrm>
          <a:prstGeom prst="rect">
            <a:avLst/>
          </a:prstGeom>
        </p:spPr>
      </p:pic>
      <p:sp>
        <p:nvSpPr>
          <p:cNvPr id="466" name="Rectangle 465">
            <a:extLst>
              <a:ext uri="{FF2B5EF4-FFF2-40B4-BE49-F238E27FC236}">
                <a16:creationId xmlns:a16="http://schemas.microsoft.com/office/drawing/2014/main" id="{CC0C18DE-3513-B648-98DF-13144C44B276}"/>
              </a:ext>
            </a:extLst>
          </p:cNvPr>
          <p:cNvSpPr/>
          <p:nvPr/>
        </p:nvSpPr>
        <p:spPr>
          <a:xfrm>
            <a:off x="1365813" y="1521284"/>
            <a:ext cx="1934000" cy="226494"/>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467" name="Rectangle 466">
            <a:extLst>
              <a:ext uri="{FF2B5EF4-FFF2-40B4-BE49-F238E27FC236}">
                <a16:creationId xmlns:a16="http://schemas.microsoft.com/office/drawing/2014/main" id="{A363E51A-B18C-7D45-AFAC-103DFF9A1D58}"/>
              </a:ext>
            </a:extLst>
          </p:cNvPr>
          <p:cNvSpPr/>
          <p:nvPr/>
        </p:nvSpPr>
        <p:spPr>
          <a:xfrm>
            <a:off x="4638967" y="1264310"/>
            <a:ext cx="2662833" cy="605130"/>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469" name="Rectangle 468">
            <a:extLst>
              <a:ext uri="{FF2B5EF4-FFF2-40B4-BE49-F238E27FC236}">
                <a16:creationId xmlns:a16="http://schemas.microsoft.com/office/drawing/2014/main" id="{342394F4-EF31-8B4B-9ED3-106C93CEDA1F}"/>
              </a:ext>
            </a:extLst>
          </p:cNvPr>
          <p:cNvSpPr/>
          <p:nvPr/>
        </p:nvSpPr>
        <p:spPr>
          <a:xfrm>
            <a:off x="8471971" y="1294790"/>
            <a:ext cx="3325422" cy="892826"/>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3648590338"/>
      </p:ext>
    </p:extLst>
  </p:cSld>
  <p:clrMapOvr>
    <a:masterClrMapping/>
  </p:clrMapOvr>
  <p:transition spd="med" advTm="1227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4"/>
                                        </p:tgtEl>
                                        <p:attrNameLst>
                                          <p:attrName>style.visibility</p:attrName>
                                        </p:attrNameLst>
                                      </p:cBhvr>
                                      <p:to>
                                        <p:strVal val="visible"/>
                                      </p:to>
                                    </p:set>
                                    <p:animEffect transition="in" filter="dissolve">
                                      <p:cBhvr>
                                        <p:cTn id="10" dur="500"/>
                                        <p:tgtEl>
                                          <p:spTgt spid="45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dissolve">
                                      <p:cBhvr>
                                        <p:cTn id="15" dur="500"/>
                                        <p:tgtEl>
                                          <p:spTgt spid="46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8"/>
                                        </p:tgtEl>
                                        <p:attrNameLst>
                                          <p:attrName>style.visibility</p:attrName>
                                        </p:attrNameLst>
                                      </p:cBhvr>
                                      <p:to>
                                        <p:strVal val="visible"/>
                                      </p:to>
                                    </p:set>
                                    <p:animEffect transition="in" filter="dissolve">
                                      <p:cBhvr>
                                        <p:cTn id="20" dur="500"/>
                                        <p:tgtEl>
                                          <p:spTgt spid="37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dissolve">
                                      <p:cBhvr>
                                        <p:cTn id="23" dur="500"/>
                                        <p:tgtEl>
                                          <p:spTgt spid="4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66"/>
                                        </p:tgtEl>
                                        <p:attrNameLst>
                                          <p:attrName>style.visibility</p:attrName>
                                        </p:attrNameLst>
                                      </p:cBhvr>
                                      <p:to>
                                        <p:strVal val="visible"/>
                                      </p:to>
                                    </p:set>
                                    <p:animEffect transition="in" filter="dissolve">
                                      <p:cBhvr>
                                        <p:cTn id="28" dur="500"/>
                                        <p:tgtEl>
                                          <p:spTgt spid="46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67"/>
                                        </p:tgtEl>
                                        <p:attrNameLst>
                                          <p:attrName>style.visibility</p:attrName>
                                        </p:attrNameLst>
                                      </p:cBhvr>
                                      <p:to>
                                        <p:strVal val="visible"/>
                                      </p:to>
                                    </p:set>
                                    <p:animEffect transition="in" filter="dissolve">
                                      <p:cBhvr>
                                        <p:cTn id="33" dur="500"/>
                                        <p:tgtEl>
                                          <p:spTgt spid="46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69"/>
                                        </p:tgtEl>
                                        <p:attrNameLst>
                                          <p:attrName>style.visibility</p:attrName>
                                        </p:attrNameLst>
                                      </p:cBhvr>
                                      <p:to>
                                        <p:strVal val="visible"/>
                                      </p:to>
                                    </p:set>
                                    <p:animEffect transition="in" filter="dissolve">
                                      <p:cBhvr>
                                        <p:cTn id="38" dur="500"/>
                                        <p:tgtEl>
                                          <p:spTgt spid="46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64"/>
                                        </p:tgtEl>
                                        <p:attrNameLst>
                                          <p:attrName>style.visibility</p:attrName>
                                        </p:attrNameLst>
                                      </p:cBhvr>
                                      <p:to>
                                        <p:strVal val="visible"/>
                                      </p:to>
                                    </p:set>
                                    <p:animEffect transition="in" filter="dissolve">
                                      <p:cBhvr>
                                        <p:cTn id="43" dur="500"/>
                                        <p:tgtEl>
                                          <p:spTgt spid="46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65"/>
                                        </p:tgtEl>
                                        <p:attrNameLst>
                                          <p:attrName>style.visibility</p:attrName>
                                        </p:attrNameLst>
                                      </p:cBhvr>
                                      <p:to>
                                        <p:strVal val="visible"/>
                                      </p:to>
                                    </p:set>
                                    <p:animEffect transition="in" filter="dissolve">
                                      <p:cBhvr>
                                        <p:cTn id="4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p:bldP spid="456" grpId="0"/>
      <p:bldP spid="466" grpId="0" animBg="1"/>
      <p:bldP spid="467" grpId="0" animBg="1"/>
      <p:bldP spid="46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Picture 120" descr="A picture containing text&#10;&#10;Description automatically generated">
            <a:extLst>
              <a:ext uri="{FF2B5EF4-FFF2-40B4-BE49-F238E27FC236}">
                <a16:creationId xmlns:a16="http://schemas.microsoft.com/office/drawing/2014/main" id="{6EE7CEE2-B188-9448-8B64-C6424114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798" y="1894085"/>
            <a:ext cx="4225219" cy="1271097"/>
          </a:xfrm>
          <a:prstGeom prst="rect">
            <a:avLst/>
          </a:prstGeom>
        </p:spPr>
      </p:pic>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Attributed Graph Embedding</a:t>
            </a:r>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2648" y="969264"/>
            <a:ext cx="9252928" cy="1942429"/>
          </a:xfrm>
        </p:spPr>
        <p:txBody>
          <a:bodyPr>
            <a:normAutofit/>
          </a:bodyPr>
          <a:lstStyle/>
          <a:p>
            <a:pPr>
              <a:spcBef>
                <a:spcPts val="1100"/>
              </a:spcBef>
            </a:pPr>
            <a:r>
              <a:rPr lang="en-US" dirty="0"/>
              <a:t>Graph Embedding</a:t>
            </a:r>
          </a:p>
          <a:p>
            <a:pPr lvl="1">
              <a:spcBef>
                <a:spcPts val="1100"/>
              </a:spcBef>
            </a:pPr>
            <a:r>
              <a:rPr lang="en-US" sz="2400" dirty="0"/>
              <a:t>Graph attention network (GAT) </a:t>
            </a:r>
            <a:r>
              <a:rPr lang="en-US" sz="2200" i="1" dirty="0"/>
              <a:t>[</a:t>
            </a:r>
            <a:r>
              <a:rPr lang="en-US" sz="2200" i="1" dirty="0" err="1">
                <a:latin typeface="Gill Sans MT" panose="020B0502020104020203" pitchFamily="34" charset="77"/>
              </a:rPr>
              <a:t>Veličkovic</a:t>
            </a:r>
            <a:r>
              <a:rPr lang="en-US" sz="2200" i="1" dirty="0">
                <a:latin typeface="Gill Sans MT" panose="020B0502020104020203" pitchFamily="34" charset="77"/>
              </a:rPr>
              <a:t>́ et al. ICLR ’18]</a:t>
            </a:r>
            <a:endParaRPr lang="en-US" sz="2200" i="1" dirty="0"/>
          </a:p>
          <a:p>
            <a:pPr lvl="1"/>
            <a:r>
              <a:rPr lang="en-US" sz="2400" dirty="0"/>
              <a:t>Objective function:</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31</a:t>
            </a:fld>
            <a:endParaRPr lang="en-US" dirty="0"/>
          </a:p>
        </p:txBody>
      </p:sp>
      <p:sp>
        <p:nvSpPr>
          <p:cNvPr id="62" name="TextBox 61">
            <a:extLst>
              <a:ext uri="{FF2B5EF4-FFF2-40B4-BE49-F238E27FC236}">
                <a16:creationId xmlns:a16="http://schemas.microsoft.com/office/drawing/2014/main" id="{28BDDFC2-7731-BF44-972E-2A15E1E41D35}"/>
              </a:ext>
            </a:extLst>
          </p:cNvPr>
          <p:cNvSpPr txBox="1"/>
          <p:nvPr/>
        </p:nvSpPr>
        <p:spPr>
          <a:xfrm>
            <a:off x="4000466" y="5881026"/>
            <a:ext cx="544778" cy="378623"/>
          </a:xfrm>
          <a:prstGeom prst="rect">
            <a:avLst/>
          </a:prstGeom>
          <a:noFill/>
        </p:spPr>
        <p:txBody>
          <a:bodyPr wrap="square" rtlCol="0">
            <a:spAutoFit/>
          </a:bodyPr>
          <a:lstStyle/>
          <a:p>
            <a:pPr algn="l" defTabSz="1755648" hangingPunct="1"/>
            <a:r>
              <a:rPr lang="en-US" i="1" kern="1200" dirty="0" err="1">
                <a:solidFill>
                  <a:prstClr val="black"/>
                </a:solidFill>
                <a:latin typeface="Times New Roman" charset="0"/>
                <a:ea typeface="Times New Roman" charset="0"/>
                <a:cs typeface="Times New Roman" charset="0"/>
              </a:rPr>
              <a:t>i</a:t>
            </a:r>
            <a:r>
              <a:rPr lang="en-US" kern="1200" dirty="0" err="1">
                <a:solidFill>
                  <a:prstClr val="black"/>
                </a:solidFill>
                <a:latin typeface="Arial" charset="0"/>
                <a:ea typeface="Arial" charset="0"/>
                <a:cs typeface="Arial" charset="0"/>
              </a:rPr>
              <a:t>-th</a:t>
            </a:r>
            <a:r>
              <a:rPr lang="en-US" kern="1200" dirty="0">
                <a:solidFill>
                  <a:prstClr val="black"/>
                </a:solidFill>
                <a:latin typeface="Arial" charset="0"/>
                <a:ea typeface="Arial" charset="0"/>
                <a:cs typeface="Arial" charset="0"/>
              </a:rPr>
              <a:t> </a:t>
            </a:r>
          </a:p>
        </p:txBody>
      </p:sp>
      <p:sp>
        <p:nvSpPr>
          <p:cNvPr id="63" name="TextBox 62">
            <a:extLst>
              <a:ext uri="{FF2B5EF4-FFF2-40B4-BE49-F238E27FC236}">
                <a16:creationId xmlns:a16="http://schemas.microsoft.com/office/drawing/2014/main" id="{6C5A1E3D-853B-5C49-B85A-9394C1AA13C7}"/>
              </a:ext>
            </a:extLst>
          </p:cNvPr>
          <p:cNvSpPr txBox="1"/>
          <p:nvPr/>
        </p:nvSpPr>
        <p:spPr>
          <a:xfrm>
            <a:off x="5071302" y="5881026"/>
            <a:ext cx="1046213" cy="378623"/>
          </a:xfrm>
          <a:prstGeom prst="rect">
            <a:avLst/>
          </a:prstGeom>
          <a:noFill/>
        </p:spPr>
        <p:txBody>
          <a:bodyPr wrap="square" rtlCol="0">
            <a:spAutoFit/>
          </a:bodyPr>
          <a:lstStyle/>
          <a:p>
            <a:pPr algn="l" defTabSz="1755648" hangingPunct="1"/>
            <a:r>
              <a:rPr lang="en-US" i="1" kern="1200" dirty="0">
                <a:solidFill>
                  <a:prstClr val="black"/>
                </a:solidFill>
                <a:latin typeface="Arial" charset="0"/>
                <a:ea typeface="Arial" charset="0"/>
                <a:cs typeface="Arial" charset="0"/>
              </a:rPr>
              <a:t>(</a:t>
            </a:r>
            <a:r>
              <a:rPr lang="en-US" i="1" kern="1200" dirty="0">
                <a:solidFill>
                  <a:prstClr val="black"/>
                </a:solidFill>
                <a:latin typeface="Times New Roman" charset="0"/>
                <a:ea typeface="Times New Roman" charset="0"/>
                <a:cs typeface="Times New Roman" charset="0"/>
              </a:rPr>
              <a:t>i+1</a:t>
            </a:r>
            <a:r>
              <a:rPr lang="en-US" i="1" kern="1200" dirty="0">
                <a:solidFill>
                  <a:prstClr val="black"/>
                </a:solidFill>
                <a:latin typeface="Arial" charset="0"/>
                <a:ea typeface="Arial" charset="0"/>
                <a:cs typeface="Arial" charset="0"/>
              </a:rPr>
              <a:t>)</a:t>
            </a:r>
            <a:r>
              <a:rPr lang="en-US" kern="1200" dirty="0">
                <a:solidFill>
                  <a:prstClr val="black"/>
                </a:solidFill>
                <a:latin typeface="Arial" charset="0"/>
                <a:ea typeface="Arial" charset="0"/>
                <a:cs typeface="Arial" charset="0"/>
              </a:rPr>
              <a:t>-</a:t>
            </a:r>
            <a:r>
              <a:rPr lang="en-US" kern="1200" dirty="0" err="1">
                <a:solidFill>
                  <a:prstClr val="black"/>
                </a:solidFill>
                <a:latin typeface="Arial" charset="0"/>
                <a:ea typeface="Arial" charset="0"/>
                <a:cs typeface="Arial" charset="0"/>
              </a:rPr>
              <a:t>th</a:t>
            </a:r>
            <a:endParaRPr lang="en-US" kern="1200" dirty="0">
              <a:solidFill>
                <a:prstClr val="black"/>
              </a:solidFill>
              <a:latin typeface="Arial" charset="0"/>
              <a:ea typeface="Arial" charset="0"/>
              <a:cs typeface="Arial" charset="0"/>
            </a:endParaRPr>
          </a:p>
        </p:txBody>
      </p:sp>
      <p:sp>
        <p:nvSpPr>
          <p:cNvPr id="64" name="TextBox 63">
            <a:extLst>
              <a:ext uri="{FF2B5EF4-FFF2-40B4-BE49-F238E27FC236}">
                <a16:creationId xmlns:a16="http://schemas.microsoft.com/office/drawing/2014/main" id="{D0D1FF0C-B0AF-4E48-A522-17659FB69ED8}"/>
              </a:ext>
            </a:extLst>
          </p:cNvPr>
          <p:cNvSpPr txBox="1"/>
          <p:nvPr/>
        </p:nvSpPr>
        <p:spPr>
          <a:xfrm>
            <a:off x="7144004" y="5881026"/>
            <a:ext cx="1017218" cy="378623"/>
          </a:xfrm>
          <a:prstGeom prst="rect">
            <a:avLst/>
          </a:prstGeom>
          <a:noFill/>
        </p:spPr>
        <p:txBody>
          <a:bodyPr wrap="square" rtlCol="0">
            <a:spAutoFit/>
          </a:bodyPr>
          <a:lstStyle/>
          <a:p>
            <a:pPr defTabSz="1755648" hangingPunct="1"/>
            <a:r>
              <a:rPr lang="en-US" kern="1200" dirty="0">
                <a:solidFill>
                  <a:prstClr val="black"/>
                </a:solidFill>
                <a:latin typeface="Arial" charset="0"/>
                <a:ea typeface="Arial" charset="0"/>
                <a:cs typeface="Arial" charset="0"/>
              </a:rPr>
              <a:t>Output</a:t>
            </a:r>
          </a:p>
        </p:txBody>
      </p:sp>
      <p:grpSp>
        <p:nvGrpSpPr>
          <p:cNvPr id="109" name="Group 108">
            <a:extLst>
              <a:ext uri="{FF2B5EF4-FFF2-40B4-BE49-F238E27FC236}">
                <a16:creationId xmlns:a16="http://schemas.microsoft.com/office/drawing/2014/main" id="{0A2AECC8-0ADF-E14B-BE18-B33AAAE82A6C}"/>
              </a:ext>
            </a:extLst>
          </p:cNvPr>
          <p:cNvGrpSpPr/>
          <p:nvPr/>
        </p:nvGrpSpPr>
        <p:grpSpPr>
          <a:xfrm>
            <a:off x="1926093" y="4062480"/>
            <a:ext cx="1617239" cy="2197168"/>
            <a:chOff x="2072760" y="3737311"/>
            <a:chExt cx="2087122" cy="2835545"/>
          </a:xfrm>
        </p:grpSpPr>
        <p:sp>
          <p:nvSpPr>
            <p:cNvPr id="58" name="TextBox 57">
              <a:extLst>
                <a:ext uri="{FF2B5EF4-FFF2-40B4-BE49-F238E27FC236}">
                  <a16:creationId xmlns:a16="http://schemas.microsoft.com/office/drawing/2014/main" id="{D0C5E700-BB68-5B43-9807-6A93D01C3FA1}"/>
                </a:ext>
              </a:extLst>
            </p:cNvPr>
            <p:cNvSpPr txBox="1"/>
            <p:nvPr/>
          </p:nvSpPr>
          <p:spPr>
            <a:xfrm>
              <a:off x="2072760" y="6084226"/>
              <a:ext cx="2087122" cy="488630"/>
            </a:xfrm>
            <a:prstGeom prst="rect">
              <a:avLst/>
            </a:prstGeom>
            <a:noFill/>
          </p:spPr>
          <p:txBody>
            <a:bodyPr wrap="square" rtlCol="0">
              <a:spAutoFit/>
            </a:bodyPr>
            <a:lstStyle/>
            <a:p>
              <a:pPr defTabSz="1755648" hangingPunct="1"/>
              <a:r>
                <a:rPr lang="en-US" kern="1200" dirty="0">
                  <a:solidFill>
                    <a:prstClr val="black"/>
                  </a:solidFill>
                  <a:latin typeface="Arial" charset="0"/>
                  <a:ea typeface="Arial" charset="0"/>
                  <a:cs typeface="Arial" charset="0"/>
                </a:rPr>
                <a:t>Input</a:t>
              </a:r>
            </a:p>
          </p:txBody>
        </p: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B6CE9C57-16E9-D344-8769-1D043734F191}"/>
                    </a:ext>
                  </a:extLst>
                </p:cNvPr>
                <p:cNvSpPr/>
                <p:nvPr/>
              </p:nvSpPr>
              <p:spPr>
                <a:xfrm>
                  <a:off x="2850819" y="3737311"/>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1</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6" name="Oval 65">
                  <a:extLst>
                    <a:ext uri="{FF2B5EF4-FFF2-40B4-BE49-F238E27FC236}">
                      <a16:creationId xmlns:a16="http://schemas.microsoft.com/office/drawing/2014/main" id="{B6CE9C57-16E9-D344-8769-1D043734F191}"/>
                    </a:ext>
                  </a:extLst>
                </p:cNvPr>
                <p:cNvSpPr>
                  <a:spLocks noRot="1" noChangeAspect="1" noMove="1" noResize="1" noEditPoints="1" noAdjustHandles="1" noChangeArrowheads="1" noChangeShapeType="1" noTextEdit="1"/>
                </p:cNvSpPr>
                <p:nvPr/>
              </p:nvSpPr>
              <p:spPr>
                <a:xfrm>
                  <a:off x="2850819" y="3737311"/>
                  <a:ext cx="531004" cy="531004"/>
                </a:xfrm>
                <a:prstGeom prst="ellipse">
                  <a:avLst/>
                </a:prstGeom>
                <a:blipFill>
                  <a:blip r:embed="rId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5754EFC5-A5FC-9D47-89B1-C8B19897616D}"/>
                    </a:ext>
                  </a:extLst>
                </p:cNvPr>
                <p:cNvSpPr/>
                <p:nvPr/>
              </p:nvSpPr>
              <p:spPr>
                <a:xfrm>
                  <a:off x="2411325" y="4602902"/>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2</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7" name="Oval 66">
                  <a:extLst>
                    <a:ext uri="{FF2B5EF4-FFF2-40B4-BE49-F238E27FC236}">
                      <a16:creationId xmlns:a16="http://schemas.microsoft.com/office/drawing/2014/main" id="{5754EFC5-A5FC-9D47-89B1-C8B19897616D}"/>
                    </a:ext>
                  </a:extLst>
                </p:cNvPr>
                <p:cNvSpPr>
                  <a:spLocks noRot="1" noChangeAspect="1" noMove="1" noResize="1" noEditPoints="1" noAdjustHandles="1" noChangeArrowheads="1" noChangeShapeType="1" noTextEdit="1"/>
                </p:cNvSpPr>
                <p:nvPr/>
              </p:nvSpPr>
              <p:spPr>
                <a:xfrm>
                  <a:off x="2411325" y="4602902"/>
                  <a:ext cx="531004" cy="531004"/>
                </a:xfrm>
                <a:prstGeom prst="ellipse">
                  <a:avLst/>
                </a:prstGeom>
                <a:blipFill>
                  <a:blip r:embed="rId6"/>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6CB3FFB0-643E-314C-9E17-CA555E9A3E71}"/>
                    </a:ext>
                  </a:extLst>
                </p:cNvPr>
                <p:cNvSpPr/>
                <p:nvPr/>
              </p:nvSpPr>
              <p:spPr>
                <a:xfrm>
                  <a:off x="3275154" y="4597479"/>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3</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8" name="Oval 67">
                  <a:extLst>
                    <a:ext uri="{FF2B5EF4-FFF2-40B4-BE49-F238E27FC236}">
                      <a16:creationId xmlns:a16="http://schemas.microsoft.com/office/drawing/2014/main" id="{6CB3FFB0-643E-314C-9E17-CA555E9A3E71}"/>
                    </a:ext>
                  </a:extLst>
                </p:cNvPr>
                <p:cNvSpPr>
                  <a:spLocks noRot="1" noChangeAspect="1" noMove="1" noResize="1" noEditPoints="1" noAdjustHandles="1" noChangeArrowheads="1" noChangeShapeType="1" noTextEdit="1"/>
                </p:cNvSpPr>
                <p:nvPr/>
              </p:nvSpPr>
              <p:spPr>
                <a:xfrm>
                  <a:off x="3275154" y="4597479"/>
                  <a:ext cx="531004" cy="531004"/>
                </a:xfrm>
                <a:prstGeom prst="ellipse">
                  <a:avLst/>
                </a:prstGeom>
                <a:blipFill>
                  <a:blip r:embed="rId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82A9DEDA-25B7-F040-99CB-803D30249B71}"/>
                    </a:ext>
                  </a:extLst>
                </p:cNvPr>
                <p:cNvSpPr/>
                <p:nvPr/>
              </p:nvSpPr>
              <p:spPr>
                <a:xfrm>
                  <a:off x="2872462" y="5431685"/>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4</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9" name="Oval 68">
                  <a:extLst>
                    <a:ext uri="{FF2B5EF4-FFF2-40B4-BE49-F238E27FC236}">
                      <a16:creationId xmlns:a16="http://schemas.microsoft.com/office/drawing/2014/main" id="{82A9DEDA-25B7-F040-99CB-803D30249B71}"/>
                    </a:ext>
                  </a:extLst>
                </p:cNvPr>
                <p:cNvSpPr>
                  <a:spLocks noRot="1" noChangeAspect="1" noMove="1" noResize="1" noEditPoints="1" noAdjustHandles="1" noChangeArrowheads="1" noChangeShapeType="1" noTextEdit="1"/>
                </p:cNvSpPr>
                <p:nvPr/>
              </p:nvSpPr>
              <p:spPr>
                <a:xfrm>
                  <a:off x="2872462" y="5431685"/>
                  <a:ext cx="531004" cy="531004"/>
                </a:xfrm>
                <a:prstGeom prst="ellipse">
                  <a:avLst/>
                </a:prstGeom>
                <a:blipFill>
                  <a:blip r:embed="rId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D4B85EC9-219D-6541-9CC8-5E3B7E7C09A9}"/>
                </a:ext>
              </a:extLst>
            </p:cNvPr>
            <p:cNvCxnSpPr>
              <a:stCxn id="66" idx="4"/>
              <a:endCxn id="68" idx="0"/>
            </p:cNvCxnSpPr>
            <p:nvPr/>
          </p:nvCxnSpPr>
          <p:spPr>
            <a:xfrm>
              <a:off x="3116322" y="4268315"/>
              <a:ext cx="424334" cy="329164"/>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1" name="Straight Connector 70">
              <a:extLst>
                <a:ext uri="{FF2B5EF4-FFF2-40B4-BE49-F238E27FC236}">
                  <a16:creationId xmlns:a16="http://schemas.microsoft.com/office/drawing/2014/main" id="{F8507E5F-167C-3B48-9A29-DA8D2E32AC94}"/>
                </a:ext>
              </a:extLst>
            </p:cNvPr>
            <p:cNvCxnSpPr>
              <a:stCxn id="66" idx="4"/>
              <a:endCxn id="67" idx="0"/>
            </p:cNvCxnSpPr>
            <p:nvPr/>
          </p:nvCxnSpPr>
          <p:spPr>
            <a:xfrm flipH="1">
              <a:off x="2676827" y="4268315"/>
              <a:ext cx="439494" cy="334587"/>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2" name="Straight Connector 71">
              <a:extLst>
                <a:ext uri="{FF2B5EF4-FFF2-40B4-BE49-F238E27FC236}">
                  <a16:creationId xmlns:a16="http://schemas.microsoft.com/office/drawing/2014/main" id="{0C9C11D9-7E59-F741-AE73-FA61322FF94C}"/>
                </a:ext>
              </a:extLst>
            </p:cNvPr>
            <p:cNvCxnSpPr>
              <a:stCxn id="68" idx="4"/>
              <a:endCxn id="69" idx="0"/>
            </p:cNvCxnSpPr>
            <p:nvPr/>
          </p:nvCxnSpPr>
          <p:spPr>
            <a:xfrm flipH="1">
              <a:off x="3137964" y="5128483"/>
              <a:ext cx="402692" cy="303202"/>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3" name="Straight Connector 72">
              <a:extLst>
                <a:ext uri="{FF2B5EF4-FFF2-40B4-BE49-F238E27FC236}">
                  <a16:creationId xmlns:a16="http://schemas.microsoft.com/office/drawing/2014/main" id="{E55FFB41-574F-D249-8365-3B9569C6C7CC}"/>
                </a:ext>
              </a:extLst>
            </p:cNvPr>
            <p:cNvCxnSpPr>
              <a:stCxn id="67" idx="4"/>
              <a:endCxn id="69" idx="0"/>
            </p:cNvCxnSpPr>
            <p:nvPr/>
          </p:nvCxnSpPr>
          <p:spPr>
            <a:xfrm>
              <a:off x="2676827" y="5133906"/>
              <a:ext cx="461137" cy="297779"/>
            </a:xfrm>
            <a:prstGeom prst="line">
              <a:avLst/>
            </a:prstGeom>
            <a:noFill/>
            <a:ln w="25400" cap="flat" cmpd="sng" algn="ctr">
              <a:solidFill>
                <a:sysClr val="windowText" lastClr="000000"/>
              </a:solidFill>
              <a:prstDash val="solid"/>
              <a:miter lim="800000"/>
              <a:headEnd type="none"/>
              <a:tailEnd type="triangle" w="lg" len="lg"/>
            </a:ln>
            <a:effectLst/>
          </p:spPr>
        </p:cxnSp>
      </p:gr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87424672-ECD3-174B-8A8C-012F498F7A1C}"/>
                  </a:ext>
                </a:extLst>
              </p:cNvPr>
              <p:cNvSpPr/>
              <p:nvPr/>
            </p:nvSpPr>
            <p:spPr>
              <a:xfrm>
                <a:off x="4004299"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6" name="Oval 75">
                <a:extLst>
                  <a:ext uri="{FF2B5EF4-FFF2-40B4-BE49-F238E27FC236}">
                    <a16:creationId xmlns:a16="http://schemas.microsoft.com/office/drawing/2014/main" id="{87424672-ECD3-174B-8A8C-012F498F7A1C}"/>
                  </a:ext>
                </a:extLst>
              </p:cNvPr>
              <p:cNvSpPr>
                <a:spLocks noRot="1" noChangeAspect="1" noMove="1" noResize="1" noEditPoints="1" noAdjustHandles="1" noChangeArrowheads="1" noChangeShapeType="1" noTextEdit="1"/>
              </p:cNvSpPr>
              <p:nvPr/>
            </p:nvSpPr>
            <p:spPr>
              <a:xfrm>
                <a:off x="4004299" y="3954217"/>
                <a:ext cx="411457" cy="411457"/>
              </a:xfrm>
              <a:prstGeom prst="ellipse">
                <a:avLst/>
              </a:prstGeom>
              <a:blipFill>
                <a:blip r:embed="rId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A4002FD9-5A3A-CC48-B365-C022C6B510F6}"/>
                  </a:ext>
                </a:extLst>
              </p:cNvPr>
              <p:cNvSpPr/>
              <p:nvPr/>
            </p:nvSpPr>
            <p:spPr>
              <a:xfrm>
                <a:off x="4000465" y="4443421"/>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7" name="Oval 76">
                <a:extLst>
                  <a:ext uri="{FF2B5EF4-FFF2-40B4-BE49-F238E27FC236}">
                    <a16:creationId xmlns:a16="http://schemas.microsoft.com/office/drawing/2014/main" id="{A4002FD9-5A3A-CC48-B365-C022C6B510F6}"/>
                  </a:ext>
                </a:extLst>
              </p:cNvPr>
              <p:cNvSpPr>
                <a:spLocks noRot="1" noChangeAspect="1" noMove="1" noResize="1" noEditPoints="1" noAdjustHandles="1" noChangeArrowheads="1" noChangeShapeType="1" noTextEdit="1"/>
              </p:cNvSpPr>
              <p:nvPr/>
            </p:nvSpPr>
            <p:spPr>
              <a:xfrm>
                <a:off x="4000465" y="4443421"/>
                <a:ext cx="411457" cy="411457"/>
              </a:xfrm>
              <a:prstGeom prst="ellipse">
                <a:avLst/>
              </a:prstGeom>
              <a:blipFill>
                <a:blip r:embed="rId1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15842480-5C8E-D447-8036-5263178D7B23}"/>
                  </a:ext>
                </a:extLst>
              </p:cNvPr>
              <p:cNvSpPr/>
              <p:nvPr/>
            </p:nvSpPr>
            <p:spPr>
              <a:xfrm>
                <a:off x="4000465" y="493262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8" name="Oval 77">
                <a:extLst>
                  <a:ext uri="{FF2B5EF4-FFF2-40B4-BE49-F238E27FC236}">
                    <a16:creationId xmlns:a16="http://schemas.microsoft.com/office/drawing/2014/main" id="{15842480-5C8E-D447-8036-5263178D7B23}"/>
                  </a:ext>
                </a:extLst>
              </p:cNvPr>
              <p:cNvSpPr>
                <a:spLocks noRot="1" noChangeAspect="1" noMove="1" noResize="1" noEditPoints="1" noAdjustHandles="1" noChangeArrowheads="1" noChangeShapeType="1" noTextEdit="1"/>
              </p:cNvSpPr>
              <p:nvPr/>
            </p:nvSpPr>
            <p:spPr>
              <a:xfrm>
                <a:off x="4000465" y="4932625"/>
                <a:ext cx="411457" cy="411457"/>
              </a:xfrm>
              <a:prstGeom prst="ellipse">
                <a:avLst/>
              </a:prstGeom>
              <a:blipFill>
                <a:blip r:embed="rId1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AA0D379B-6C7A-0A4C-B1B0-116D40FA2156}"/>
                  </a:ext>
                </a:extLst>
              </p:cNvPr>
              <p:cNvSpPr/>
              <p:nvPr/>
            </p:nvSpPr>
            <p:spPr>
              <a:xfrm>
                <a:off x="4004299" y="5424770"/>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9" name="Oval 78">
                <a:extLst>
                  <a:ext uri="{FF2B5EF4-FFF2-40B4-BE49-F238E27FC236}">
                    <a16:creationId xmlns:a16="http://schemas.microsoft.com/office/drawing/2014/main" id="{AA0D379B-6C7A-0A4C-B1B0-116D40FA2156}"/>
                  </a:ext>
                </a:extLst>
              </p:cNvPr>
              <p:cNvSpPr>
                <a:spLocks noRot="1" noChangeAspect="1" noMove="1" noResize="1" noEditPoints="1" noAdjustHandles="1" noChangeArrowheads="1" noChangeShapeType="1" noTextEdit="1"/>
              </p:cNvSpPr>
              <p:nvPr/>
            </p:nvSpPr>
            <p:spPr>
              <a:xfrm>
                <a:off x="4004299" y="5424770"/>
                <a:ext cx="411457" cy="411457"/>
              </a:xfrm>
              <a:prstGeom prst="ellipse">
                <a:avLst/>
              </a:prstGeom>
              <a:blipFill>
                <a:blip r:embed="rId12"/>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C0C46127-C0CB-D647-8F54-558420EBE15D}"/>
                  </a:ext>
                </a:extLst>
              </p:cNvPr>
              <p:cNvSpPr/>
              <p:nvPr/>
            </p:nvSpPr>
            <p:spPr>
              <a:xfrm>
                <a:off x="7359513" y="4724358"/>
                <a:ext cx="411457" cy="411457"/>
              </a:xfrm>
              <a:prstGeom prst="ellipse">
                <a:avLst/>
              </a:prstGeom>
              <a:solidFill>
                <a:srgbClr val="FF85FF"/>
              </a:solidFill>
              <a:ln w="12700" cap="flat" cmpd="sng" algn="ctr">
                <a:solidFill>
                  <a:sysClr val="windowText" lastClr="000000"/>
                </a:solidFill>
                <a:prstDash val="solid"/>
                <a:miter lim="800000"/>
              </a:ln>
              <a:effectLst/>
            </p:spPr>
            <p:txBody>
              <a:bodyPr lIns="0" tIns="0" rIns="0" bIns="0" rtlCol="0" anchor="ctr"/>
              <a:lstStyle/>
              <a:p>
                <a:pPr marL="0" marR="0" lvl="0" indent="0" algn="just"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rPr>
                            <m:t>𝑒</m:t>
                          </m:r>
                        </m:e>
                        <m:sub>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rPr>
                            <m:t>𝑗</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1" name="Oval 80">
                <a:extLst>
                  <a:ext uri="{FF2B5EF4-FFF2-40B4-BE49-F238E27FC236}">
                    <a16:creationId xmlns:a16="http://schemas.microsoft.com/office/drawing/2014/main" id="{C0C46127-C0CB-D647-8F54-558420EBE15D}"/>
                  </a:ext>
                </a:extLst>
              </p:cNvPr>
              <p:cNvSpPr>
                <a:spLocks noRot="1" noChangeAspect="1" noMove="1" noResize="1" noEditPoints="1" noAdjustHandles="1" noChangeArrowheads="1" noChangeShapeType="1" noTextEdit="1"/>
              </p:cNvSpPr>
              <p:nvPr/>
            </p:nvSpPr>
            <p:spPr>
              <a:xfrm>
                <a:off x="7359513" y="4724358"/>
                <a:ext cx="411457" cy="411457"/>
              </a:xfrm>
              <a:prstGeom prst="ellipse">
                <a:avLst/>
              </a:prstGeom>
              <a:blipFill>
                <a:blip r:embed="rId13"/>
                <a:stretch>
                  <a:fillRect b="-5882"/>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3BECC1F7-990D-6C4C-9EC2-5BD7AC25BDB8}"/>
                  </a:ext>
                </a:extLst>
              </p:cNvPr>
              <p:cNvSpPr/>
              <p:nvPr/>
            </p:nvSpPr>
            <p:spPr>
              <a:xfrm>
                <a:off x="5309993"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2" name="Oval 81">
                <a:extLst>
                  <a:ext uri="{FF2B5EF4-FFF2-40B4-BE49-F238E27FC236}">
                    <a16:creationId xmlns:a16="http://schemas.microsoft.com/office/drawing/2014/main" id="{3BECC1F7-990D-6C4C-9EC2-5BD7AC25BDB8}"/>
                  </a:ext>
                </a:extLst>
              </p:cNvPr>
              <p:cNvSpPr>
                <a:spLocks noRot="1" noChangeAspect="1" noMove="1" noResize="1" noEditPoints="1" noAdjustHandles="1" noChangeArrowheads="1" noChangeShapeType="1" noTextEdit="1"/>
              </p:cNvSpPr>
              <p:nvPr/>
            </p:nvSpPr>
            <p:spPr>
              <a:xfrm>
                <a:off x="5309993" y="3954217"/>
                <a:ext cx="411457" cy="411457"/>
              </a:xfrm>
              <a:prstGeom prst="ellipse">
                <a:avLst/>
              </a:prstGeom>
              <a:blipFill>
                <a:blip r:embed="rId14"/>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9C1CB65E-1EC0-AE45-B840-5FD66ADD572D}"/>
                  </a:ext>
                </a:extLst>
              </p:cNvPr>
              <p:cNvSpPr/>
              <p:nvPr/>
            </p:nvSpPr>
            <p:spPr>
              <a:xfrm>
                <a:off x="5313585" y="445220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3" name="Oval 82">
                <a:extLst>
                  <a:ext uri="{FF2B5EF4-FFF2-40B4-BE49-F238E27FC236}">
                    <a16:creationId xmlns:a16="http://schemas.microsoft.com/office/drawing/2014/main" id="{9C1CB65E-1EC0-AE45-B840-5FD66ADD572D}"/>
                  </a:ext>
                </a:extLst>
              </p:cNvPr>
              <p:cNvSpPr>
                <a:spLocks noRot="1" noChangeAspect="1" noMove="1" noResize="1" noEditPoints="1" noAdjustHandles="1" noChangeArrowheads="1" noChangeShapeType="1" noTextEdit="1"/>
              </p:cNvSpPr>
              <p:nvPr/>
            </p:nvSpPr>
            <p:spPr>
              <a:xfrm>
                <a:off x="5313585" y="4452203"/>
                <a:ext cx="411457" cy="411457"/>
              </a:xfrm>
              <a:prstGeom prst="ellipse">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C79AF90E-BF22-C041-A96A-FD55AEF5D62C}"/>
                  </a:ext>
                </a:extLst>
              </p:cNvPr>
              <p:cNvSpPr/>
              <p:nvPr/>
            </p:nvSpPr>
            <p:spPr>
              <a:xfrm>
                <a:off x="5306536" y="4932624"/>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4" name="Oval 83">
                <a:extLst>
                  <a:ext uri="{FF2B5EF4-FFF2-40B4-BE49-F238E27FC236}">
                    <a16:creationId xmlns:a16="http://schemas.microsoft.com/office/drawing/2014/main" id="{C79AF90E-BF22-C041-A96A-FD55AEF5D62C}"/>
                  </a:ext>
                </a:extLst>
              </p:cNvPr>
              <p:cNvSpPr>
                <a:spLocks noRot="1" noChangeAspect="1" noMove="1" noResize="1" noEditPoints="1" noAdjustHandles="1" noChangeArrowheads="1" noChangeShapeType="1" noTextEdit="1"/>
              </p:cNvSpPr>
              <p:nvPr/>
            </p:nvSpPr>
            <p:spPr>
              <a:xfrm>
                <a:off x="5306536" y="4932624"/>
                <a:ext cx="411457" cy="411457"/>
              </a:xfrm>
              <a:prstGeom prst="ellipse">
                <a:avLst/>
              </a:prstGeom>
              <a:blipFill>
                <a:blip r:embed="rId16"/>
                <a:stretch>
                  <a:fillRect r="-2941"/>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2B4B9592-66A2-BA41-A87B-06CE741222B7}"/>
                  </a:ext>
                </a:extLst>
              </p:cNvPr>
              <p:cNvSpPr/>
              <p:nvPr/>
            </p:nvSpPr>
            <p:spPr>
              <a:xfrm>
                <a:off x="5313585" y="542259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5" name="Oval 84">
                <a:extLst>
                  <a:ext uri="{FF2B5EF4-FFF2-40B4-BE49-F238E27FC236}">
                    <a16:creationId xmlns:a16="http://schemas.microsoft.com/office/drawing/2014/main" id="{2B4B9592-66A2-BA41-A87B-06CE741222B7}"/>
                  </a:ext>
                </a:extLst>
              </p:cNvPr>
              <p:cNvSpPr>
                <a:spLocks noRot="1" noChangeAspect="1" noMove="1" noResize="1" noEditPoints="1" noAdjustHandles="1" noChangeArrowheads="1" noChangeShapeType="1" noTextEdit="1"/>
              </p:cNvSpPr>
              <p:nvPr/>
            </p:nvSpPr>
            <p:spPr>
              <a:xfrm>
                <a:off x="5313585" y="5422593"/>
                <a:ext cx="411457" cy="411457"/>
              </a:xfrm>
              <a:prstGeom prst="ellipse">
                <a:avLst/>
              </a:prstGeom>
              <a:blipFill>
                <a:blip r:embed="rId1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93" name="TextBox 92">
            <a:extLst>
              <a:ext uri="{FF2B5EF4-FFF2-40B4-BE49-F238E27FC236}">
                <a16:creationId xmlns:a16="http://schemas.microsoft.com/office/drawing/2014/main" id="{5DF22B9F-025D-984F-BA00-5FC69B104157}"/>
              </a:ext>
            </a:extLst>
          </p:cNvPr>
          <p:cNvSpPr txBox="1"/>
          <p:nvPr/>
        </p:nvSpPr>
        <p:spPr>
          <a:xfrm>
            <a:off x="5816752" y="4670354"/>
            <a:ext cx="476629" cy="413043"/>
          </a:xfrm>
          <a:prstGeom prst="rect">
            <a:avLst/>
          </a:prstGeom>
          <a:noFill/>
        </p:spPr>
        <p:txBody>
          <a:bodyPr wrap="square" rtlCol="0">
            <a:spAutoFit/>
          </a:bodyPr>
          <a:lstStyle/>
          <a:p>
            <a:pPr algn="l" defTabSz="1755648" hangingPunct="1"/>
            <a:r>
              <a:rPr lang="en-US" sz="1800" b="1" kern="1200" dirty="0">
                <a:solidFill>
                  <a:prstClr val="black"/>
                </a:solidFill>
                <a:latin typeface="Times New Roman" charset="0"/>
                <a:ea typeface="Times New Roman" charset="0"/>
                <a:cs typeface="Times New Roman" charset="0"/>
              </a:rPr>
              <a:t>…</a:t>
            </a:r>
            <a:endParaRPr lang="en-US" b="1" kern="1200" dirty="0">
              <a:solidFill>
                <a:prstClr val="black"/>
              </a:solidFill>
              <a:latin typeface="Times New Roman" charset="0"/>
              <a:ea typeface="Times New Roman" charset="0"/>
              <a:cs typeface="Times New Roman" charset="0"/>
            </a:endParaRPr>
          </a:p>
        </p:txBody>
      </p:sp>
      <p:grpSp>
        <p:nvGrpSpPr>
          <p:cNvPr id="9" name="Group 8">
            <a:extLst>
              <a:ext uri="{FF2B5EF4-FFF2-40B4-BE49-F238E27FC236}">
                <a16:creationId xmlns:a16="http://schemas.microsoft.com/office/drawing/2014/main" id="{25DBC43F-EB5D-6B4F-A5CB-1461D92FA032}"/>
              </a:ext>
            </a:extLst>
          </p:cNvPr>
          <p:cNvGrpSpPr/>
          <p:nvPr/>
        </p:nvGrpSpPr>
        <p:grpSpPr>
          <a:xfrm>
            <a:off x="6335644" y="3965328"/>
            <a:ext cx="567505" cy="2294321"/>
            <a:chOff x="6335644" y="3965328"/>
            <a:chExt cx="567505" cy="2294321"/>
          </a:xfrm>
        </p:grpSpPr>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6222CBB6-F7FE-0741-8CDD-4A519AE4FD6D}"/>
                    </a:ext>
                  </a:extLst>
                </p:cNvPr>
                <p:cNvSpPr/>
                <p:nvPr/>
              </p:nvSpPr>
              <p:spPr>
                <a:xfrm>
                  <a:off x="6339101" y="3965328"/>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4" name="Oval 93">
                  <a:extLst>
                    <a:ext uri="{FF2B5EF4-FFF2-40B4-BE49-F238E27FC236}">
                      <a16:creationId xmlns:a16="http://schemas.microsoft.com/office/drawing/2014/main" id="{6222CBB6-F7FE-0741-8CDD-4A519AE4FD6D}"/>
                    </a:ext>
                  </a:extLst>
                </p:cNvPr>
                <p:cNvSpPr>
                  <a:spLocks noRot="1" noChangeAspect="1" noMove="1" noResize="1" noEditPoints="1" noAdjustHandles="1" noChangeArrowheads="1" noChangeShapeType="1" noTextEdit="1"/>
                </p:cNvSpPr>
                <p:nvPr/>
              </p:nvSpPr>
              <p:spPr>
                <a:xfrm>
                  <a:off x="6339101" y="3965328"/>
                  <a:ext cx="411457" cy="411457"/>
                </a:xfrm>
                <a:prstGeom prst="ellipse">
                  <a:avLst/>
                </a:prstGeom>
                <a:blipFill>
                  <a:blip r:embed="rId1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Oval 94">
                  <a:extLst>
                    <a:ext uri="{FF2B5EF4-FFF2-40B4-BE49-F238E27FC236}">
                      <a16:creationId xmlns:a16="http://schemas.microsoft.com/office/drawing/2014/main" id="{50923568-CA0E-344D-94B7-C2E81F101978}"/>
                    </a:ext>
                  </a:extLst>
                </p:cNvPr>
                <p:cNvSpPr/>
                <p:nvPr/>
              </p:nvSpPr>
              <p:spPr>
                <a:xfrm>
                  <a:off x="6342693" y="446331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5" name="Oval 94">
                  <a:extLst>
                    <a:ext uri="{FF2B5EF4-FFF2-40B4-BE49-F238E27FC236}">
                      <a16:creationId xmlns:a16="http://schemas.microsoft.com/office/drawing/2014/main" id="{50923568-CA0E-344D-94B7-C2E81F101978}"/>
                    </a:ext>
                  </a:extLst>
                </p:cNvPr>
                <p:cNvSpPr>
                  <a:spLocks noRot="1" noChangeAspect="1" noMove="1" noResize="1" noEditPoints="1" noAdjustHandles="1" noChangeArrowheads="1" noChangeShapeType="1" noTextEdit="1"/>
                </p:cNvSpPr>
                <p:nvPr/>
              </p:nvSpPr>
              <p:spPr>
                <a:xfrm>
                  <a:off x="6342693" y="4463315"/>
                  <a:ext cx="411457" cy="411457"/>
                </a:xfrm>
                <a:prstGeom prst="ellipse">
                  <a:avLst/>
                </a:prstGeom>
                <a:blipFill>
                  <a:blip r:embed="rId1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95">
                  <a:extLst>
                    <a:ext uri="{FF2B5EF4-FFF2-40B4-BE49-F238E27FC236}">
                      <a16:creationId xmlns:a16="http://schemas.microsoft.com/office/drawing/2014/main" id="{5235EB2B-F238-8144-82E3-BDDFB8DECEAE}"/>
                    </a:ext>
                  </a:extLst>
                </p:cNvPr>
                <p:cNvSpPr/>
                <p:nvPr/>
              </p:nvSpPr>
              <p:spPr>
                <a:xfrm>
                  <a:off x="6335644" y="4943736"/>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6" name="Oval 95">
                  <a:extLst>
                    <a:ext uri="{FF2B5EF4-FFF2-40B4-BE49-F238E27FC236}">
                      <a16:creationId xmlns:a16="http://schemas.microsoft.com/office/drawing/2014/main" id="{5235EB2B-F238-8144-82E3-BDDFB8DECEAE}"/>
                    </a:ext>
                  </a:extLst>
                </p:cNvPr>
                <p:cNvSpPr>
                  <a:spLocks noRot="1" noChangeAspect="1" noMove="1" noResize="1" noEditPoints="1" noAdjustHandles="1" noChangeArrowheads="1" noChangeShapeType="1" noTextEdit="1"/>
                </p:cNvSpPr>
                <p:nvPr/>
              </p:nvSpPr>
              <p:spPr>
                <a:xfrm>
                  <a:off x="6335644" y="4943736"/>
                  <a:ext cx="411457" cy="411457"/>
                </a:xfrm>
                <a:prstGeom prst="ellipse">
                  <a:avLst/>
                </a:prstGeom>
                <a:blipFill>
                  <a:blip r:embed="rId2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0A0D4F23-C953-F444-940E-7681DB6E55F9}"/>
                    </a:ext>
                  </a:extLst>
                </p:cNvPr>
                <p:cNvSpPr/>
                <p:nvPr/>
              </p:nvSpPr>
              <p:spPr>
                <a:xfrm>
                  <a:off x="6342693" y="5409702"/>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7" name="Oval 96">
                  <a:extLst>
                    <a:ext uri="{FF2B5EF4-FFF2-40B4-BE49-F238E27FC236}">
                      <a16:creationId xmlns:a16="http://schemas.microsoft.com/office/drawing/2014/main" id="{0A0D4F23-C953-F444-940E-7681DB6E55F9}"/>
                    </a:ext>
                  </a:extLst>
                </p:cNvPr>
                <p:cNvSpPr>
                  <a:spLocks noRot="1" noChangeAspect="1" noMove="1" noResize="1" noEditPoints="1" noAdjustHandles="1" noChangeArrowheads="1" noChangeShapeType="1" noTextEdit="1"/>
                </p:cNvSpPr>
                <p:nvPr/>
              </p:nvSpPr>
              <p:spPr>
                <a:xfrm>
                  <a:off x="6342693" y="5409702"/>
                  <a:ext cx="411457" cy="411457"/>
                </a:xfrm>
                <a:prstGeom prst="ellipse">
                  <a:avLst/>
                </a:prstGeom>
                <a:blipFill>
                  <a:blip r:embed="rId2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102" name="TextBox 101">
              <a:extLst>
                <a:ext uri="{FF2B5EF4-FFF2-40B4-BE49-F238E27FC236}">
                  <a16:creationId xmlns:a16="http://schemas.microsoft.com/office/drawing/2014/main" id="{06B30164-C38A-7944-9099-142BF6B8AE29}"/>
                </a:ext>
              </a:extLst>
            </p:cNvPr>
            <p:cNvSpPr txBox="1"/>
            <p:nvPr/>
          </p:nvSpPr>
          <p:spPr>
            <a:xfrm>
              <a:off x="6358371" y="5881026"/>
              <a:ext cx="544778" cy="378623"/>
            </a:xfrm>
            <a:prstGeom prst="rect">
              <a:avLst/>
            </a:prstGeom>
            <a:noFill/>
          </p:spPr>
          <p:txBody>
            <a:bodyPr wrap="square" rtlCol="0">
              <a:spAutoFit/>
            </a:bodyPr>
            <a:lstStyle/>
            <a:p>
              <a:pPr algn="l" defTabSz="1755648" hangingPunct="1"/>
              <a:r>
                <a:rPr lang="en-US" i="1" kern="1200" dirty="0">
                  <a:solidFill>
                    <a:prstClr val="black"/>
                  </a:solidFill>
                  <a:latin typeface="Times New Roman" charset="0"/>
                  <a:ea typeface="Times New Roman" charset="0"/>
                  <a:cs typeface="Times New Roman" charset="0"/>
                </a:rPr>
                <a:t>l</a:t>
              </a:r>
              <a:r>
                <a:rPr lang="en-US" i="1" kern="1200" dirty="0">
                  <a:solidFill>
                    <a:prstClr val="black"/>
                  </a:solidFill>
                  <a:latin typeface="Arial" charset="0"/>
                  <a:ea typeface="Arial" charset="0"/>
                  <a:cs typeface="Arial" charset="0"/>
                </a:rPr>
                <a:t>-</a:t>
              </a:r>
              <a:r>
                <a:rPr lang="en-US" kern="1200" dirty="0" err="1">
                  <a:solidFill>
                    <a:prstClr val="black"/>
                  </a:solidFill>
                  <a:latin typeface="Arial" charset="0"/>
                  <a:ea typeface="Arial" charset="0"/>
                  <a:cs typeface="Arial" charset="0"/>
                </a:rPr>
                <a:t>th</a:t>
              </a:r>
              <a:endParaRPr lang="en-US" kern="1200" dirty="0">
                <a:solidFill>
                  <a:prstClr val="black"/>
                </a:solidFill>
                <a:latin typeface="Arial" charset="0"/>
                <a:ea typeface="Arial" charset="0"/>
                <a:cs typeface="Arial" charset="0"/>
              </a:endParaRPr>
            </a:p>
          </p:txBody>
        </p:sp>
      </p:grpSp>
      <p:grpSp>
        <p:nvGrpSpPr>
          <p:cNvPr id="8" name="Group 7">
            <a:extLst>
              <a:ext uri="{FF2B5EF4-FFF2-40B4-BE49-F238E27FC236}">
                <a16:creationId xmlns:a16="http://schemas.microsoft.com/office/drawing/2014/main" id="{66C5CC46-AF84-BF4B-948B-114B60A767D3}"/>
              </a:ext>
            </a:extLst>
          </p:cNvPr>
          <p:cNvGrpSpPr/>
          <p:nvPr/>
        </p:nvGrpSpPr>
        <p:grpSpPr>
          <a:xfrm>
            <a:off x="3479313" y="4062480"/>
            <a:ext cx="365452" cy="1684365"/>
            <a:chOff x="3479313" y="4062480"/>
            <a:chExt cx="365452" cy="1684365"/>
          </a:xfrm>
        </p:grpSpPr>
        <p:cxnSp>
          <p:nvCxnSpPr>
            <p:cNvPr id="74" name="Straight Connector 73">
              <a:extLst>
                <a:ext uri="{FF2B5EF4-FFF2-40B4-BE49-F238E27FC236}">
                  <a16:creationId xmlns:a16="http://schemas.microsoft.com/office/drawing/2014/main" id="{57DB40D8-186E-0444-90B3-8CFBBBB15A4B}"/>
                </a:ext>
              </a:extLst>
            </p:cNvPr>
            <p:cNvCxnSpPr/>
            <p:nvPr/>
          </p:nvCxnSpPr>
          <p:spPr>
            <a:xfrm>
              <a:off x="3662039" y="4062480"/>
              <a:ext cx="0" cy="1684365"/>
            </a:xfrm>
            <a:prstGeom prst="line">
              <a:avLst/>
            </a:prstGeom>
            <a:noFill/>
            <a:ln w="19050" cap="flat" cmpd="sng" algn="ctr">
              <a:solidFill>
                <a:sysClr val="windowText" lastClr="000000"/>
              </a:solidFill>
              <a:prstDash val="dash"/>
              <a:miter lim="800000"/>
            </a:ln>
            <a:effectLst/>
          </p:spPr>
        </p:cxnSp>
        <p:sp>
          <p:nvSpPr>
            <p:cNvPr id="103" name="Right Arrow 102">
              <a:extLst>
                <a:ext uri="{FF2B5EF4-FFF2-40B4-BE49-F238E27FC236}">
                  <a16:creationId xmlns:a16="http://schemas.microsoft.com/office/drawing/2014/main" id="{8BA3F005-55BF-7D41-A8BE-95A74F14F24C}"/>
                </a:ext>
              </a:extLst>
            </p:cNvPr>
            <p:cNvSpPr/>
            <p:nvPr/>
          </p:nvSpPr>
          <p:spPr>
            <a:xfrm>
              <a:off x="3479313" y="486608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2350010B-23AA-FE4F-999A-68AF7AE53FC6}"/>
              </a:ext>
            </a:extLst>
          </p:cNvPr>
          <p:cNvGrpSpPr/>
          <p:nvPr/>
        </p:nvGrpSpPr>
        <p:grpSpPr>
          <a:xfrm>
            <a:off x="7927205" y="4087904"/>
            <a:ext cx="1294343" cy="2120917"/>
            <a:chOff x="7927205" y="4087904"/>
            <a:chExt cx="1294343" cy="2120917"/>
          </a:xfrm>
        </p:grpSpPr>
        <p:sp>
          <p:nvSpPr>
            <p:cNvPr id="60" name="Rectangle 59">
              <a:extLst>
                <a:ext uri="{FF2B5EF4-FFF2-40B4-BE49-F238E27FC236}">
                  <a16:creationId xmlns:a16="http://schemas.microsoft.com/office/drawing/2014/main" id="{1CF00CF3-BFD1-3643-A2C2-486E800A1E7C}"/>
                </a:ext>
              </a:extLst>
            </p:cNvPr>
            <p:cNvSpPr/>
            <p:nvPr/>
          </p:nvSpPr>
          <p:spPr>
            <a:xfrm>
              <a:off x="8449424" y="4806379"/>
              <a:ext cx="381950" cy="196697"/>
            </a:xfrm>
            <a:prstGeom prst="rect">
              <a:avLst/>
            </a:prstGeom>
            <a:solidFill>
              <a:srgbClr val="0432FF"/>
            </a:solidFill>
            <a:ln w="12700" cap="flat" cmpd="sng" algn="ctr">
              <a:solidFill>
                <a:sysClr val="windowText" lastClr="00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360557B0-1CDA-0E47-9826-1246AA717554}"/>
                </a:ext>
              </a:extLst>
            </p:cNvPr>
            <p:cNvSpPr txBox="1"/>
            <p:nvPr/>
          </p:nvSpPr>
          <p:spPr>
            <a:xfrm>
              <a:off x="8314172" y="5870267"/>
              <a:ext cx="907376" cy="338554"/>
            </a:xfrm>
            <a:prstGeom prst="rect">
              <a:avLst/>
            </a:prstGeom>
            <a:noFill/>
          </p:spPr>
          <p:txBody>
            <a:bodyPr wrap="square" rtlCol="0">
              <a:spAutoFit/>
            </a:bodyPr>
            <a:lstStyle/>
            <a:p>
              <a:pPr marL="0" marR="0" lvl="0" indent="0" algn="l" defTabSz="1755648"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Arial" charset="0"/>
                  <a:ea typeface="Arial" charset="0"/>
                  <a:cs typeface="Arial" charset="0"/>
                </a:rPr>
                <a:t>Label</a:t>
              </a:r>
            </a:p>
          </p:txBody>
        </p:sp>
        <p:cxnSp>
          <p:nvCxnSpPr>
            <p:cNvPr id="80" name="Straight Connector 79">
              <a:extLst>
                <a:ext uri="{FF2B5EF4-FFF2-40B4-BE49-F238E27FC236}">
                  <a16:creationId xmlns:a16="http://schemas.microsoft.com/office/drawing/2014/main" id="{F944141B-5DC4-9C48-8B33-F364A9B6C03D}"/>
                </a:ext>
              </a:extLst>
            </p:cNvPr>
            <p:cNvCxnSpPr/>
            <p:nvPr/>
          </p:nvCxnSpPr>
          <p:spPr>
            <a:xfrm>
              <a:off x="8088125" y="4087904"/>
              <a:ext cx="0" cy="1684365"/>
            </a:xfrm>
            <a:prstGeom prst="line">
              <a:avLst/>
            </a:prstGeom>
            <a:noFill/>
            <a:ln w="19050" cap="flat" cmpd="sng" algn="ctr">
              <a:solidFill>
                <a:sysClr val="windowText" lastClr="000000"/>
              </a:solidFill>
              <a:prstDash val="dash"/>
              <a:miter lim="800000"/>
            </a:ln>
            <a:effectLst/>
          </p:spPr>
        </p:cxnSp>
        <p:sp>
          <p:nvSpPr>
            <p:cNvPr id="104" name="Right Arrow 103">
              <a:extLst>
                <a:ext uri="{FF2B5EF4-FFF2-40B4-BE49-F238E27FC236}">
                  <a16:creationId xmlns:a16="http://schemas.microsoft.com/office/drawing/2014/main" id="{4DC30CFC-82AA-9142-B60A-B700ACF45F2D}"/>
                </a:ext>
              </a:extLst>
            </p:cNvPr>
            <p:cNvSpPr/>
            <p:nvPr/>
          </p:nvSpPr>
          <p:spPr>
            <a:xfrm>
              <a:off x="7927205" y="475871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5" name="Right Arrow 104">
            <a:extLst>
              <a:ext uri="{FF2B5EF4-FFF2-40B4-BE49-F238E27FC236}">
                <a16:creationId xmlns:a16="http://schemas.microsoft.com/office/drawing/2014/main" id="{EDC6A4BA-0DA9-1A4D-A9B0-3A0CB16D9A17}"/>
              </a:ext>
            </a:extLst>
          </p:cNvPr>
          <p:cNvSpPr/>
          <p:nvPr/>
        </p:nvSpPr>
        <p:spPr>
          <a:xfrm rot="10800000">
            <a:off x="7927205" y="4943801"/>
            <a:ext cx="365452" cy="128009"/>
          </a:xfrm>
          <a:prstGeom prst="rightArrow">
            <a:avLst/>
          </a:prstGeom>
          <a:pattFill prst="wdDnDiag">
            <a:fgClr>
              <a:srgbClr val="00B050"/>
            </a:fgClr>
            <a:bgClr>
              <a:sysClr val="window" lastClr="FFFFFF"/>
            </a:bgClr>
          </a:pattFill>
          <a:ln w="12700" cap="flat" cmpd="sng" algn="ctr">
            <a:solidFill>
              <a:srgbClr val="00B05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5545E12-A935-214E-A1A0-23FB2F9D60F8}"/>
              </a:ext>
            </a:extLst>
          </p:cNvPr>
          <p:cNvGrpSpPr/>
          <p:nvPr/>
        </p:nvGrpSpPr>
        <p:grpSpPr>
          <a:xfrm>
            <a:off x="4544378" y="4159945"/>
            <a:ext cx="643846" cy="1468376"/>
            <a:chOff x="4544378" y="4159945"/>
            <a:chExt cx="643846" cy="1468376"/>
          </a:xfrm>
        </p:grpSpPr>
        <p:cxnSp>
          <p:nvCxnSpPr>
            <p:cNvPr id="87" name="Straight Connector 86">
              <a:extLst>
                <a:ext uri="{FF2B5EF4-FFF2-40B4-BE49-F238E27FC236}">
                  <a16:creationId xmlns:a16="http://schemas.microsoft.com/office/drawing/2014/main" id="{1268DBB6-9155-6A49-979A-9D88AA3E696F}"/>
                </a:ext>
              </a:extLst>
            </p:cNvPr>
            <p:cNvCxnSpPr>
              <a:cxnSpLocks/>
            </p:cNvCxnSpPr>
            <p:nvPr/>
          </p:nvCxnSpPr>
          <p:spPr>
            <a:xfrm>
              <a:off x="4555196" y="4672030"/>
              <a:ext cx="624994" cy="0"/>
            </a:xfrm>
            <a:prstGeom prst="line">
              <a:avLst/>
            </a:prstGeom>
            <a:noFill/>
            <a:ln w="25400" cap="flat" cmpd="sng" algn="ctr">
              <a:solidFill>
                <a:srgbClr val="0432FF"/>
              </a:solidFill>
              <a:prstDash val="solid"/>
              <a:miter lim="800000"/>
              <a:headEnd type="none"/>
              <a:tailEnd type="stealth" w="lg" len="lg"/>
            </a:ln>
            <a:effectLst/>
          </p:spPr>
        </p:cxnSp>
        <p:grpSp>
          <p:nvGrpSpPr>
            <p:cNvPr id="5" name="Group 4">
              <a:extLst>
                <a:ext uri="{FF2B5EF4-FFF2-40B4-BE49-F238E27FC236}">
                  <a16:creationId xmlns:a16="http://schemas.microsoft.com/office/drawing/2014/main" id="{0689B209-CCB2-C844-BFAC-30032604533C}"/>
                </a:ext>
              </a:extLst>
            </p:cNvPr>
            <p:cNvGrpSpPr/>
            <p:nvPr/>
          </p:nvGrpSpPr>
          <p:grpSpPr>
            <a:xfrm>
              <a:off x="4544378" y="4159945"/>
              <a:ext cx="643846" cy="1468376"/>
              <a:chOff x="4544378" y="4159945"/>
              <a:chExt cx="643846" cy="1468376"/>
            </a:xfrm>
          </p:grpSpPr>
          <p:cxnSp>
            <p:nvCxnSpPr>
              <p:cNvPr id="86" name="Straight Connector 85">
                <a:extLst>
                  <a:ext uri="{FF2B5EF4-FFF2-40B4-BE49-F238E27FC236}">
                    <a16:creationId xmlns:a16="http://schemas.microsoft.com/office/drawing/2014/main" id="{66203A1E-EEF6-F941-90DB-A81901DD8F6C}"/>
                  </a:ext>
                </a:extLst>
              </p:cNvPr>
              <p:cNvCxnSpPr>
                <a:cxnSpLocks/>
              </p:cNvCxnSpPr>
              <p:nvPr/>
            </p:nvCxnSpPr>
            <p:spPr>
              <a:xfrm>
                <a:off x="4555196" y="4159945"/>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8" name="Straight Connector 87">
                <a:extLst>
                  <a:ext uri="{FF2B5EF4-FFF2-40B4-BE49-F238E27FC236}">
                    <a16:creationId xmlns:a16="http://schemas.microsoft.com/office/drawing/2014/main" id="{F1058927-41CB-974C-AB39-A29BE5E08255}"/>
                  </a:ext>
                </a:extLst>
              </p:cNvPr>
              <p:cNvCxnSpPr>
                <a:cxnSpLocks/>
              </p:cNvCxnSpPr>
              <p:nvPr/>
            </p:nvCxnSpPr>
            <p:spPr>
              <a:xfrm>
                <a:off x="4555196" y="5138353"/>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9" name="Straight Connector 88">
                <a:extLst>
                  <a:ext uri="{FF2B5EF4-FFF2-40B4-BE49-F238E27FC236}">
                    <a16:creationId xmlns:a16="http://schemas.microsoft.com/office/drawing/2014/main" id="{95E74A5C-3F82-9540-8EF6-4CE08D4E7E40}"/>
                  </a:ext>
                </a:extLst>
              </p:cNvPr>
              <p:cNvCxnSpPr>
                <a:cxnSpLocks/>
              </p:cNvCxnSpPr>
              <p:nvPr/>
            </p:nvCxnSpPr>
            <p:spPr>
              <a:xfrm>
                <a:off x="4562245" y="5628321"/>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90" name="Straight Connector 89">
                <a:extLst>
                  <a:ext uri="{FF2B5EF4-FFF2-40B4-BE49-F238E27FC236}">
                    <a16:creationId xmlns:a16="http://schemas.microsoft.com/office/drawing/2014/main" id="{6E72E655-4CF5-AF4A-8046-879CC8F8A3E9}"/>
                  </a:ext>
                </a:extLst>
              </p:cNvPr>
              <p:cNvCxnSpPr>
                <a:cxnSpLocks/>
              </p:cNvCxnSpPr>
              <p:nvPr/>
            </p:nvCxnSpPr>
            <p:spPr>
              <a:xfrm>
                <a:off x="4555196" y="4220205"/>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91" name="Straight Connector 90">
                <a:extLst>
                  <a:ext uri="{FF2B5EF4-FFF2-40B4-BE49-F238E27FC236}">
                    <a16:creationId xmlns:a16="http://schemas.microsoft.com/office/drawing/2014/main" id="{72537B45-C8C3-7947-95CF-8BFDBB88C078}"/>
                  </a:ext>
                </a:extLst>
              </p:cNvPr>
              <p:cNvCxnSpPr>
                <a:cxnSpLocks/>
              </p:cNvCxnSpPr>
              <p:nvPr/>
            </p:nvCxnSpPr>
            <p:spPr>
              <a:xfrm>
                <a:off x="4544378" y="4738511"/>
                <a:ext cx="635811" cy="794607"/>
              </a:xfrm>
              <a:prstGeom prst="line">
                <a:avLst/>
              </a:prstGeom>
              <a:noFill/>
              <a:ln w="25400" cap="flat" cmpd="sng" algn="ctr">
                <a:solidFill>
                  <a:srgbClr val="0432FF"/>
                </a:solidFill>
                <a:prstDash val="solid"/>
                <a:miter lim="800000"/>
                <a:headEnd type="none"/>
                <a:tailEnd type="stealth" w="lg" len="lg"/>
              </a:ln>
              <a:effectLst/>
            </p:spPr>
          </p:cxnSp>
          <p:cxnSp>
            <p:nvCxnSpPr>
              <p:cNvPr id="92" name="Straight Connector 91">
                <a:extLst>
                  <a:ext uri="{FF2B5EF4-FFF2-40B4-BE49-F238E27FC236}">
                    <a16:creationId xmlns:a16="http://schemas.microsoft.com/office/drawing/2014/main" id="{3B182B25-5D36-764D-A40D-9401CE70ED7C}"/>
                  </a:ext>
                </a:extLst>
              </p:cNvPr>
              <p:cNvCxnSpPr>
                <a:cxnSpLocks/>
              </p:cNvCxnSpPr>
              <p:nvPr/>
            </p:nvCxnSpPr>
            <p:spPr>
              <a:xfrm>
                <a:off x="4555196" y="5218593"/>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106" name="Straight Connector 105">
                <a:extLst>
                  <a:ext uri="{FF2B5EF4-FFF2-40B4-BE49-F238E27FC236}">
                    <a16:creationId xmlns:a16="http://schemas.microsoft.com/office/drawing/2014/main" id="{6F42EF38-5767-1C45-B464-DDE8943F65E0}"/>
                  </a:ext>
                </a:extLst>
              </p:cNvPr>
              <p:cNvCxnSpPr>
                <a:cxnSpLocks/>
              </p:cNvCxnSpPr>
              <p:nvPr/>
            </p:nvCxnSpPr>
            <p:spPr>
              <a:xfrm>
                <a:off x="4552413" y="4283563"/>
                <a:ext cx="635811" cy="794607"/>
              </a:xfrm>
              <a:prstGeom prst="line">
                <a:avLst/>
              </a:prstGeom>
              <a:noFill/>
              <a:ln w="25400" cap="flat" cmpd="sng" algn="ctr">
                <a:solidFill>
                  <a:srgbClr val="0432FF"/>
                </a:solidFill>
                <a:prstDash val="solid"/>
                <a:miter lim="800000"/>
                <a:headEnd type="none"/>
                <a:tailEnd type="stealth" w="lg" len="lg"/>
              </a:ln>
              <a:effectLst/>
            </p:spPr>
          </p:cxnSp>
        </p:grpSp>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34BC0F2-6CED-2549-A9A3-C625364E1022}"/>
                  </a:ext>
                </a:extLst>
              </p:cNvPr>
              <p:cNvSpPr txBox="1"/>
              <p:nvPr/>
            </p:nvSpPr>
            <p:spPr>
              <a:xfrm>
                <a:off x="4508739" y="3558546"/>
                <a:ext cx="544778" cy="392964"/>
              </a:xfrm>
              <a:prstGeom prst="rect">
                <a:avLst/>
              </a:prstGeom>
              <a:noFill/>
            </p:spPr>
            <p:txBody>
              <a:bodyPr wrap="square" rtlCol="0">
                <a:spAutoFit/>
              </a:bodyPr>
              <a:lstStyle/>
              <a:p>
                <a:pPr algn="l" defTabSz="1755648" hangingPunct="1"/>
                <a14:m>
                  <m:oMathPara xmlns:m="http://schemas.openxmlformats.org/officeDocument/2006/math">
                    <m:oMathParaPr>
                      <m:jc m:val="centerGroup"/>
                    </m:oMathParaPr>
                    <m:oMath xmlns:m="http://schemas.openxmlformats.org/officeDocument/2006/math">
                      <m:sSubSup>
                        <m:sSubSupPr>
                          <m:ctrlPr>
                            <a:rPr lang="en-US" i="1" kern="1200" smtClean="0">
                              <a:solidFill>
                                <a:prstClr val="black"/>
                              </a:solidFill>
                              <a:latin typeface="Cambria Math" panose="02040503050406030204" pitchFamily="18" charset="0"/>
                              <a:ea typeface="+mn-ea"/>
                              <a:cs typeface="+mn-cs"/>
                            </a:rPr>
                          </m:ctrlPr>
                        </m:sSubSupPr>
                        <m:e>
                          <m:r>
                            <a:rPr lang="en-US" i="1" kern="1200" smtClean="0">
                              <a:solidFill>
                                <a:prstClr val="black"/>
                              </a:solidFill>
                              <a:latin typeface="Cambria Math" charset="0"/>
                              <a:ea typeface="+mn-ea"/>
                              <a:cs typeface="+mn-cs"/>
                            </a:rPr>
                            <m:t>𝑊</m:t>
                          </m:r>
                        </m:e>
                        <m:sub>
                          <m:r>
                            <a:rPr lang="en-US" i="1" kern="1200">
                              <a:solidFill>
                                <a:prstClr val="black"/>
                              </a:solidFill>
                              <a:latin typeface="Cambria Math" charset="0"/>
                              <a:ea typeface="+mn-ea"/>
                              <a:cs typeface="+mn-cs"/>
                            </a:rPr>
                            <m:t>1</m:t>
                          </m:r>
                        </m:sub>
                        <m:sup>
                          <m:r>
                            <a:rPr lang="en-US" i="1" kern="1200">
                              <a:solidFill>
                                <a:prstClr val="black"/>
                              </a:solidFill>
                              <a:latin typeface="Cambria Math" charset="0"/>
                              <a:ea typeface="+mn-ea"/>
                              <a:cs typeface="+mn-cs"/>
                            </a:rPr>
                            <m:t>𝑖</m:t>
                          </m:r>
                        </m:sup>
                      </m:sSubSup>
                    </m:oMath>
                  </m:oMathPara>
                </a14:m>
                <a:endParaRPr lang="en-US" kern="1200" dirty="0">
                  <a:solidFill>
                    <a:prstClr val="black"/>
                  </a:solidFill>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E34BC0F2-6CED-2549-A9A3-C625364E1022}"/>
                  </a:ext>
                </a:extLst>
              </p:cNvPr>
              <p:cNvSpPr txBox="1">
                <a:spLocks noRot="1" noChangeAspect="1" noMove="1" noResize="1" noEditPoints="1" noAdjustHandles="1" noChangeArrowheads="1" noChangeShapeType="1" noTextEdit="1"/>
              </p:cNvSpPr>
              <p:nvPr/>
            </p:nvSpPr>
            <p:spPr>
              <a:xfrm>
                <a:off x="4508739" y="3558546"/>
                <a:ext cx="544778" cy="392964"/>
              </a:xfrm>
              <a:prstGeom prst="rect">
                <a:avLst/>
              </a:prstGeom>
              <a:blipFill>
                <a:blip r:embed="rId22"/>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03BBACB-3B32-854B-810E-A663562B5C71}"/>
              </a:ext>
            </a:extLst>
          </p:cNvPr>
          <p:cNvGrpSpPr/>
          <p:nvPr/>
        </p:nvGrpSpPr>
        <p:grpSpPr>
          <a:xfrm>
            <a:off x="6719898" y="3614645"/>
            <a:ext cx="639614" cy="1963433"/>
            <a:chOff x="6719898" y="3614645"/>
            <a:chExt cx="639614" cy="1963433"/>
          </a:xfrm>
        </p:grpSpPr>
        <p:cxnSp>
          <p:nvCxnSpPr>
            <p:cNvPr id="98" name="Straight Connector 97">
              <a:extLst>
                <a:ext uri="{FF2B5EF4-FFF2-40B4-BE49-F238E27FC236}">
                  <a16:creationId xmlns:a16="http://schemas.microsoft.com/office/drawing/2014/main" id="{B9CEAA32-BDDE-6443-AB9C-5A6793EBE8AD}"/>
                </a:ext>
              </a:extLst>
            </p:cNvPr>
            <p:cNvCxnSpPr/>
            <p:nvPr/>
          </p:nvCxnSpPr>
          <p:spPr>
            <a:xfrm>
              <a:off x="6791980" y="4282095"/>
              <a:ext cx="567532" cy="506277"/>
            </a:xfrm>
            <a:prstGeom prst="line">
              <a:avLst/>
            </a:prstGeom>
            <a:noFill/>
            <a:ln w="25400" cap="flat" cmpd="sng" algn="ctr">
              <a:solidFill>
                <a:srgbClr val="0432FF"/>
              </a:solidFill>
              <a:prstDash val="solid"/>
              <a:miter lim="800000"/>
              <a:headEnd type="none"/>
              <a:tailEnd type="stealth" w="lg" len="lg"/>
            </a:ln>
            <a:effectLst/>
          </p:spPr>
        </p:cxnSp>
        <p:cxnSp>
          <p:nvCxnSpPr>
            <p:cNvPr id="99" name="Straight Connector 98">
              <a:extLst>
                <a:ext uri="{FF2B5EF4-FFF2-40B4-BE49-F238E27FC236}">
                  <a16:creationId xmlns:a16="http://schemas.microsoft.com/office/drawing/2014/main" id="{E53D4442-886A-E54B-AACE-019426E2144B}"/>
                </a:ext>
              </a:extLst>
            </p:cNvPr>
            <p:cNvCxnSpPr/>
            <p:nvPr/>
          </p:nvCxnSpPr>
          <p:spPr>
            <a:xfrm>
              <a:off x="6818513" y="4708955"/>
              <a:ext cx="503169" cy="145593"/>
            </a:xfrm>
            <a:prstGeom prst="line">
              <a:avLst/>
            </a:prstGeom>
            <a:noFill/>
            <a:ln w="25400" cap="flat" cmpd="sng" algn="ctr">
              <a:solidFill>
                <a:srgbClr val="0432FF"/>
              </a:solidFill>
              <a:prstDash val="solid"/>
              <a:miter lim="800000"/>
              <a:headEnd type="none"/>
              <a:tailEnd type="stealth" w="lg" len="lg"/>
            </a:ln>
            <a:effectLst/>
          </p:spPr>
        </p:cxnSp>
        <p:cxnSp>
          <p:nvCxnSpPr>
            <p:cNvPr id="100" name="Straight Connector 99">
              <a:extLst>
                <a:ext uri="{FF2B5EF4-FFF2-40B4-BE49-F238E27FC236}">
                  <a16:creationId xmlns:a16="http://schemas.microsoft.com/office/drawing/2014/main" id="{8068DD98-9E19-FC47-B9D8-B2E8E10EF176}"/>
                </a:ext>
              </a:extLst>
            </p:cNvPr>
            <p:cNvCxnSpPr/>
            <p:nvPr/>
          </p:nvCxnSpPr>
          <p:spPr>
            <a:xfrm flipV="1">
              <a:off x="6818513" y="4943736"/>
              <a:ext cx="503169" cy="205729"/>
            </a:xfrm>
            <a:prstGeom prst="line">
              <a:avLst/>
            </a:prstGeom>
            <a:noFill/>
            <a:ln w="25400" cap="flat" cmpd="sng" algn="ctr">
              <a:solidFill>
                <a:srgbClr val="0432FF"/>
              </a:solidFill>
              <a:prstDash val="solid"/>
              <a:miter lim="800000"/>
              <a:headEnd type="none"/>
              <a:tailEnd type="stealth" w="lg" len="lg"/>
            </a:ln>
            <a:effectLst/>
          </p:spPr>
        </p:cxnSp>
        <p:cxnSp>
          <p:nvCxnSpPr>
            <p:cNvPr id="101" name="Straight Connector 100">
              <a:extLst>
                <a:ext uri="{FF2B5EF4-FFF2-40B4-BE49-F238E27FC236}">
                  <a16:creationId xmlns:a16="http://schemas.microsoft.com/office/drawing/2014/main" id="{74BD70F4-1F3A-1345-81AA-D7B1057080DD}"/>
                </a:ext>
              </a:extLst>
            </p:cNvPr>
            <p:cNvCxnSpPr/>
            <p:nvPr/>
          </p:nvCxnSpPr>
          <p:spPr>
            <a:xfrm flipV="1">
              <a:off x="6818513" y="5046600"/>
              <a:ext cx="523444" cy="531478"/>
            </a:xfrm>
            <a:prstGeom prst="line">
              <a:avLst/>
            </a:prstGeom>
            <a:noFill/>
            <a:ln w="25400" cap="flat" cmpd="sng" algn="ctr">
              <a:solidFill>
                <a:srgbClr val="0432FF"/>
              </a:solidFill>
              <a:prstDash val="solid"/>
              <a:miter lim="800000"/>
              <a:headEnd type="none"/>
              <a:tailEnd type="stealth" w="lg" len="lg"/>
            </a:ln>
            <a:effectLst/>
          </p:spPr>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3499421-06AC-7044-B373-BDDEB0AD16F5}"/>
                    </a:ext>
                  </a:extLst>
                </p:cNvPr>
                <p:cNvSpPr txBox="1"/>
                <p:nvPr/>
              </p:nvSpPr>
              <p:spPr>
                <a:xfrm>
                  <a:off x="6719898" y="3614645"/>
                  <a:ext cx="544778" cy="378623"/>
                </a:xfrm>
                <a:prstGeom prst="rect">
                  <a:avLst/>
                </a:prstGeom>
                <a:noFill/>
              </p:spPr>
              <p:txBody>
                <a:bodyPr wrap="square" rtlCol="0">
                  <a:spAutoFit/>
                </a:bodyPr>
                <a:lstStyle/>
                <a:p>
                  <a:pPr algn="l" defTabSz="1755648" hangingPunct="1"/>
                  <a14:m>
                    <m:oMathPara xmlns:m="http://schemas.openxmlformats.org/officeDocument/2006/math">
                      <m:oMathParaPr>
                        <m:jc m:val="centerGroup"/>
                      </m:oMathParaPr>
                      <m:oMath xmlns:m="http://schemas.openxmlformats.org/officeDocument/2006/math">
                        <m:sSub>
                          <m:sSubPr>
                            <m:ctrlPr>
                              <a:rPr lang="en-US" i="1" kern="1200" smtClean="0">
                                <a:solidFill>
                                  <a:prstClr val="black"/>
                                </a:solidFill>
                                <a:latin typeface="Cambria Math" panose="02040503050406030204" pitchFamily="18" charset="0"/>
                                <a:ea typeface="+mn-ea"/>
                                <a:cs typeface="+mn-cs"/>
                              </a:rPr>
                            </m:ctrlPr>
                          </m:sSubPr>
                          <m:e>
                            <m:r>
                              <a:rPr lang="en-US" i="1" kern="1200" smtClean="0">
                                <a:solidFill>
                                  <a:prstClr val="black"/>
                                </a:solidFill>
                                <a:latin typeface="Cambria Math" charset="0"/>
                                <a:ea typeface="+mn-ea"/>
                                <a:cs typeface="+mn-cs"/>
                              </a:rPr>
                              <m:t>𝑊</m:t>
                            </m:r>
                          </m:e>
                          <m:sub>
                            <m:r>
                              <a:rPr lang="en-US" i="1" kern="1200" smtClean="0">
                                <a:solidFill>
                                  <a:prstClr val="black"/>
                                </a:solidFill>
                                <a:latin typeface="Cambria Math" charset="0"/>
                                <a:ea typeface="+mn-ea"/>
                                <a:cs typeface="+mn-cs"/>
                              </a:rPr>
                              <m:t>2</m:t>
                            </m:r>
                          </m:sub>
                        </m:sSub>
                      </m:oMath>
                    </m:oMathPara>
                  </a14:m>
                  <a:endParaRPr lang="en-US" kern="1200" dirty="0">
                    <a:solidFill>
                      <a:prstClr val="black"/>
                    </a:solidFill>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33499421-06AC-7044-B373-BDDEB0AD16F5}"/>
                    </a:ext>
                  </a:extLst>
                </p:cNvPr>
                <p:cNvSpPr txBox="1">
                  <a:spLocks noRot="1" noChangeAspect="1" noMove="1" noResize="1" noEditPoints="1" noAdjustHandles="1" noChangeArrowheads="1" noChangeShapeType="1" noTextEdit="1"/>
                </p:cNvSpPr>
                <p:nvPr/>
              </p:nvSpPr>
              <p:spPr>
                <a:xfrm>
                  <a:off x="6719898" y="3614645"/>
                  <a:ext cx="544778" cy="378623"/>
                </a:xfrm>
                <a:prstGeom prst="rect">
                  <a:avLst/>
                </a:prstGeom>
                <a:blipFill>
                  <a:blip r:embed="rId2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FCA41EBE-19FA-3444-8499-47563EE4E8FA}"/>
              </a:ext>
            </a:extLst>
          </p:cNvPr>
          <p:cNvGrpSpPr/>
          <p:nvPr/>
        </p:nvGrpSpPr>
        <p:grpSpPr>
          <a:xfrm>
            <a:off x="4409528" y="3867500"/>
            <a:ext cx="687665" cy="1985172"/>
            <a:chOff x="4409528" y="3867500"/>
            <a:chExt cx="687665" cy="1985172"/>
          </a:xfrm>
        </p:grpSpPr>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A0B6727-0FC0-A448-AC5E-B4894A396281}"/>
                    </a:ext>
                  </a:extLst>
                </p:cNvPr>
                <p:cNvSpPr txBox="1"/>
                <p:nvPr/>
              </p:nvSpPr>
              <p:spPr>
                <a:xfrm>
                  <a:off x="4688894" y="3867500"/>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11</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4" name="TextBox 123">
                  <a:extLst>
                    <a:ext uri="{FF2B5EF4-FFF2-40B4-BE49-F238E27FC236}">
                      <a16:creationId xmlns:a16="http://schemas.microsoft.com/office/drawing/2014/main" id="{7A0B6727-0FC0-A448-AC5E-B4894A396281}"/>
                    </a:ext>
                  </a:extLst>
                </p:cNvPr>
                <p:cNvSpPr txBox="1">
                  <a:spLocks noRot="1" noChangeAspect="1" noMove="1" noResize="1" noEditPoints="1" noAdjustHandles="1" noChangeArrowheads="1" noChangeShapeType="1" noTextEdit="1"/>
                </p:cNvSpPr>
                <p:nvPr/>
              </p:nvSpPr>
              <p:spPr>
                <a:xfrm>
                  <a:off x="4688894" y="3867500"/>
                  <a:ext cx="393252" cy="275362"/>
                </a:xfrm>
                <a:prstGeom prst="rect">
                  <a:avLst/>
                </a:prstGeom>
                <a:blipFill>
                  <a:blip r:embed="rId24"/>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1B8FBA1-11B1-0849-BFA7-CC8ACEE1585D}"/>
                    </a:ext>
                  </a:extLst>
                </p:cNvPr>
                <p:cNvSpPr txBox="1"/>
                <p:nvPr/>
              </p:nvSpPr>
              <p:spPr>
                <a:xfrm>
                  <a:off x="4703941" y="4116692"/>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12</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5" name="TextBox 124">
                  <a:extLst>
                    <a:ext uri="{FF2B5EF4-FFF2-40B4-BE49-F238E27FC236}">
                      <a16:creationId xmlns:a16="http://schemas.microsoft.com/office/drawing/2014/main" id="{01B8FBA1-11B1-0849-BFA7-CC8ACEE1585D}"/>
                    </a:ext>
                  </a:extLst>
                </p:cNvPr>
                <p:cNvSpPr txBox="1">
                  <a:spLocks noRot="1" noChangeAspect="1" noMove="1" noResize="1" noEditPoints="1" noAdjustHandles="1" noChangeArrowheads="1" noChangeShapeType="1" noTextEdit="1"/>
                </p:cNvSpPr>
                <p:nvPr/>
              </p:nvSpPr>
              <p:spPr>
                <a:xfrm>
                  <a:off x="4703941" y="4116692"/>
                  <a:ext cx="393252" cy="275362"/>
                </a:xfrm>
                <a:prstGeom prst="rect">
                  <a:avLst/>
                </a:prstGeom>
                <a:blipFill>
                  <a:blip r:embed="rId25"/>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1D8BB0-FC96-7940-A823-FCCA675D9454}"/>
                    </a:ext>
                  </a:extLst>
                </p:cNvPr>
                <p:cNvSpPr txBox="1"/>
                <p:nvPr/>
              </p:nvSpPr>
              <p:spPr>
                <a:xfrm>
                  <a:off x="4693342" y="4351993"/>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13</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6" name="TextBox 125">
                  <a:extLst>
                    <a:ext uri="{FF2B5EF4-FFF2-40B4-BE49-F238E27FC236}">
                      <a16:creationId xmlns:a16="http://schemas.microsoft.com/office/drawing/2014/main" id="{541D8BB0-FC96-7940-A823-FCCA675D9454}"/>
                    </a:ext>
                  </a:extLst>
                </p:cNvPr>
                <p:cNvSpPr txBox="1">
                  <a:spLocks noRot="1" noChangeAspect="1" noMove="1" noResize="1" noEditPoints="1" noAdjustHandles="1" noChangeArrowheads="1" noChangeShapeType="1" noTextEdit="1"/>
                </p:cNvSpPr>
                <p:nvPr/>
              </p:nvSpPr>
              <p:spPr>
                <a:xfrm>
                  <a:off x="4693342" y="4351993"/>
                  <a:ext cx="393252" cy="275362"/>
                </a:xfrm>
                <a:prstGeom prst="rect">
                  <a:avLst/>
                </a:prstGeom>
                <a:blipFill>
                  <a:blip r:embed="rId26"/>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6DFA83E-A911-A54D-8837-67A94ECD636F}"/>
                    </a:ext>
                  </a:extLst>
                </p:cNvPr>
                <p:cNvSpPr txBox="1"/>
                <p:nvPr/>
              </p:nvSpPr>
              <p:spPr>
                <a:xfrm>
                  <a:off x="4409528" y="4444381"/>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22</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7" name="TextBox 126">
                  <a:extLst>
                    <a:ext uri="{FF2B5EF4-FFF2-40B4-BE49-F238E27FC236}">
                      <a16:creationId xmlns:a16="http://schemas.microsoft.com/office/drawing/2014/main" id="{A6DFA83E-A911-A54D-8837-67A94ECD636F}"/>
                    </a:ext>
                  </a:extLst>
                </p:cNvPr>
                <p:cNvSpPr txBox="1">
                  <a:spLocks noRot="1" noChangeAspect="1" noMove="1" noResize="1" noEditPoints="1" noAdjustHandles="1" noChangeArrowheads="1" noChangeShapeType="1" noTextEdit="1"/>
                </p:cNvSpPr>
                <p:nvPr/>
              </p:nvSpPr>
              <p:spPr>
                <a:xfrm>
                  <a:off x="4409528" y="4444381"/>
                  <a:ext cx="398558" cy="275362"/>
                </a:xfrm>
                <a:prstGeom prst="rect">
                  <a:avLst/>
                </a:prstGeom>
                <a:blipFill>
                  <a:blip r:embed="rId27"/>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0EA7D91-6BE3-4245-A4CD-B96A6665B88D}"/>
                    </a:ext>
                  </a:extLst>
                </p:cNvPr>
                <p:cNvSpPr txBox="1"/>
                <p:nvPr/>
              </p:nvSpPr>
              <p:spPr>
                <a:xfrm>
                  <a:off x="4511051" y="4717922"/>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24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8" name="TextBox 127">
                  <a:extLst>
                    <a:ext uri="{FF2B5EF4-FFF2-40B4-BE49-F238E27FC236}">
                      <a16:creationId xmlns:a16="http://schemas.microsoft.com/office/drawing/2014/main" id="{00EA7D91-6BE3-4245-A4CD-B96A6665B88D}"/>
                    </a:ext>
                  </a:extLst>
                </p:cNvPr>
                <p:cNvSpPr txBox="1">
                  <a:spLocks noRot="1" noChangeAspect="1" noMove="1" noResize="1" noEditPoints="1" noAdjustHandles="1" noChangeArrowheads="1" noChangeShapeType="1" noTextEdit="1"/>
                </p:cNvSpPr>
                <p:nvPr/>
              </p:nvSpPr>
              <p:spPr>
                <a:xfrm>
                  <a:off x="4511051" y="4717922"/>
                  <a:ext cx="398558" cy="275362"/>
                </a:xfrm>
                <a:prstGeom prst="rect">
                  <a:avLst/>
                </a:prstGeom>
                <a:blipFill>
                  <a:blip r:embed="rId28"/>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7B8CEDA2-696B-FA43-817D-1B0E491C3826}"/>
                    </a:ext>
                  </a:extLst>
                </p:cNvPr>
                <p:cNvSpPr txBox="1"/>
                <p:nvPr/>
              </p:nvSpPr>
              <p:spPr>
                <a:xfrm>
                  <a:off x="4510179" y="4953259"/>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33</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9" name="TextBox 128">
                  <a:extLst>
                    <a:ext uri="{FF2B5EF4-FFF2-40B4-BE49-F238E27FC236}">
                      <a16:creationId xmlns:a16="http://schemas.microsoft.com/office/drawing/2014/main" id="{7B8CEDA2-696B-FA43-817D-1B0E491C3826}"/>
                    </a:ext>
                  </a:extLst>
                </p:cNvPr>
                <p:cNvSpPr txBox="1">
                  <a:spLocks noRot="1" noChangeAspect="1" noMove="1" noResize="1" noEditPoints="1" noAdjustHandles="1" noChangeArrowheads="1" noChangeShapeType="1" noTextEdit="1"/>
                </p:cNvSpPr>
                <p:nvPr/>
              </p:nvSpPr>
              <p:spPr>
                <a:xfrm>
                  <a:off x="4510179" y="4953259"/>
                  <a:ext cx="398558" cy="275362"/>
                </a:xfrm>
                <a:prstGeom prst="rect">
                  <a:avLst/>
                </a:prstGeom>
                <a:blipFill>
                  <a:blip r:embed="rId29"/>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4376D13-3EAB-7D4C-BB0D-191F4E10B79B}"/>
                    </a:ext>
                  </a:extLst>
                </p:cNvPr>
                <p:cNvSpPr txBox="1"/>
                <p:nvPr/>
              </p:nvSpPr>
              <p:spPr>
                <a:xfrm>
                  <a:off x="4515090" y="5228018"/>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34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30" name="TextBox 129">
                  <a:extLst>
                    <a:ext uri="{FF2B5EF4-FFF2-40B4-BE49-F238E27FC236}">
                      <a16:creationId xmlns:a16="http://schemas.microsoft.com/office/drawing/2014/main" id="{F4376D13-3EAB-7D4C-BB0D-191F4E10B79B}"/>
                    </a:ext>
                  </a:extLst>
                </p:cNvPr>
                <p:cNvSpPr txBox="1">
                  <a:spLocks noRot="1" noChangeAspect="1" noMove="1" noResize="1" noEditPoints="1" noAdjustHandles="1" noChangeArrowheads="1" noChangeShapeType="1" noTextEdit="1"/>
                </p:cNvSpPr>
                <p:nvPr/>
              </p:nvSpPr>
              <p:spPr>
                <a:xfrm>
                  <a:off x="4515090" y="5228018"/>
                  <a:ext cx="398558" cy="275362"/>
                </a:xfrm>
                <a:prstGeom prst="rect">
                  <a:avLst/>
                </a:prstGeom>
                <a:blipFill>
                  <a:blip r:embed="rId30"/>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51635129-8BD5-304F-821A-F210B5270D62}"/>
                    </a:ext>
                  </a:extLst>
                </p:cNvPr>
                <p:cNvSpPr txBox="1"/>
                <p:nvPr/>
              </p:nvSpPr>
              <p:spPr>
                <a:xfrm>
                  <a:off x="4523742" y="5577310"/>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44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31" name="TextBox 130">
                  <a:extLst>
                    <a:ext uri="{FF2B5EF4-FFF2-40B4-BE49-F238E27FC236}">
                      <a16:creationId xmlns:a16="http://schemas.microsoft.com/office/drawing/2014/main" id="{51635129-8BD5-304F-821A-F210B5270D62}"/>
                    </a:ext>
                  </a:extLst>
                </p:cNvPr>
                <p:cNvSpPr txBox="1">
                  <a:spLocks noRot="1" noChangeAspect="1" noMove="1" noResize="1" noEditPoints="1" noAdjustHandles="1" noChangeArrowheads="1" noChangeShapeType="1" noTextEdit="1"/>
                </p:cNvSpPr>
                <p:nvPr/>
              </p:nvSpPr>
              <p:spPr>
                <a:xfrm>
                  <a:off x="4523742" y="5577310"/>
                  <a:ext cx="398558" cy="275362"/>
                </a:xfrm>
                <a:prstGeom prst="rect">
                  <a:avLst/>
                </a:prstGeom>
                <a:blipFill>
                  <a:blip r:embed="rId31"/>
                  <a:stretch>
                    <a:fillRect l="-3125" b="-4545"/>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572516890"/>
      </p:ext>
    </p:extLst>
  </p:cSld>
  <p:clrMapOvr>
    <a:masterClrMapping/>
  </p:clrMapOvr>
  <p:transition spd="med" advTm="594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10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dissolve">
                                      <p:cBhvr>
                                        <p:cTn id="34" dur="500"/>
                                        <p:tgtEl>
                                          <p:spTgt spid="10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1000"/>
                                        <p:tgtEl>
                                          <p:spTgt spid="8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dissolve">
                                      <p:cBhvr>
                                        <p:cTn id="41" dur="500"/>
                                        <p:tgtEl>
                                          <p:spTgt spid="8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dissolve">
                                      <p:cBhvr>
                                        <p:cTn id="44" dur="500"/>
                                        <p:tgtEl>
                                          <p:spTgt spid="8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dissolve">
                                      <p:cBhvr>
                                        <p:cTn id="47" dur="500"/>
                                        <p:tgtEl>
                                          <p:spTgt spid="8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dissolve">
                                      <p:cBhvr>
                                        <p:cTn id="50" dur="500"/>
                                        <p:tgtEl>
                                          <p:spTgt spid="63"/>
                                        </p:tgtEl>
                                      </p:cBhvr>
                                    </p:animEffect>
                                  </p:childTnLst>
                                </p:cTn>
                              </p:par>
                              <p:par>
                                <p:cTn id="51" presetID="9"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dissolve">
                                      <p:cBhvr>
                                        <p:cTn id="53" dur="500"/>
                                        <p:tgtEl>
                                          <p:spTgt spid="7"/>
                                        </p:tgtEl>
                                      </p:cBhvr>
                                    </p:animEffect>
                                  </p:childTnLst>
                                </p:cTn>
                              </p:par>
                            </p:childTnLst>
                          </p:cTn>
                        </p:par>
                        <p:par>
                          <p:cTn id="54" fill="hold">
                            <p:stCondLst>
                              <p:cond delay="2500"/>
                            </p:stCondLst>
                            <p:childTnLst>
                              <p:par>
                                <p:cTn id="55" presetID="9"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dissolve">
                                      <p:cBhvr>
                                        <p:cTn id="57" dur="1000"/>
                                        <p:tgtEl>
                                          <p:spTgt spid="93"/>
                                        </p:tgtEl>
                                      </p:cBhvr>
                                    </p:animEffect>
                                  </p:childTnLst>
                                </p:cTn>
                              </p:par>
                              <p:par>
                                <p:cTn id="58" presetID="9"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1000"/>
                                        <p:tgtEl>
                                          <p:spTgt spid="10"/>
                                        </p:tgtEl>
                                      </p:cBhvr>
                                    </p:animEffect>
                                  </p:childTnLst>
                                </p:cTn>
                              </p:par>
                            </p:childTnLst>
                          </p:cTn>
                        </p:par>
                        <p:par>
                          <p:cTn id="65" fill="hold">
                            <p:stCondLst>
                              <p:cond delay="4500"/>
                            </p:stCondLst>
                            <p:childTnLst>
                              <p:par>
                                <p:cTn id="66" presetID="9"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dissolve">
                                      <p:cBhvr>
                                        <p:cTn id="68" dur="1000"/>
                                        <p:tgtEl>
                                          <p:spTgt spid="8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dissolve">
                                      <p:cBhvr>
                                        <p:cTn id="71" dur="500"/>
                                        <p:tgtEl>
                                          <p:spTgt spid="64"/>
                                        </p:tgtEl>
                                      </p:cBhvr>
                                    </p:animEffect>
                                  </p:childTnLst>
                                </p:cTn>
                              </p:par>
                            </p:childTnLst>
                          </p:cTn>
                        </p:par>
                        <p:par>
                          <p:cTn id="72" fill="hold">
                            <p:stCondLst>
                              <p:cond delay="5500"/>
                            </p:stCondLst>
                            <p:childTnLst>
                              <p:par>
                                <p:cTn id="73" presetID="9" presetClass="entr" presetSubtype="0"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dissolve">
                                      <p:cBhvr>
                                        <p:cTn id="75" dur="1000"/>
                                        <p:tgtEl>
                                          <p:spTgt spid="11"/>
                                        </p:tgtEl>
                                      </p:cBhvr>
                                    </p:animEffect>
                                  </p:childTnLst>
                                </p:cTn>
                              </p:par>
                            </p:childTnLst>
                          </p:cTn>
                        </p:par>
                        <p:par>
                          <p:cTn id="76" fill="hold">
                            <p:stCondLst>
                              <p:cond delay="6500"/>
                            </p:stCondLst>
                            <p:childTnLst>
                              <p:par>
                                <p:cTn id="77" presetID="9" presetClass="entr" presetSubtype="0" fill="hold" grpId="0" nodeType="after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dissolve">
                                      <p:cBhvr>
                                        <p:cTn id="7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76" grpId="0" animBg="1"/>
      <p:bldP spid="77" grpId="0" animBg="1"/>
      <p:bldP spid="78" grpId="0" animBg="1"/>
      <p:bldP spid="79" grpId="0" animBg="1"/>
      <p:bldP spid="81" grpId="0" animBg="1"/>
      <p:bldP spid="82" grpId="0" animBg="1"/>
      <p:bldP spid="83" grpId="0" animBg="1"/>
      <p:bldP spid="84" grpId="0" animBg="1"/>
      <p:bldP spid="85" grpId="0" animBg="1"/>
      <p:bldP spid="93" grpId="0"/>
      <p:bldP spid="105" grpId="0" animBg="1"/>
      <p:bldP spid="10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C824-E68A-094C-9754-A7767CB567C7}"/>
              </a:ext>
            </a:extLst>
          </p:cNvPr>
          <p:cNvSpPr>
            <a:spLocks noGrp="1"/>
          </p:cNvSpPr>
          <p:nvPr>
            <p:ph type="title"/>
          </p:nvPr>
        </p:nvSpPr>
        <p:spPr/>
        <p:txBody>
          <a:bodyPr>
            <a:normAutofit/>
          </a:bodyPr>
          <a:lstStyle/>
          <a:p>
            <a:r>
              <a:rPr lang="en-US" sz="4400" dirty="0"/>
              <a:t>Step 2: Code Similarity Computation</a:t>
            </a:r>
          </a:p>
        </p:txBody>
      </p:sp>
      <p:sp>
        <p:nvSpPr>
          <p:cNvPr id="3" name="Text Placeholder 2">
            <a:extLst>
              <a:ext uri="{FF2B5EF4-FFF2-40B4-BE49-F238E27FC236}">
                <a16:creationId xmlns:a16="http://schemas.microsoft.com/office/drawing/2014/main" id="{6AF6FDD0-7A18-D248-8893-08A94E9F7072}"/>
              </a:ext>
            </a:extLst>
          </p:cNvPr>
          <p:cNvSpPr>
            <a:spLocks noGrp="1"/>
          </p:cNvSpPr>
          <p:nvPr>
            <p:ph type="body" idx="1"/>
          </p:nvPr>
        </p:nvSpPr>
        <p:spPr>
          <a:xfrm>
            <a:off x="616071" y="966669"/>
            <a:ext cx="11239501" cy="1894469"/>
          </a:xfrm>
        </p:spPr>
        <p:txBody>
          <a:bodyPr>
            <a:normAutofit/>
          </a:bodyPr>
          <a:lstStyle/>
          <a:p>
            <a:r>
              <a:rPr lang="en-US" dirty="0"/>
              <a:t>Key Insight: </a:t>
            </a:r>
          </a:p>
          <a:p>
            <a:pPr lvl="1">
              <a:spcBef>
                <a:spcPts val="1100"/>
              </a:spcBef>
            </a:pPr>
            <a:r>
              <a:rPr lang="en-US" sz="2400" dirty="0"/>
              <a:t>Represent binary code with </a:t>
            </a:r>
            <a:r>
              <a:rPr lang="en-US" sz="2400" i="1" dirty="0">
                <a:solidFill>
                  <a:srgbClr val="0432FF"/>
                </a:solidFill>
              </a:rPr>
              <a:t>attributed control flow graph</a:t>
            </a:r>
            <a:r>
              <a:rPr lang="en-US" sz="2400" dirty="0"/>
              <a:t>.</a:t>
            </a:r>
          </a:p>
          <a:p>
            <a:pPr lvl="1">
              <a:spcBef>
                <a:spcPts val="1100"/>
              </a:spcBef>
            </a:pPr>
            <a:r>
              <a:rPr lang="en-US" sz="2400" dirty="0"/>
              <a:t>Use ranking-based </a:t>
            </a:r>
            <a:r>
              <a:rPr lang="en-US" sz="2400" i="1" dirty="0">
                <a:solidFill>
                  <a:srgbClr val="0432FF"/>
                </a:solidFill>
              </a:rPr>
              <a:t>graph triplet-loss network </a:t>
            </a:r>
            <a:r>
              <a:rPr lang="en-US" sz="2400" dirty="0"/>
              <a:t>to identify different types of similar code.</a:t>
            </a:r>
          </a:p>
        </p:txBody>
      </p:sp>
      <p:sp>
        <p:nvSpPr>
          <p:cNvPr id="4" name="Slide Number Placeholder 3">
            <a:extLst>
              <a:ext uri="{FF2B5EF4-FFF2-40B4-BE49-F238E27FC236}">
                <a16:creationId xmlns:a16="http://schemas.microsoft.com/office/drawing/2014/main" id="{F763EC56-D769-9D42-83B8-D9303BE15865}"/>
              </a:ext>
            </a:extLst>
          </p:cNvPr>
          <p:cNvSpPr>
            <a:spLocks noGrp="1"/>
          </p:cNvSpPr>
          <p:nvPr>
            <p:ph type="sldNum" sz="quarter" idx="2"/>
          </p:nvPr>
        </p:nvSpPr>
        <p:spPr/>
        <p:txBody>
          <a:bodyPr/>
          <a:lstStyle/>
          <a:p>
            <a:fld id="{86CB4B4D-7CA3-9044-876B-883B54F8677D}" type="slidenum">
              <a:rPr lang="en-US" smtClean="0"/>
              <a:pPr/>
              <a:t>32</a:t>
            </a:fld>
            <a:endParaRPr lang="en-US" dirty="0"/>
          </a:p>
        </p:txBody>
      </p:sp>
      <p:grpSp>
        <p:nvGrpSpPr>
          <p:cNvPr id="27" name="Group 26">
            <a:extLst>
              <a:ext uri="{FF2B5EF4-FFF2-40B4-BE49-F238E27FC236}">
                <a16:creationId xmlns:a16="http://schemas.microsoft.com/office/drawing/2014/main" id="{B44E407A-4165-364C-9423-92BC5CA217BA}"/>
              </a:ext>
            </a:extLst>
          </p:cNvPr>
          <p:cNvGrpSpPr/>
          <p:nvPr/>
        </p:nvGrpSpPr>
        <p:grpSpPr>
          <a:xfrm>
            <a:off x="2184570" y="3721200"/>
            <a:ext cx="7606959" cy="2566466"/>
            <a:chOff x="2288431" y="3818085"/>
            <a:chExt cx="6993536" cy="2359507"/>
          </a:xfrm>
        </p:grpSpPr>
        <p:pic>
          <p:nvPicPr>
            <p:cNvPr id="5" name="Picture 4">
              <a:extLst>
                <a:ext uri="{FF2B5EF4-FFF2-40B4-BE49-F238E27FC236}">
                  <a16:creationId xmlns:a16="http://schemas.microsoft.com/office/drawing/2014/main" id="{1BA8BE41-CD9C-8E42-AD5C-7A4D654EC4D3}"/>
                </a:ext>
              </a:extLst>
            </p:cNvPr>
            <p:cNvPicPr>
              <a:picLocks noChangeAspect="1"/>
            </p:cNvPicPr>
            <p:nvPr/>
          </p:nvPicPr>
          <p:blipFill>
            <a:blip r:embed="rId3"/>
            <a:stretch>
              <a:fillRect/>
            </a:stretch>
          </p:blipFill>
          <p:spPr>
            <a:xfrm>
              <a:off x="3122695" y="5393486"/>
              <a:ext cx="351602" cy="175105"/>
            </a:xfrm>
            <a:prstGeom prst="rect">
              <a:avLst/>
            </a:prstGeom>
            <a:solidFill>
              <a:srgbClr val="FFFFFF"/>
            </a:solidFill>
          </p:spPr>
        </p:pic>
        <p:pic>
          <p:nvPicPr>
            <p:cNvPr id="6" name="Picture 5">
              <a:extLst>
                <a:ext uri="{FF2B5EF4-FFF2-40B4-BE49-F238E27FC236}">
                  <a16:creationId xmlns:a16="http://schemas.microsoft.com/office/drawing/2014/main" id="{3BA7AF46-E913-FF47-835C-CBF1AE7ADB86}"/>
                </a:ext>
              </a:extLst>
            </p:cNvPr>
            <p:cNvPicPr>
              <a:picLocks noChangeAspect="1"/>
            </p:cNvPicPr>
            <p:nvPr/>
          </p:nvPicPr>
          <p:blipFill>
            <a:blip r:embed="rId4"/>
            <a:stretch>
              <a:fillRect/>
            </a:stretch>
          </p:blipFill>
          <p:spPr>
            <a:xfrm>
              <a:off x="3724979" y="5792361"/>
              <a:ext cx="3884365" cy="385231"/>
            </a:xfrm>
            <a:prstGeom prst="rect">
              <a:avLst/>
            </a:prstGeom>
            <a:solidFill>
              <a:srgbClr val="FFFFFF"/>
            </a:solidFill>
          </p:spPr>
        </p:pic>
        <p:pic>
          <p:nvPicPr>
            <p:cNvPr id="7" name="Picture 6">
              <a:extLst>
                <a:ext uri="{FF2B5EF4-FFF2-40B4-BE49-F238E27FC236}">
                  <a16:creationId xmlns:a16="http://schemas.microsoft.com/office/drawing/2014/main" id="{52AB93C4-7F95-9943-B774-B9DFDBFF7596}"/>
                </a:ext>
              </a:extLst>
            </p:cNvPr>
            <p:cNvPicPr>
              <a:picLocks noChangeAspect="1"/>
            </p:cNvPicPr>
            <p:nvPr/>
          </p:nvPicPr>
          <p:blipFill>
            <a:blip r:embed="rId5"/>
            <a:stretch>
              <a:fillRect/>
            </a:stretch>
          </p:blipFill>
          <p:spPr>
            <a:xfrm>
              <a:off x="3474297" y="3976246"/>
              <a:ext cx="1004577" cy="1733539"/>
            </a:xfrm>
            <a:prstGeom prst="rect">
              <a:avLst/>
            </a:prstGeom>
            <a:solidFill>
              <a:srgbClr val="FFFFFF"/>
            </a:solidFill>
          </p:spPr>
        </p:pic>
        <p:pic>
          <p:nvPicPr>
            <p:cNvPr id="8" name="Picture 7">
              <a:extLst>
                <a:ext uri="{FF2B5EF4-FFF2-40B4-BE49-F238E27FC236}">
                  <a16:creationId xmlns:a16="http://schemas.microsoft.com/office/drawing/2014/main" id="{E9A15A47-C8CE-2E41-ADBD-17CA6BEFFA85}"/>
                </a:ext>
              </a:extLst>
            </p:cNvPr>
            <p:cNvPicPr>
              <a:picLocks noChangeAspect="1"/>
            </p:cNvPicPr>
            <p:nvPr/>
          </p:nvPicPr>
          <p:blipFill>
            <a:blip r:embed="rId6"/>
            <a:stretch>
              <a:fillRect/>
            </a:stretch>
          </p:blipFill>
          <p:spPr>
            <a:xfrm>
              <a:off x="4544810" y="4686192"/>
              <a:ext cx="351602" cy="175105"/>
            </a:xfrm>
            <a:prstGeom prst="rect">
              <a:avLst/>
            </a:prstGeom>
            <a:solidFill>
              <a:srgbClr val="FFFFFF"/>
            </a:solidFill>
          </p:spPr>
        </p:pic>
        <p:pic>
          <p:nvPicPr>
            <p:cNvPr id="10" name="Picture 9">
              <a:extLst>
                <a:ext uri="{FF2B5EF4-FFF2-40B4-BE49-F238E27FC236}">
                  <a16:creationId xmlns:a16="http://schemas.microsoft.com/office/drawing/2014/main" id="{42E350A4-460D-B642-9BF0-324F4AF1CEAD}"/>
                </a:ext>
              </a:extLst>
            </p:cNvPr>
            <p:cNvPicPr>
              <a:picLocks noChangeAspect="1"/>
            </p:cNvPicPr>
            <p:nvPr/>
          </p:nvPicPr>
          <p:blipFill>
            <a:blip r:embed="rId7"/>
            <a:stretch>
              <a:fillRect/>
            </a:stretch>
          </p:blipFill>
          <p:spPr>
            <a:xfrm>
              <a:off x="6599023" y="3987080"/>
              <a:ext cx="904119" cy="1716029"/>
            </a:xfrm>
            <a:prstGeom prst="rect">
              <a:avLst/>
            </a:prstGeom>
            <a:solidFill>
              <a:srgbClr val="FFFFFF"/>
            </a:solidFill>
          </p:spPr>
        </p:pic>
        <p:pic>
          <p:nvPicPr>
            <p:cNvPr id="11" name="Picture 10">
              <a:extLst>
                <a:ext uri="{FF2B5EF4-FFF2-40B4-BE49-F238E27FC236}">
                  <a16:creationId xmlns:a16="http://schemas.microsoft.com/office/drawing/2014/main" id="{9A1B6715-040D-B64E-B5B3-89F9B8903611}"/>
                </a:ext>
              </a:extLst>
            </p:cNvPr>
            <p:cNvPicPr>
              <a:picLocks noChangeAspect="1"/>
            </p:cNvPicPr>
            <p:nvPr/>
          </p:nvPicPr>
          <p:blipFill>
            <a:blip r:embed="rId8"/>
            <a:stretch>
              <a:fillRect/>
            </a:stretch>
          </p:blipFill>
          <p:spPr>
            <a:xfrm>
              <a:off x="8009503" y="3871291"/>
              <a:ext cx="1272464" cy="1821092"/>
            </a:xfrm>
            <a:prstGeom prst="rect">
              <a:avLst/>
            </a:prstGeom>
            <a:solidFill>
              <a:srgbClr val="FFFFFF"/>
            </a:solidFill>
          </p:spPr>
        </p:pic>
        <p:pic>
          <p:nvPicPr>
            <p:cNvPr id="12" name="Picture 11">
              <a:extLst>
                <a:ext uri="{FF2B5EF4-FFF2-40B4-BE49-F238E27FC236}">
                  <a16:creationId xmlns:a16="http://schemas.microsoft.com/office/drawing/2014/main" id="{B390BD13-38CD-D44F-AA04-93D1F7D168B8}"/>
                </a:ext>
              </a:extLst>
            </p:cNvPr>
            <p:cNvPicPr>
              <a:picLocks noChangeAspect="1"/>
            </p:cNvPicPr>
            <p:nvPr/>
          </p:nvPicPr>
          <p:blipFill>
            <a:blip r:embed="rId9"/>
            <a:stretch>
              <a:fillRect/>
            </a:stretch>
          </p:blipFill>
          <p:spPr>
            <a:xfrm>
              <a:off x="8327619" y="5735686"/>
              <a:ext cx="954348" cy="385231"/>
            </a:xfrm>
            <a:prstGeom prst="rect">
              <a:avLst/>
            </a:prstGeom>
            <a:solidFill>
              <a:srgbClr val="FFFFFF"/>
            </a:solidFill>
          </p:spPr>
        </p:pic>
        <p:cxnSp>
          <p:nvCxnSpPr>
            <p:cNvPr id="13" name="Straight Connector 12">
              <a:extLst>
                <a:ext uri="{FF2B5EF4-FFF2-40B4-BE49-F238E27FC236}">
                  <a16:creationId xmlns:a16="http://schemas.microsoft.com/office/drawing/2014/main" id="{3FA567D5-D698-0041-B4E9-13F89BB613A6}"/>
                </a:ext>
              </a:extLst>
            </p:cNvPr>
            <p:cNvCxnSpPr>
              <a:cxnSpLocks/>
            </p:cNvCxnSpPr>
            <p:nvPr/>
          </p:nvCxnSpPr>
          <p:spPr>
            <a:xfrm>
              <a:off x="3298496" y="3818086"/>
              <a:ext cx="0" cy="2072575"/>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D82AB81-6251-9047-8C1B-140DD411F1DE}"/>
                </a:ext>
              </a:extLst>
            </p:cNvPr>
            <p:cNvPicPr>
              <a:picLocks noChangeAspect="1"/>
            </p:cNvPicPr>
            <p:nvPr/>
          </p:nvPicPr>
          <p:blipFill>
            <a:blip r:embed="rId6"/>
            <a:stretch>
              <a:fillRect/>
            </a:stretch>
          </p:blipFill>
          <p:spPr>
            <a:xfrm>
              <a:off x="6166152" y="4678996"/>
              <a:ext cx="351602" cy="175105"/>
            </a:xfrm>
            <a:prstGeom prst="rect">
              <a:avLst/>
            </a:prstGeom>
            <a:solidFill>
              <a:srgbClr val="FFFFFF"/>
            </a:solidFill>
          </p:spPr>
        </p:pic>
        <p:pic>
          <p:nvPicPr>
            <p:cNvPr id="15" name="Picture 14">
              <a:extLst>
                <a:ext uri="{FF2B5EF4-FFF2-40B4-BE49-F238E27FC236}">
                  <a16:creationId xmlns:a16="http://schemas.microsoft.com/office/drawing/2014/main" id="{4556B97B-DA3C-B948-9C31-2D62324D2260}"/>
                </a:ext>
              </a:extLst>
            </p:cNvPr>
            <p:cNvPicPr>
              <a:picLocks noChangeAspect="1"/>
            </p:cNvPicPr>
            <p:nvPr/>
          </p:nvPicPr>
          <p:blipFill>
            <a:blip r:embed="rId6"/>
            <a:stretch>
              <a:fillRect/>
            </a:stretch>
          </p:blipFill>
          <p:spPr>
            <a:xfrm>
              <a:off x="7609344" y="4693357"/>
              <a:ext cx="351602" cy="175105"/>
            </a:xfrm>
            <a:prstGeom prst="rect">
              <a:avLst/>
            </a:prstGeom>
            <a:solidFill>
              <a:srgbClr val="FFFFFF"/>
            </a:solidFill>
          </p:spPr>
        </p:pic>
        <p:cxnSp>
          <p:nvCxnSpPr>
            <p:cNvPr id="16" name="Straight Connector 15">
              <a:extLst>
                <a:ext uri="{FF2B5EF4-FFF2-40B4-BE49-F238E27FC236}">
                  <a16:creationId xmlns:a16="http://schemas.microsoft.com/office/drawing/2014/main" id="{CEE4ABA4-535D-9747-AC6B-F9C5AD8F1A50}"/>
                </a:ext>
              </a:extLst>
            </p:cNvPr>
            <p:cNvCxnSpPr>
              <a:cxnSpLocks/>
            </p:cNvCxnSpPr>
            <p:nvPr/>
          </p:nvCxnSpPr>
          <p:spPr>
            <a:xfrm>
              <a:off x="7785145" y="3818085"/>
              <a:ext cx="0" cy="1993153"/>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B02302F-B929-DA4E-B229-A072A50C223D}"/>
                </a:ext>
              </a:extLst>
            </p:cNvPr>
            <p:cNvPicPr>
              <a:picLocks noChangeAspect="1"/>
            </p:cNvPicPr>
            <p:nvPr/>
          </p:nvPicPr>
          <p:blipFill>
            <a:blip r:embed="rId10"/>
            <a:stretch>
              <a:fillRect/>
            </a:stretch>
          </p:blipFill>
          <p:spPr>
            <a:xfrm>
              <a:off x="2288431" y="5150838"/>
              <a:ext cx="774700" cy="660400"/>
            </a:xfrm>
            <a:prstGeom prst="rect">
              <a:avLst/>
            </a:prstGeom>
          </p:spPr>
        </p:pic>
        <p:pic>
          <p:nvPicPr>
            <p:cNvPr id="23" name="Picture 22">
              <a:extLst>
                <a:ext uri="{FF2B5EF4-FFF2-40B4-BE49-F238E27FC236}">
                  <a16:creationId xmlns:a16="http://schemas.microsoft.com/office/drawing/2014/main" id="{2D6E7726-C1E4-D247-9C90-5A1BA8DCEEBF}"/>
                </a:ext>
              </a:extLst>
            </p:cNvPr>
            <p:cNvPicPr>
              <a:picLocks noChangeAspect="1"/>
            </p:cNvPicPr>
            <p:nvPr/>
          </p:nvPicPr>
          <p:blipFill>
            <a:blip r:embed="rId11"/>
            <a:stretch>
              <a:fillRect/>
            </a:stretch>
          </p:blipFill>
          <p:spPr>
            <a:xfrm>
              <a:off x="2354611" y="3989439"/>
              <a:ext cx="592046" cy="619583"/>
            </a:xfrm>
            <a:prstGeom prst="rect">
              <a:avLst/>
            </a:prstGeom>
          </p:spPr>
        </p:pic>
        <p:pic>
          <p:nvPicPr>
            <p:cNvPr id="24" name="Picture 23">
              <a:extLst>
                <a:ext uri="{FF2B5EF4-FFF2-40B4-BE49-F238E27FC236}">
                  <a16:creationId xmlns:a16="http://schemas.microsoft.com/office/drawing/2014/main" id="{0C4D96A5-EB07-664D-94D7-153EE3EBAFD0}"/>
                </a:ext>
              </a:extLst>
            </p:cNvPr>
            <p:cNvPicPr>
              <a:picLocks noChangeAspect="1"/>
            </p:cNvPicPr>
            <p:nvPr/>
          </p:nvPicPr>
          <p:blipFill>
            <a:blip r:embed="rId3"/>
            <a:stretch>
              <a:fillRect/>
            </a:stretch>
          </p:blipFill>
          <p:spPr>
            <a:xfrm>
              <a:off x="3112198" y="4228138"/>
              <a:ext cx="351602" cy="175105"/>
            </a:xfrm>
            <a:prstGeom prst="rect">
              <a:avLst/>
            </a:prstGeom>
            <a:solidFill>
              <a:srgbClr val="FFFFFF"/>
            </a:solidFill>
          </p:spPr>
        </p:pic>
      </p:grpSp>
      <p:pic>
        <p:nvPicPr>
          <p:cNvPr id="21" name="Picture 20">
            <a:extLst>
              <a:ext uri="{FF2B5EF4-FFF2-40B4-BE49-F238E27FC236}">
                <a16:creationId xmlns:a16="http://schemas.microsoft.com/office/drawing/2014/main" id="{5BC7D256-3956-C845-96A2-CFB083272057}"/>
              </a:ext>
            </a:extLst>
          </p:cNvPr>
          <p:cNvPicPr>
            <a:picLocks noChangeAspect="1"/>
          </p:cNvPicPr>
          <p:nvPr/>
        </p:nvPicPr>
        <p:blipFill>
          <a:blip r:embed="rId12"/>
          <a:stretch>
            <a:fillRect/>
          </a:stretch>
        </p:blipFill>
        <p:spPr>
          <a:xfrm>
            <a:off x="5029047" y="3946481"/>
            <a:ext cx="1284973" cy="1783619"/>
          </a:xfrm>
          <a:prstGeom prst="rect">
            <a:avLst/>
          </a:prstGeom>
        </p:spPr>
      </p:pic>
    </p:spTree>
    <p:extLst>
      <p:ext uri="{BB962C8B-B14F-4D97-AF65-F5344CB8AC3E}">
        <p14:creationId xmlns:p14="http://schemas.microsoft.com/office/powerpoint/2010/main" val="1870610012"/>
      </p:ext>
    </p:extLst>
  </p:cSld>
  <p:clrMapOvr>
    <a:masterClrMapping/>
  </p:clrMapOvr>
  <p:transition spd="med" advTm="22571"/>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Binary Code to Attributed Graph</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33</a:t>
            </a:fld>
            <a:endParaRPr lang="en-US" dirty="0"/>
          </a:p>
        </p:txBody>
      </p:sp>
      <p:sp>
        <p:nvSpPr>
          <p:cNvPr id="26" name="TextBox 25">
            <a:extLst>
              <a:ext uri="{FF2B5EF4-FFF2-40B4-BE49-F238E27FC236}">
                <a16:creationId xmlns:a16="http://schemas.microsoft.com/office/drawing/2014/main" id="{C49F0CF1-F0DC-1A4E-8A1F-11FD26F6A446}"/>
              </a:ext>
            </a:extLst>
          </p:cNvPr>
          <p:cNvSpPr txBox="1"/>
          <p:nvPr/>
        </p:nvSpPr>
        <p:spPr>
          <a:xfrm>
            <a:off x="6698512" y="6231690"/>
            <a:ext cx="549348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[CCS’16] Qian Feng, </a:t>
            </a:r>
            <a:r>
              <a:rPr lang="en-US" sz="1200" dirty="0" err="1">
                <a:latin typeface="Gill Sans MT" panose="020B0502020104020203" pitchFamily="34" charset="77"/>
              </a:rPr>
              <a:t>Rundong</a:t>
            </a:r>
            <a:r>
              <a:rPr lang="en-US" sz="1200" dirty="0">
                <a:latin typeface="Gill Sans MT" panose="020B0502020104020203" pitchFamily="34" charset="77"/>
              </a:rPr>
              <a:t> Zhou, </a:t>
            </a:r>
            <a:r>
              <a:rPr lang="en-US" sz="1200" dirty="0" err="1">
                <a:latin typeface="Gill Sans MT" panose="020B0502020104020203" pitchFamily="34" charset="77"/>
              </a:rPr>
              <a:t>Chengcheng</a:t>
            </a:r>
            <a:r>
              <a:rPr lang="en-US" sz="1200" dirty="0">
                <a:latin typeface="Gill Sans MT" panose="020B0502020104020203" pitchFamily="34" charset="77"/>
              </a:rPr>
              <a:t> Xu, Yao Cheng, Brian Testa, and Heng Yin. 2016. Scalable Graph-based Bug Search for Firmware Images. In CCS 2016.</a:t>
            </a:r>
          </a:p>
        </p:txBody>
      </p:sp>
      <p:sp>
        <p:nvSpPr>
          <p:cNvPr id="32" name="Text Placeholder 6">
            <a:extLst>
              <a:ext uri="{FF2B5EF4-FFF2-40B4-BE49-F238E27FC236}">
                <a16:creationId xmlns:a16="http://schemas.microsoft.com/office/drawing/2014/main" id="{DF826940-3EFD-204D-B49F-C9066122C804}"/>
              </a:ext>
            </a:extLst>
          </p:cNvPr>
          <p:cNvSpPr txBox="1">
            <a:spLocks/>
          </p:cNvSpPr>
          <p:nvPr/>
        </p:nvSpPr>
        <p:spPr>
          <a:xfrm>
            <a:off x="616071" y="1029414"/>
            <a:ext cx="11239501" cy="22001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100"/>
              </a:spcBef>
            </a:pPr>
            <a:r>
              <a:rPr lang="en-US" sz="2200" dirty="0"/>
              <a:t>Attributed control flow graph</a:t>
            </a:r>
          </a:p>
          <a:p>
            <a:pPr lvl="1" hangingPunct="1">
              <a:spcBef>
                <a:spcPts val="1100"/>
              </a:spcBef>
            </a:pPr>
            <a:r>
              <a:rPr lang="en-US" sz="2000" dirty="0"/>
              <a:t>Control flow graph: essential code structure feature</a:t>
            </a:r>
          </a:p>
          <a:p>
            <a:pPr lvl="1" hangingPunct="1">
              <a:spcBef>
                <a:spcPts val="1100"/>
              </a:spcBef>
            </a:pPr>
            <a:r>
              <a:rPr lang="en-US" sz="2000" dirty="0"/>
              <a:t>Attributes: syntax features</a:t>
            </a:r>
            <a:br>
              <a:rPr lang="en-US" sz="2400" dirty="0"/>
            </a:br>
            <a:endParaRPr lang="en-US" sz="2400" dirty="0"/>
          </a:p>
          <a:p>
            <a:pPr hangingPunct="1">
              <a:spcBef>
                <a:spcPts val="1100"/>
              </a:spcBef>
            </a:pPr>
            <a:r>
              <a:rPr lang="en-US" sz="2200" dirty="0"/>
              <a:t>The problem has become </a:t>
            </a:r>
            <a:r>
              <a:rPr lang="en-US" sz="2200" i="1" dirty="0">
                <a:solidFill>
                  <a:srgbClr val="0432FF"/>
                </a:solidFill>
              </a:rPr>
              <a:t>attributed graph similarity </a:t>
            </a:r>
            <a:r>
              <a:rPr lang="en-US" sz="2200" dirty="0"/>
              <a:t>problem.</a:t>
            </a:r>
          </a:p>
        </p:txBody>
      </p:sp>
      <p:graphicFrame>
        <p:nvGraphicFramePr>
          <p:cNvPr id="3" name="Table 4">
            <a:extLst>
              <a:ext uri="{FF2B5EF4-FFF2-40B4-BE49-F238E27FC236}">
                <a16:creationId xmlns:a16="http://schemas.microsoft.com/office/drawing/2014/main" id="{641E8D95-A1F7-6E43-8C88-9518FED79E9A}"/>
              </a:ext>
            </a:extLst>
          </p:cNvPr>
          <p:cNvGraphicFramePr>
            <a:graphicFrameLocks noGrp="1"/>
          </p:cNvGraphicFramePr>
          <p:nvPr/>
        </p:nvGraphicFramePr>
        <p:xfrm>
          <a:off x="7526388" y="3343358"/>
          <a:ext cx="3659334" cy="2682240"/>
        </p:xfrm>
        <a:graphic>
          <a:graphicData uri="http://schemas.openxmlformats.org/drawingml/2006/table">
            <a:tbl>
              <a:tblPr firstRow="1" bandRow="1">
                <a:tableStyleId>{5940675A-B579-460E-94D1-54222C63F5DA}</a:tableStyleId>
              </a:tblPr>
              <a:tblGrid>
                <a:gridCol w="1164019">
                  <a:extLst>
                    <a:ext uri="{9D8B030D-6E8A-4147-A177-3AD203B41FA5}">
                      <a16:colId xmlns:a16="http://schemas.microsoft.com/office/drawing/2014/main" val="2497867698"/>
                    </a:ext>
                  </a:extLst>
                </a:gridCol>
                <a:gridCol w="2495315">
                  <a:extLst>
                    <a:ext uri="{9D8B030D-6E8A-4147-A177-3AD203B41FA5}">
                      <a16:colId xmlns:a16="http://schemas.microsoft.com/office/drawing/2014/main" val="85872867"/>
                    </a:ext>
                  </a:extLst>
                </a:gridCol>
              </a:tblGrid>
              <a:tr h="310654">
                <a:tc rowSpan="6">
                  <a:txBody>
                    <a:bodyPr/>
                    <a:lstStyle/>
                    <a:p>
                      <a:pPr algn="l"/>
                      <a:r>
                        <a:rPr lang="en-US" sz="1600" dirty="0">
                          <a:solidFill>
                            <a:srgbClr val="0432FF"/>
                          </a:solidFill>
                          <a:latin typeface="Gill Sans MT" panose="020B0502020104020203" pitchFamily="34" charset="77"/>
                        </a:rPr>
                        <a:t>Instruction</a:t>
                      </a:r>
                    </a:p>
                  </a:txBody>
                  <a:tcPr anchor="ctr"/>
                </a:tc>
                <a:tc>
                  <a:txBody>
                    <a:bodyPr/>
                    <a:lstStyle/>
                    <a:p>
                      <a:pPr algn="l"/>
                      <a:r>
                        <a:rPr lang="en-US" sz="1600" dirty="0">
                          <a:latin typeface="Gill Sans MT" panose="020B0502020104020203" pitchFamily="34" charset="77"/>
                        </a:rPr>
                        <a:t># of numeric constants</a:t>
                      </a:r>
                    </a:p>
                  </a:txBody>
                  <a:tcPr/>
                </a:tc>
                <a:extLst>
                  <a:ext uri="{0D108BD9-81ED-4DB2-BD59-A6C34878D82A}">
                    <a16:rowId xmlns:a16="http://schemas.microsoft.com/office/drawing/2014/main" val="1933028798"/>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string constants</a:t>
                      </a:r>
                    </a:p>
                  </a:txBody>
                  <a:tcPr/>
                </a:tc>
                <a:extLst>
                  <a:ext uri="{0D108BD9-81ED-4DB2-BD59-A6C34878D82A}">
                    <a16:rowId xmlns:a16="http://schemas.microsoft.com/office/drawing/2014/main" val="373493808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transfer instructions</a:t>
                      </a:r>
                    </a:p>
                  </a:txBody>
                  <a:tcPr/>
                </a:tc>
                <a:extLst>
                  <a:ext uri="{0D108BD9-81ED-4DB2-BD59-A6C34878D82A}">
                    <a16:rowId xmlns:a16="http://schemas.microsoft.com/office/drawing/2014/main" val="85818467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calls</a:t>
                      </a:r>
                    </a:p>
                  </a:txBody>
                  <a:tcPr/>
                </a:tc>
                <a:extLst>
                  <a:ext uri="{0D108BD9-81ED-4DB2-BD59-A6C34878D82A}">
                    <a16:rowId xmlns:a16="http://schemas.microsoft.com/office/drawing/2014/main" val="81700209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arithmetic instructions</a:t>
                      </a:r>
                    </a:p>
                  </a:txBody>
                  <a:tcPr/>
                </a:tc>
                <a:extLst>
                  <a:ext uri="{0D108BD9-81ED-4DB2-BD59-A6C34878D82A}">
                    <a16:rowId xmlns:a16="http://schemas.microsoft.com/office/drawing/2014/main" val="442523972"/>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instructions</a:t>
                      </a:r>
                    </a:p>
                  </a:txBody>
                  <a:tcPr/>
                </a:tc>
                <a:extLst>
                  <a:ext uri="{0D108BD9-81ED-4DB2-BD59-A6C34878D82A}">
                    <a16:rowId xmlns:a16="http://schemas.microsoft.com/office/drawing/2014/main" val="1426906763"/>
                  </a:ext>
                </a:extLst>
              </a:tr>
              <a:tr h="310654">
                <a:tc rowSpan="2">
                  <a:txBody>
                    <a:bodyPr/>
                    <a:lstStyle/>
                    <a:p>
                      <a:pPr algn="l"/>
                      <a:r>
                        <a:rPr lang="en-US" sz="1600" dirty="0">
                          <a:solidFill>
                            <a:srgbClr val="0432FF"/>
                          </a:solidFill>
                          <a:latin typeface="Gill Sans MT" panose="020B0502020104020203" pitchFamily="34" charset="77"/>
                        </a:rPr>
                        <a:t>Structure</a:t>
                      </a:r>
                    </a:p>
                  </a:txBody>
                  <a:tcPr anchor="ctr"/>
                </a:tc>
                <a:tc>
                  <a:txBody>
                    <a:bodyPr/>
                    <a:lstStyle/>
                    <a:p>
                      <a:pPr algn="l"/>
                      <a:r>
                        <a:rPr lang="en-US" sz="1600" dirty="0">
                          <a:latin typeface="Gill Sans MT" panose="020B0502020104020203" pitchFamily="34" charset="77"/>
                        </a:rPr>
                        <a:t># of children</a:t>
                      </a:r>
                    </a:p>
                  </a:txBody>
                  <a:tcPr/>
                </a:tc>
                <a:extLst>
                  <a:ext uri="{0D108BD9-81ED-4DB2-BD59-A6C34878D82A}">
                    <a16:rowId xmlns:a16="http://schemas.microsoft.com/office/drawing/2014/main" val="424542676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Betweenness centrality</a:t>
                      </a:r>
                    </a:p>
                  </a:txBody>
                  <a:tcPr/>
                </a:tc>
                <a:extLst>
                  <a:ext uri="{0D108BD9-81ED-4DB2-BD59-A6C34878D82A}">
                    <a16:rowId xmlns:a16="http://schemas.microsoft.com/office/drawing/2014/main" val="190861001"/>
                  </a:ext>
                </a:extLst>
              </a:tr>
            </a:tbl>
          </a:graphicData>
        </a:graphic>
      </p:graphicFrame>
      <p:grpSp>
        <p:nvGrpSpPr>
          <p:cNvPr id="5" name="Group 4">
            <a:extLst>
              <a:ext uri="{FF2B5EF4-FFF2-40B4-BE49-F238E27FC236}">
                <a16:creationId xmlns:a16="http://schemas.microsoft.com/office/drawing/2014/main" id="{71250B97-643C-F241-80BD-8287DA3DCFBB}"/>
              </a:ext>
            </a:extLst>
          </p:cNvPr>
          <p:cNvGrpSpPr/>
          <p:nvPr/>
        </p:nvGrpSpPr>
        <p:grpSpPr>
          <a:xfrm>
            <a:off x="171390" y="3439487"/>
            <a:ext cx="5034134" cy="3360947"/>
            <a:chOff x="171390" y="3439487"/>
            <a:chExt cx="5034134" cy="3360947"/>
          </a:xfrm>
        </p:grpSpPr>
        <p:cxnSp>
          <p:nvCxnSpPr>
            <p:cNvPr id="27" name="Elbow Connector 26">
              <a:extLst>
                <a:ext uri="{FF2B5EF4-FFF2-40B4-BE49-F238E27FC236}">
                  <a16:creationId xmlns:a16="http://schemas.microsoft.com/office/drawing/2014/main" id="{2793D158-1F3E-864F-AD99-4CBA5A3E7F17}"/>
                </a:ext>
              </a:extLst>
            </p:cNvPr>
            <p:cNvCxnSpPr>
              <a:cxnSpLocks/>
              <a:stCxn id="118" idx="0"/>
              <a:endCxn id="118" idx="2"/>
            </p:cNvCxnSpPr>
            <p:nvPr/>
          </p:nvCxnSpPr>
          <p:spPr>
            <a:xfrm rot="16200000" flipH="1">
              <a:off x="932397" y="4589561"/>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A8136D-C891-8044-8CD8-A82C97938BC1}"/>
                </a:ext>
              </a:extLst>
            </p:cNvPr>
            <p:cNvSpPr txBox="1"/>
            <p:nvPr/>
          </p:nvSpPr>
          <p:spPr>
            <a:xfrm>
              <a:off x="1047963" y="3439487"/>
              <a:ext cx="3506491" cy="574833"/>
            </a:xfrm>
            <a:prstGeom prst="rect">
              <a:avLst/>
            </a:prstGeom>
            <a:solidFill>
              <a:srgbClr val="E7F3FF"/>
            </a:solidFill>
            <a:ln>
              <a:solidFill>
                <a:schemeClr val="tx1"/>
              </a:solidFill>
            </a:ln>
          </p:spPr>
          <p:txBody>
            <a:bodyPr wrap="square" lIns="45720" tIns="0" rIns="0" bIns="0" rtlCol="0">
              <a:noAutofit/>
            </a:bodyPr>
            <a:lstStyle/>
            <a:p>
              <a:pPr algn="l"/>
              <a:r>
                <a:rPr lang="en-US" sz="1200" dirty="0">
                  <a:latin typeface="Courier" charset="0"/>
                  <a:ea typeface="Courier" charset="0"/>
                  <a:cs typeface="Courier" charset="0"/>
                </a:rPr>
                <a:t>int __</a:t>
              </a:r>
              <a:r>
                <a:rPr lang="en-US" sz="1200" dirty="0" err="1">
                  <a:latin typeface="Courier" charset="0"/>
                  <a:ea typeface="Courier" charset="0"/>
                  <a:cs typeface="Courier" charset="0"/>
                </a:rPr>
                <a:t>cdecl</a:t>
              </a:r>
              <a:r>
                <a:rPr lang="en-US" sz="1200" dirty="0">
                  <a:latin typeface="Courier" charset="0"/>
                  <a:ea typeface="Courier" charset="0"/>
                  <a:cs typeface="Courier" charset="0"/>
                </a:rPr>
                <a:t> </a:t>
              </a:r>
              <a:r>
                <a:rPr lang="en-US" sz="1200" dirty="0" err="1">
                  <a:latin typeface="Courier" charset="0"/>
                  <a:ea typeface="Courier" charset="0"/>
                  <a:cs typeface="Courier" charset="0"/>
                </a:rPr>
                <a:t>do_free_upto</a:t>
              </a:r>
              <a:r>
                <a:rPr lang="en-US" sz="1200" dirty="0">
                  <a:latin typeface="Courier" charset="0"/>
                  <a:ea typeface="Courier" charset="0"/>
                  <a:cs typeface="Courier" charset="0"/>
                </a:rPr>
                <a:t>(void *, int)</a:t>
              </a:r>
            </a:p>
            <a:p>
              <a:pPr algn="l"/>
              <a:r>
                <a:rPr lang="en-US" sz="1200" dirty="0">
                  <a:latin typeface="Courier" charset="0"/>
                  <a:ea typeface="Courier" charset="0"/>
                  <a:cs typeface="Courier" charset="0"/>
                </a:rPr>
                <a:t>... </a:t>
              </a:r>
            </a:p>
            <a:p>
              <a:pPr algn="l"/>
              <a:r>
                <a:rPr lang="en-US" sz="1200" dirty="0" err="1">
                  <a:latin typeface="Courier" charset="0"/>
                  <a:ea typeface="Courier" charset="0"/>
                  <a:cs typeface="Courier" charset="0"/>
                </a:rPr>
                <a:t>jz</a:t>
              </a:r>
              <a:r>
                <a:rPr lang="en-US" sz="1200" dirty="0">
                  <a:latin typeface="Courier" charset="0"/>
                  <a:ea typeface="Courier" charset="0"/>
                  <a:cs typeface="Courier" charset="0"/>
                </a:rPr>
                <a:t>     short loc_81A85E6</a:t>
              </a:r>
            </a:p>
          </p:txBody>
        </p:sp>
        <p:sp>
          <p:nvSpPr>
            <p:cNvPr id="29" name="TextBox 28">
              <a:extLst>
                <a:ext uri="{FF2B5EF4-FFF2-40B4-BE49-F238E27FC236}">
                  <a16:creationId xmlns:a16="http://schemas.microsoft.com/office/drawing/2014/main" id="{4D71FE1B-10A4-994B-80AD-DE5A4E2EA8AA}"/>
                </a:ext>
              </a:extLst>
            </p:cNvPr>
            <p:cNvSpPr txBox="1"/>
            <p:nvPr/>
          </p:nvSpPr>
          <p:spPr>
            <a:xfrm>
              <a:off x="171390" y="4392776"/>
              <a:ext cx="2474991" cy="406267"/>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a:t>
              </a:r>
            </a:p>
            <a:p>
              <a:pPr algn="l"/>
              <a:r>
                <a:rPr lang="en-US" sz="1200" dirty="0" err="1">
                  <a:latin typeface="Courier" charset="0"/>
                  <a:ea typeface="Courier" charset="0"/>
                  <a:cs typeface="Courier" charset="0"/>
                </a:rPr>
                <a:t>jnz</a:t>
              </a:r>
              <a:r>
                <a:rPr lang="en-US" sz="1200" dirty="0">
                  <a:latin typeface="Courier" charset="0"/>
                  <a:ea typeface="Courier" charset="0"/>
                  <a:cs typeface="Courier" charset="0"/>
                </a:rPr>
                <a:t>    short loc_81A85B6</a:t>
              </a:r>
            </a:p>
          </p:txBody>
        </p:sp>
        <p:sp>
          <p:nvSpPr>
            <p:cNvPr id="30" name="TextBox 29">
              <a:extLst>
                <a:ext uri="{FF2B5EF4-FFF2-40B4-BE49-F238E27FC236}">
                  <a16:creationId xmlns:a16="http://schemas.microsoft.com/office/drawing/2014/main" id="{DFA4943C-9EE1-3F44-A0FF-ED349C26B436}"/>
                </a:ext>
              </a:extLst>
            </p:cNvPr>
            <p:cNvSpPr txBox="1"/>
            <p:nvPr/>
          </p:nvSpPr>
          <p:spPr>
            <a:xfrm>
              <a:off x="177740" y="5058227"/>
              <a:ext cx="2468641" cy="254017"/>
            </a:xfrm>
            <a:prstGeom prst="rect">
              <a:avLst/>
            </a:prstGeom>
            <a:solidFill>
              <a:srgbClr val="E7F3FF"/>
            </a:solidFill>
            <a:ln>
              <a:solidFill>
                <a:schemeClr val="bg1">
                  <a:lumMod val="50000"/>
                </a:schemeClr>
              </a:solidFill>
            </a:ln>
          </p:spPr>
          <p:txBody>
            <a:bodyPr wrap="square" tIns="45720" bIns="0" rtlCol="0">
              <a:noAutofit/>
            </a:bodyPr>
            <a:lstStyle/>
            <a:p>
              <a:r>
                <a:rPr lang="en-US" sz="1200" dirty="0" err="1">
                  <a:latin typeface="Courier" charset="0"/>
                  <a:ea typeface="Courier" charset="0"/>
                  <a:cs typeface="Courier" charset="0"/>
                </a:rPr>
                <a:t>jmp</a:t>
              </a:r>
              <a:r>
                <a:rPr lang="en-US" sz="1200" dirty="0">
                  <a:latin typeface="Courier" charset="0"/>
                  <a:ea typeface="Courier" charset="0"/>
                  <a:cs typeface="Courier" charset="0"/>
                </a:rPr>
                <a:t>    short loc_81A85F2</a:t>
              </a:r>
            </a:p>
          </p:txBody>
        </p:sp>
        <p:sp>
          <p:nvSpPr>
            <p:cNvPr id="31" name="TextBox 30">
              <a:extLst>
                <a:ext uri="{FF2B5EF4-FFF2-40B4-BE49-F238E27FC236}">
                  <a16:creationId xmlns:a16="http://schemas.microsoft.com/office/drawing/2014/main" id="{FC5D6162-C1BA-8D41-8117-18600E50C03E}"/>
                </a:ext>
              </a:extLst>
            </p:cNvPr>
            <p:cNvSpPr txBox="1"/>
            <p:nvPr/>
          </p:nvSpPr>
          <p:spPr>
            <a:xfrm>
              <a:off x="3230720" y="4392775"/>
              <a:ext cx="1974804" cy="406267"/>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 </a:t>
              </a:r>
            </a:p>
            <a:p>
              <a:pPr algn="l"/>
              <a:r>
                <a:rPr lang="en-US" sz="1200" dirty="0">
                  <a:latin typeface="Courier" charset="0"/>
                  <a:ea typeface="Courier" charset="0"/>
                  <a:cs typeface="Courier" charset="0"/>
                </a:rPr>
                <a:t>call   </a:t>
              </a:r>
              <a:r>
                <a:rPr lang="en-US" sz="1200" dirty="0" err="1">
                  <a:latin typeface="Courier" charset="0"/>
                  <a:ea typeface="Courier" charset="0"/>
                  <a:cs typeface="Courier" charset="0"/>
                </a:rPr>
                <a:t>BIO_free_all</a:t>
              </a:r>
              <a:endParaRPr lang="en-US" sz="1200" dirty="0">
                <a:latin typeface="Courier" charset="0"/>
                <a:ea typeface="Courier" charset="0"/>
                <a:cs typeface="Courier" charset="0"/>
              </a:endParaRPr>
            </a:p>
          </p:txBody>
        </p:sp>
        <p:sp>
          <p:nvSpPr>
            <p:cNvPr id="40" name="TextBox 39">
              <a:extLst>
                <a:ext uri="{FF2B5EF4-FFF2-40B4-BE49-F238E27FC236}">
                  <a16:creationId xmlns:a16="http://schemas.microsoft.com/office/drawing/2014/main" id="{81AC7A4C-4BC1-884E-B0CD-46A3A175769F}"/>
                </a:ext>
              </a:extLst>
            </p:cNvPr>
            <p:cNvSpPr txBox="1"/>
            <p:nvPr/>
          </p:nvSpPr>
          <p:spPr>
            <a:xfrm>
              <a:off x="1851301" y="5539949"/>
              <a:ext cx="1899817" cy="421741"/>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a:t>
              </a:r>
            </a:p>
            <a:p>
              <a:pPr algn="l"/>
              <a:r>
                <a:rPr lang="en-US" sz="1200" dirty="0" err="1">
                  <a:latin typeface="Courier" charset="0"/>
                  <a:ea typeface="Courier" charset="0"/>
                  <a:cs typeface="Courier" charset="0"/>
                </a:rPr>
                <a:t>do_free_upto</a:t>
              </a:r>
              <a:r>
                <a:rPr lang="en-US" sz="1200" dirty="0">
                  <a:latin typeface="Courier" charset="0"/>
                  <a:ea typeface="Courier" charset="0"/>
                  <a:cs typeface="Courier" charset="0"/>
                </a:rPr>
                <a:t> </a:t>
              </a:r>
              <a:r>
                <a:rPr lang="en-US" sz="1200" dirty="0" err="1">
                  <a:latin typeface="Courier" charset="0"/>
                  <a:ea typeface="Courier" charset="0"/>
                  <a:cs typeface="Courier" charset="0"/>
                </a:rPr>
                <a:t>endp</a:t>
              </a:r>
              <a:endParaRPr lang="en-US" sz="1200" dirty="0">
                <a:latin typeface="Courier" charset="0"/>
                <a:ea typeface="Courier" charset="0"/>
                <a:cs typeface="Courier" charset="0"/>
              </a:endParaRPr>
            </a:p>
          </p:txBody>
        </p:sp>
        <p:cxnSp>
          <p:nvCxnSpPr>
            <p:cNvPr id="54" name="Straight Arrow Connector 53">
              <a:extLst>
                <a:ext uri="{FF2B5EF4-FFF2-40B4-BE49-F238E27FC236}">
                  <a16:creationId xmlns:a16="http://schemas.microsoft.com/office/drawing/2014/main" id="{BE744C30-D1A0-3441-8C29-EF4DEE485AA0}"/>
                </a:ext>
              </a:extLst>
            </p:cNvPr>
            <p:cNvCxnSpPr>
              <a:cxnSpLocks/>
              <a:stCxn id="29" idx="2"/>
              <a:endCxn id="30" idx="0"/>
            </p:cNvCxnSpPr>
            <p:nvPr/>
          </p:nvCxnSpPr>
          <p:spPr>
            <a:xfrm>
              <a:off x="1408886" y="4799043"/>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4A9AF3E-6798-4B4A-B975-D811BF61126F}"/>
                </a:ext>
              </a:extLst>
            </p:cNvPr>
            <p:cNvSpPr txBox="1"/>
            <p:nvPr/>
          </p:nvSpPr>
          <p:spPr>
            <a:xfrm>
              <a:off x="1245983" y="6205399"/>
              <a:ext cx="38583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dirty="0">
                  <a:latin typeface="Gill Sans MT" panose="020B0502020104020203" pitchFamily="34" charset="77"/>
                  <a:ea typeface="Times New Roman" charset="0"/>
                  <a:cs typeface="Times New Roman" charset="0"/>
                </a:rPr>
                <a:t>Assembly code of CVE-2015-1792 compiled with x86-GCC-4.8.4-O0</a:t>
              </a:r>
            </a:p>
          </p:txBody>
        </p:sp>
        <p:cxnSp>
          <p:nvCxnSpPr>
            <p:cNvPr id="65" name="Elbow Connector 64">
              <a:extLst>
                <a:ext uri="{FF2B5EF4-FFF2-40B4-BE49-F238E27FC236}">
                  <a16:creationId xmlns:a16="http://schemas.microsoft.com/office/drawing/2014/main" id="{71CBE239-4CA8-2C42-8AEA-20079582D99E}"/>
                </a:ext>
              </a:extLst>
            </p:cNvPr>
            <p:cNvCxnSpPr>
              <a:cxnSpLocks/>
              <a:stCxn id="111" idx="2"/>
              <a:endCxn id="31" idx="0"/>
            </p:cNvCxnSpPr>
            <p:nvPr/>
          </p:nvCxnSpPr>
          <p:spPr>
            <a:xfrm rot="16200000" flipH="1">
              <a:off x="3378642" y="3553295"/>
              <a:ext cx="391476" cy="1287484"/>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0" name="Elbow Connector 79">
              <a:extLst>
                <a:ext uri="{FF2B5EF4-FFF2-40B4-BE49-F238E27FC236}">
                  <a16:creationId xmlns:a16="http://schemas.microsoft.com/office/drawing/2014/main" id="{EA7DF847-7518-0644-AC20-006BBF27CA9A}"/>
                </a:ext>
              </a:extLst>
            </p:cNvPr>
            <p:cNvCxnSpPr>
              <a:cxnSpLocks/>
              <a:stCxn id="31" idx="2"/>
              <a:endCxn id="40" idx="0"/>
            </p:cNvCxnSpPr>
            <p:nvPr/>
          </p:nvCxnSpPr>
          <p:spPr>
            <a:xfrm rot="5400000">
              <a:off x="3139213" y="4461039"/>
              <a:ext cx="740907" cy="1416912"/>
            </a:xfrm>
            <a:prstGeom prst="bentConnector3">
              <a:avLst>
                <a:gd name="adj1" fmla="val 829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5" name="Elbow Connector 84">
              <a:extLst>
                <a:ext uri="{FF2B5EF4-FFF2-40B4-BE49-F238E27FC236}">
                  <a16:creationId xmlns:a16="http://schemas.microsoft.com/office/drawing/2014/main" id="{3953909E-9B4F-CA43-9364-B9463995047C}"/>
                </a:ext>
              </a:extLst>
            </p:cNvPr>
            <p:cNvCxnSpPr>
              <a:cxnSpLocks/>
              <a:stCxn id="30" idx="2"/>
              <a:endCxn id="113" idx="0"/>
            </p:cNvCxnSpPr>
            <p:nvPr/>
          </p:nvCxnSpPr>
          <p:spPr>
            <a:xfrm rot="16200000" flipH="1">
              <a:off x="1837365" y="4886939"/>
              <a:ext cx="230434"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Elbow Connector 87">
              <a:extLst>
                <a:ext uri="{FF2B5EF4-FFF2-40B4-BE49-F238E27FC236}">
                  <a16:creationId xmlns:a16="http://schemas.microsoft.com/office/drawing/2014/main" id="{E90554D2-3DBC-2241-B6D0-5A2AFD7EF4F5}"/>
                </a:ext>
              </a:extLst>
            </p:cNvPr>
            <p:cNvCxnSpPr>
              <a:cxnSpLocks/>
              <a:stCxn id="107" idx="2"/>
              <a:endCxn id="29" idx="0"/>
            </p:cNvCxnSpPr>
            <p:nvPr/>
          </p:nvCxnSpPr>
          <p:spPr>
            <a:xfrm rot="5400000">
              <a:off x="1768049" y="3647150"/>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87A2BC98-90E5-6D40-B044-5AAE68B97009}"/>
                </a:ext>
              </a:extLst>
            </p:cNvPr>
            <p:cNvSpPr txBox="1"/>
            <p:nvPr/>
          </p:nvSpPr>
          <p:spPr>
            <a:xfrm>
              <a:off x="2294908" y="3736560"/>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1" name="TextBox 110">
              <a:extLst>
                <a:ext uri="{FF2B5EF4-FFF2-40B4-BE49-F238E27FC236}">
                  <a16:creationId xmlns:a16="http://schemas.microsoft.com/office/drawing/2014/main" id="{A9623A85-826C-3F4A-8387-65E0B36F9021}"/>
                </a:ext>
              </a:extLst>
            </p:cNvPr>
            <p:cNvSpPr txBox="1"/>
            <p:nvPr/>
          </p:nvSpPr>
          <p:spPr>
            <a:xfrm>
              <a:off x="2711871" y="3731547"/>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3" name="TextBox 112">
              <a:extLst>
                <a:ext uri="{FF2B5EF4-FFF2-40B4-BE49-F238E27FC236}">
                  <a16:creationId xmlns:a16="http://schemas.microsoft.com/office/drawing/2014/main" id="{5FE13B82-3CDF-674A-95F8-972D90D87B50}"/>
                </a:ext>
              </a:extLst>
            </p:cNvPr>
            <p:cNvSpPr txBox="1"/>
            <p:nvPr/>
          </p:nvSpPr>
          <p:spPr>
            <a:xfrm>
              <a:off x="2274337" y="5542678"/>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8" name="TextBox 117">
              <a:extLst>
                <a:ext uri="{FF2B5EF4-FFF2-40B4-BE49-F238E27FC236}">
                  <a16:creationId xmlns:a16="http://schemas.microsoft.com/office/drawing/2014/main" id="{62ADF758-9449-B94D-8D2B-8BE314FA85F7}"/>
                </a:ext>
              </a:extLst>
            </p:cNvPr>
            <p:cNvSpPr txBox="1"/>
            <p:nvPr/>
          </p:nvSpPr>
          <p:spPr>
            <a:xfrm>
              <a:off x="304911" y="4386428"/>
              <a:ext cx="1661240" cy="406267"/>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grpSp>
      <p:grpSp>
        <p:nvGrpSpPr>
          <p:cNvPr id="170" name="Group 169">
            <a:extLst>
              <a:ext uri="{FF2B5EF4-FFF2-40B4-BE49-F238E27FC236}">
                <a16:creationId xmlns:a16="http://schemas.microsoft.com/office/drawing/2014/main" id="{B5FDAC5B-B802-FC40-9B5A-363EB1FBCC16}"/>
              </a:ext>
            </a:extLst>
          </p:cNvPr>
          <p:cNvGrpSpPr/>
          <p:nvPr/>
        </p:nvGrpSpPr>
        <p:grpSpPr>
          <a:xfrm>
            <a:off x="7029410" y="3528413"/>
            <a:ext cx="5045038" cy="2413191"/>
            <a:chOff x="11322722" y="3525971"/>
            <a:chExt cx="5045038" cy="2413191"/>
          </a:xfrm>
        </p:grpSpPr>
        <p:cxnSp>
          <p:nvCxnSpPr>
            <p:cNvPr id="155" name="Elbow Connector 154">
              <a:extLst>
                <a:ext uri="{FF2B5EF4-FFF2-40B4-BE49-F238E27FC236}">
                  <a16:creationId xmlns:a16="http://schemas.microsoft.com/office/drawing/2014/main" id="{DD8D191D-C576-8847-AEF7-7A5B238DB4CB}"/>
                </a:ext>
              </a:extLst>
            </p:cNvPr>
            <p:cNvCxnSpPr>
              <a:cxnSpLocks/>
              <a:stCxn id="169" idx="0"/>
              <a:endCxn id="169" idx="2"/>
            </p:cNvCxnSpPr>
            <p:nvPr/>
          </p:nvCxnSpPr>
          <p:spPr>
            <a:xfrm rot="16200000" flipH="1">
              <a:off x="12083729" y="4457159"/>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CDE2925-C1E5-2F47-99B5-72271FE7EB8A}"/>
                </a:ext>
              </a:extLst>
            </p:cNvPr>
            <p:cNvSpPr txBox="1"/>
            <p:nvPr/>
          </p:nvSpPr>
          <p:spPr>
            <a:xfrm>
              <a:off x="12762411" y="3525971"/>
              <a:ext cx="2450649" cy="329184"/>
            </a:xfrm>
            <a:prstGeom prst="rect">
              <a:avLst/>
            </a:prstGeom>
            <a:solidFill>
              <a:srgbClr val="E7F3FF"/>
            </a:solidFill>
            <a:ln>
              <a:solidFill>
                <a:schemeClr val="tx1"/>
              </a:solidFill>
            </a:ln>
          </p:spPr>
          <p:txBody>
            <a:bodyPr wrap="square" lIns="45720" tIns="0" r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{2, 0, 1, 0, 3, 1, 2, 0}</a:t>
              </a:r>
            </a:p>
          </p:txBody>
        </p:sp>
        <p:sp>
          <p:nvSpPr>
            <p:cNvPr id="157" name="TextBox 156">
              <a:extLst>
                <a:ext uri="{FF2B5EF4-FFF2-40B4-BE49-F238E27FC236}">
                  <a16:creationId xmlns:a16="http://schemas.microsoft.com/office/drawing/2014/main" id="{C67E9BF3-6554-CC46-837E-7AB4A283715B}"/>
                </a:ext>
              </a:extLst>
            </p:cNvPr>
            <p:cNvSpPr txBox="1"/>
            <p:nvPr/>
          </p:nvSpPr>
          <p:spPr>
            <a:xfrm>
              <a:off x="11322722" y="4260374"/>
              <a:ext cx="2474991" cy="406267"/>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3, 2, 12, 0, 2, 0.083}</a:t>
              </a:r>
            </a:p>
          </p:txBody>
        </p:sp>
        <p:sp>
          <p:nvSpPr>
            <p:cNvPr id="158" name="TextBox 157">
              <a:extLst>
                <a:ext uri="{FF2B5EF4-FFF2-40B4-BE49-F238E27FC236}">
                  <a16:creationId xmlns:a16="http://schemas.microsoft.com/office/drawing/2014/main" id="{248D5C52-A56D-6847-B01B-846387AE0DFD}"/>
                </a:ext>
              </a:extLst>
            </p:cNvPr>
            <p:cNvSpPr txBox="1"/>
            <p:nvPr/>
          </p:nvSpPr>
          <p:spPr>
            <a:xfrm>
              <a:off x="11329072" y="4925825"/>
              <a:ext cx="2468641" cy="322108"/>
            </a:xfrm>
            <a:prstGeom prst="rect">
              <a:avLst/>
            </a:prstGeom>
            <a:solidFill>
              <a:srgbClr val="E7F3FF"/>
            </a:solidFill>
            <a:ln>
              <a:solidFill>
                <a:schemeClr val="bg1">
                  <a:lumMod val="50000"/>
                </a:schemeClr>
              </a:solidFill>
            </a:ln>
          </p:spPr>
          <p:txBody>
            <a:bodyPr wrap="square" tIns="45720" bIns="0" rtlCol="0">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1, 0, 1, 0, 1, 0.083}</a:t>
              </a:r>
            </a:p>
          </p:txBody>
        </p:sp>
        <p:sp>
          <p:nvSpPr>
            <p:cNvPr id="159" name="TextBox 158">
              <a:extLst>
                <a:ext uri="{FF2B5EF4-FFF2-40B4-BE49-F238E27FC236}">
                  <a16:creationId xmlns:a16="http://schemas.microsoft.com/office/drawing/2014/main" id="{132CB1C3-7AB7-E749-8CFF-564D7DB81181}"/>
                </a:ext>
              </a:extLst>
            </p:cNvPr>
            <p:cNvSpPr txBox="1"/>
            <p:nvPr/>
          </p:nvSpPr>
          <p:spPr>
            <a:xfrm>
              <a:off x="14081970" y="4260373"/>
              <a:ext cx="2285790" cy="406267"/>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1, 1, 3, 0, 0, 1, 0.083}</a:t>
              </a:r>
            </a:p>
          </p:txBody>
        </p:sp>
        <p:sp>
          <p:nvSpPr>
            <p:cNvPr id="160" name="TextBox 159">
              <a:extLst>
                <a:ext uri="{FF2B5EF4-FFF2-40B4-BE49-F238E27FC236}">
                  <a16:creationId xmlns:a16="http://schemas.microsoft.com/office/drawing/2014/main" id="{E0D20981-A0E5-F84A-B11C-8A68144F8B02}"/>
                </a:ext>
              </a:extLst>
            </p:cNvPr>
            <p:cNvSpPr txBox="1"/>
            <p:nvPr/>
          </p:nvSpPr>
          <p:spPr>
            <a:xfrm>
              <a:off x="12996040" y="5517421"/>
              <a:ext cx="1899817" cy="421741"/>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{1, 0, 0, 0, 2, 1, 0, 0}</a:t>
              </a:r>
            </a:p>
          </p:txBody>
        </p:sp>
        <p:cxnSp>
          <p:nvCxnSpPr>
            <p:cNvPr id="161" name="Straight Arrow Connector 160">
              <a:extLst>
                <a:ext uri="{FF2B5EF4-FFF2-40B4-BE49-F238E27FC236}">
                  <a16:creationId xmlns:a16="http://schemas.microsoft.com/office/drawing/2014/main" id="{26D04D7E-65AC-F04F-924B-40C78E27B5A3}"/>
                </a:ext>
              </a:extLst>
            </p:cNvPr>
            <p:cNvCxnSpPr>
              <a:cxnSpLocks/>
              <a:stCxn id="157" idx="2"/>
              <a:endCxn id="158" idx="0"/>
            </p:cNvCxnSpPr>
            <p:nvPr/>
          </p:nvCxnSpPr>
          <p:spPr>
            <a:xfrm>
              <a:off x="12560218" y="4666641"/>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294C527B-E329-C74C-998E-77C2284F5662}"/>
                </a:ext>
              </a:extLst>
            </p:cNvPr>
            <p:cNvCxnSpPr>
              <a:cxnSpLocks/>
              <a:stCxn id="167" idx="2"/>
              <a:endCxn id="159" idx="0"/>
            </p:cNvCxnSpPr>
            <p:nvPr/>
          </p:nvCxnSpPr>
          <p:spPr>
            <a:xfrm rot="16200000" flipH="1">
              <a:off x="14457679" y="3493187"/>
              <a:ext cx="391476" cy="1142895"/>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3" name="Elbow Connector 162">
              <a:extLst>
                <a:ext uri="{FF2B5EF4-FFF2-40B4-BE49-F238E27FC236}">
                  <a16:creationId xmlns:a16="http://schemas.microsoft.com/office/drawing/2014/main" id="{0EF4E341-21DB-C941-A9FA-ABDEA3B28966}"/>
                </a:ext>
              </a:extLst>
            </p:cNvPr>
            <p:cNvCxnSpPr>
              <a:cxnSpLocks/>
              <a:stCxn id="159" idx="2"/>
              <a:endCxn id="160" idx="0"/>
            </p:cNvCxnSpPr>
            <p:nvPr/>
          </p:nvCxnSpPr>
          <p:spPr>
            <a:xfrm rot="5400000">
              <a:off x="14160017" y="4452572"/>
              <a:ext cx="850781" cy="1278916"/>
            </a:xfrm>
            <a:prstGeom prst="bentConnector3">
              <a:avLst>
                <a:gd name="adj1" fmla="val 80708"/>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5" name="Elbow Connector 164">
              <a:extLst>
                <a:ext uri="{FF2B5EF4-FFF2-40B4-BE49-F238E27FC236}">
                  <a16:creationId xmlns:a16="http://schemas.microsoft.com/office/drawing/2014/main" id="{F9DE52F7-A8B6-7446-BFC9-A6C850B7F7B2}"/>
                </a:ext>
              </a:extLst>
            </p:cNvPr>
            <p:cNvCxnSpPr>
              <a:cxnSpLocks/>
              <a:stCxn id="166" idx="2"/>
              <a:endCxn id="157" idx="0"/>
            </p:cNvCxnSpPr>
            <p:nvPr/>
          </p:nvCxnSpPr>
          <p:spPr>
            <a:xfrm rot="5400000">
              <a:off x="12919381" y="3514748"/>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E6437E91-09DF-9142-9171-44A3813D6853}"/>
                </a:ext>
              </a:extLst>
            </p:cNvPr>
            <p:cNvSpPr txBox="1"/>
            <p:nvPr/>
          </p:nvSpPr>
          <p:spPr>
            <a:xfrm>
              <a:off x="13446240" y="3604158"/>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7" name="TextBox 166">
              <a:extLst>
                <a:ext uri="{FF2B5EF4-FFF2-40B4-BE49-F238E27FC236}">
                  <a16:creationId xmlns:a16="http://schemas.microsoft.com/office/drawing/2014/main" id="{C2AE0C39-2B19-2E4F-B0FB-32743856F1BC}"/>
                </a:ext>
              </a:extLst>
            </p:cNvPr>
            <p:cNvSpPr txBox="1"/>
            <p:nvPr/>
          </p:nvSpPr>
          <p:spPr>
            <a:xfrm>
              <a:off x="13863203" y="3599145"/>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8" name="TextBox 167">
              <a:extLst>
                <a:ext uri="{FF2B5EF4-FFF2-40B4-BE49-F238E27FC236}">
                  <a16:creationId xmlns:a16="http://schemas.microsoft.com/office/drawing/2014/main" id="{F51A0191-6000-9148-93A9-8A2D931BDFCD}"/>
                </a:ext>
              </a:extLst>
            </p:cNvPr>
            <p:cNvSpPr txBox="1"/>
            <p:nvPr/>
          </p:nvSpPr>
          <p:spPr>
            <a:xfrm>
              <a:off x="13425669" y="5514780"/>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9" name="TextBox 168">
              <a:extLst>
                <a:ext uri="{FF2B5EF4-FFF2-40B4-BE49-F238E27FC236}">
                  <a16:creationId xmlns:a16="http://schemas.microsoft.com/office/drawing/2014/main" id="{8A6D2584-49F4-4244-B069-CCBFB9EB05AB}"/>
                </a:ext>
              </a:extLst>
            </p:cNvPr>
            <p:cNvSpPr txBox="1"/>
            <p:nvPr/>
          </p:nvSpPr>
          <p:spPr>
            <a:xfrm>
              <a:off x="11456243" y="4254026"/>
              <a:ext cx="1661240" cy="406267"/>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cxnSp>
          <p:nvCxnSpPr>
            <p:cNvPr id="164" name="Elbow Connector 163">
              <a:extLst>
                <a:ext uri="{FF2B5EF4-FFF2-40B4-BE49-F238E27FC236}">
                  <a16:creationId xmlns:a16="http://schemas.microsoft.com/office/drawing/2014/main" id="{5E2CE91F-017D-F442-86E3-4D0F05BF9367}"/>
                </a:ext>
              </a:extLst>
            </p:cNvPr>
            <p:cNvCxnSpPr>
              <a:cxnSpLocks/>
              <a:stCxn id="158" idx="2"/>
              <a:endCxn id="168" idx="0"/>
            </p:cNvCxnSpPr>
            <p:nvPr/>
          </p:nvCxnSpPr>
          <p:spPr>
            <a:xfrm rot="16200000" flipH="1">
              <a:off x="12970491" y="4840834"/>
              <a:ext cx="266847"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171" name="Right Arrow 170">
            <a:extLst>
              <a:ext uri="{FF2B5EF4-FFF2-40B4-BE49-F238E27FC236}">
                <a16:creationId xmlns:a16="http://schemas.microsoft.com/office/drawing/2014/main" id="{987CA7EC-A80F-DB42-B251-508BC002C686}"/>
              </a:ext>
            </a:extLst>
          </p:cNvPr>
          <p:cNvSpPr/>
          <p:nvPr/>
        </p:nvSpPr>
        <p:spPr>
          <a:xfrm>
            <a:off x="5390504" y="4438920"/>
            <a:ext cx="1354649" cy="194483"/>
          </a:xfrm>
          <a:prstGeom prst="rightArrow">
            <a:avLst/>
          </a:prstGeom>
          <a:solidFill>
            <a:srgbClr val="F4D5F5"/>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72" name="TextBox 171">
            <a:extLst>
              <a:ext uri="{FF2B5EF4-FFF2-40B4-BE49-F238E27FC236}">
                <a16:creationId xmlns:a16="http://schemas.microsoft.com/office/drawing/2014/main" id="{3958E8BC-09F6-7845-8EF0-546DD3F76694}"/>
              </a:ext>
            </a:extLst>
          </p:cNvPr>
          <p:cNvSpPr txBox="1"/>
          <p:nvPr/>
        </p:nvSpPr>
        <p:spPr>
          <a:xfrm>
            <a:off x="8839832" y="3004510"/>
            <a:ext cx="17091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2400" dirty="0">
                <a:solidFill>
                  <a:srgbClr val="FF0000"/>
                </a:solidFill>
                <a:latin typeface="Gill Sans MT" panose="020B0502020104020203" pitchFamily="34" charset="77"/>
                <a:ea typeface="Times New Roman" charset="0"/>
                <a:cs typeface="Times New Roman" charset="0"/>
              </a:rPr>
              <a:t>Label</a:t>
            </a:r>
            <a:r>
              <a:rPr lang="en-US" sz="2400" dirty="0">
                <a:latin typeface="Gill Sans MT" panose="020B0502020104020203" pitchFamily="34" charset="77"/>
                <a:ea typeface="Times New Roman" charset="0"/>
                <a:cs typeface="Times New Roman" charset="0"/>
              </a:rPr>
              <a:t> </a:t>
            </a:r>
            <a:r>
              <a:rPr lang="en-US" sz="2400" b="1" dirty="0">
                <a:solidFill>
                  <a:srgbClr val="FF0000"/>
                </a:solidFill>
                <a:latin typeface="Times New Roman" panose="02020603050405020304" pitchFamily="18" charset="0"/>
                <a:ea typeface="Times New Roman"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1199926772"/>
      </p:ext>
    </p:extLst>
  </p:cSld>
  <p:clrMapOvr>
    <a:masterClrMapping/>
  </p:clrMapOvr>
  <p:transition spd="med" advTm="608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dissolve">
                                      <p:cBhvr>
                                        <p:cTn id="21" dur="500"/>
                                        <p:tgtEl>
                                          <p:spTgt spid="17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dissolve">
                                      <p:cBhvr>
                                        <p:cTn id="24" dur="500"/>
                                        <p:tgtEl>
                                          <p:spTgt spid="17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animEffect transition="in" filter="dissolve">
                                      <p:cBhvr>
                                        <p:cTn id="29" dur="500"/>
                                        <p:tgtEl>
                                          <p:spTgt spid="3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dissolve">
                                      <p:cBhvr>
                                        <p:cTn id="3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E0A3-606B-FA4B-8BDF-D327FE347645}"/>
              </a:ext>
            </a:extLst>
          </p:cNvPr>
          <p:cNvSpPr>
            <a:spLocks noGrp="1"/>
          </p:cNvSpPr>
          <p:nvPr>
            <p:ph type="title"/>
          </p:nvPr>
        </p:nvSpPr>
        <p:spPr/>
        <p:txBody>
          <a:bodyPr>
            <a:normAutofit/>
          </a:bodyPr>
          <a:lstStyle/>
          <a:p>
            <a:r>
              <a:rPr lang="en-US" sz="4400" dirty="0"/>
              <a:t>Ranking-Based Triplet Loss Network</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76139A-8CC2-0E4F-9821-78B86C38DD19}"/>
                  </a:ext>
                </a:extLst>
              </p:cNvPr>
              <p:cNvSpPr>
                <a:spLocks noGrp="1"/>
              </p:cNvSpPr>
              <p:nvPr>
                <p:ph type="body" idx="1"/>
              </p:nvPr>
            </p:nvSpPr>
            <p:spPr>
              <a:xfrm>
                <a:off x="616071" y="951929"/>
                <a:ext cx="11239501" cy="2764037"/>
              </a:xfrm>
            </p:spPr>
            <p:txBody>
              <a:bodyPr>
                <a:normAutofit/>
              </a:bodyPr>
              <a:lstStyle/>
              <a:p>
                <a:r>
                  <a:rPr lang="en-US" sz="2400" dirty="0">
                    <a:solidFill>
                      <a:schemeClr val="tx1"/>
                    </a:solidFill>
                  </a:rPr>
                  <a:t>Triplet Loss Network</a:t>
                </a:r>
              </a:p>
              <a:p>
                <a:pPr lvl="1">
                  <a:spcBef>
                    <a:spcPts val="1100"/>
                  </a:spcBef>
                </a:pPr>
                <a:r>
                  <a:rPr lang="en-US" sz="2200" dirty="0">
                    <a:solidFill>
                      <a:schemeClr val="tx1"/>
                    </a:solidFill>
                  </a:rPr>
                  <a:t>Triplet: </a:t>
                </a:r>
                <a:r>
                  <a:rPr lang="en-US" sz="2200" i="1" dirty="0">
                    <a:solidFill>
                      <a:schemeClr val="tx1"/>
                    </a:solidFill>
                  </a:rPr>
                  <a:t>&lt;</a:t>
                </a:r>
                <a:r>
                  <a:rPr lang="en-US" sz="2200" i="1" dirty="0">
                    <a:solidFill>
                      <a:srgbClr val="0432FF"/>
                    </a:solidFill>
                  </a:rPr>
                  <a:t>anchor, positive, negative</a:t>
                </a:r>
                <a:r>
                  <a:rPr lang="en-US" sz="2200" i="1" dirty="0">
                    <a:solidFill>
                      <a:schemeClr val="tx1"/>
                    </a:solidFill>
                  </a:rPr>
                  <a:t>&gt;</a:t>
                </a:r>
              </a:p>
              <a:p>
                <a:pPr lvl="1">
                  <a:spcBef>
                    <a:spcPts val="1100"/>
                  </a:spcBef>
                </a:pPr>
                <a:r>
                  <a:rPr lang="en-US" sz="2200" i="1" dirty="0">
                    <a:solidFill>
                      <a:srgbClr val="0432FF"/>
                    </a:solidFill>
                  </a:rPr>
                  <a:t>Similarity label</a:t>
                </a:r>
                <a:r>
                  <a:rPr lang="en-US" sz="2200" dirty="0"/>
                  <a:t>: anchor is more similar with positive than with negative.</a:t>
                </a:r>
                <a:endParaRPr lang="en-US" sz="2200" dirty="0">
                  <a:solidFill>
                    <a:schemeClr val="tx1"/>
                  </a:solidFill>
                </a:endParaRPr>
              </a:p>
              <a:p>
                <a:pPr lvl="1">
                  <a:spcBef>
                    <a:spcPts val="1100"/>
                  </a:spcBef>
                </a:pPr>
                <a:r>
                  <a:rPr lang="en-US" sz="2200" dirty="0">
                    <a:solidFill>
                      <a:schemeClr val="tx1"/>
                    </a:solidFill>
                  </a:rPr>
                  <a:t>Loss function: </a:t>
                </a:r>
                <a14:m>
                  <m:oMath xmlns:m="http://schemas.openxmlformats.org/officeDocument/2006/math">
                    <m:r>
                      <a:rPr lang="en-US" sz="2200" i="1">
                        <a:solidFill>
                          <a:schemeClr val="tx1"/>
                        </a:solidFill>
                        <a:latin typeface="Cambria Math" panose="02040503050406030204" pitchFamily="18" charset="0"/>
                        <a:ea typeface="Palatino"/>
                        <a:cs typeface="Palatino"/>
                        <a:sym typeface="Palatino"/>
                      </a:rPr>
                      <m:t>𝐿</m:t>
                    </m:r>
                    <m:r>
                      <a:rPr lang="en-US" sz="2200" i="1">
                        <a:solidFill>
                          <a:schemeClr val="tx1"/>
                        </a:solidFill>
                        <a:latin typeface="Cambria Math" panose="02040503050406030204" pitchFamily="18" charset="0"/>
                        <a:ea typeface="Palatino"/>
                        <a:cs typeface="Palatino"/>
                        <a:sym typeface="Palatino"/>
                      </a:rPr>
                      <m:t>=</m:t>
                    </m:r>
                    <m:func>
                      <m:funcPr>
                        <m:ctrlPr>
                          <a:rPr lang="en-US" sz="2200" i="1">
                            <a:solidFill>
                              <a:schemeClr val="tx1"/>
                            </a:solidFill>
                            <a:latin typeface="Cambria Math" panose="02040503050406030204" pitchFamily="18" charset="0"/>
                            <a:ea typeface="Palatino"/>
                            <a:cs typeface="Palatino"/>
                            <a:sym typeface="Palatino"/>
                          </a:rPr>
                        </m:ctrlPr>
                      </m:funcPr>
                      <m:fName>
                        <m:r>
                          <m:rPr>
                            <m:sty m:val="p"/>
                          </m:rPr>
                          <a:rPr lang="en-US" sz="2200">
                            <a:solidFill>
                              <a:schemeClr val="tx1"/>
                            </a:solidFill>
                            <a:latin typeface="Cambria Math" panose="02040503050406030204" pitchFamily="18" charset="0"/>
                            <a:ea typeface="Palatino"/>
                            <a:cs typeface="Palatino"/>
                            <a:sym typeface="Palatino"/>
                          </a:rPr>
                          <m:t>max</m:t>
                        </m:r>
                      </m:fName>
                      <m:e>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rPr>
                              <m:t>𝑑</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𝑎</m:t>
                                </m:r>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𝑝</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𝑑</m:t>
                            </m:r>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ea typeface="Palatino"/>
                                    <a:cs typeface="Palatino"/>
                                    <a:sym typeface="Palatino"/>
                                  </a:rPr>
                                  <m:t>𝑎</m:t>
                                </m:r>
                                <m:r>
                                  <a:rPr lang="en-US" sz="2200" i="1">
                                    <a:solidFill>
                                      <a:schemeClr val="tx1"/>
                                    </a:solidFill>
                                    <a:latin typeface="Cambria Math" panose="02040503050406030204" pitchFamily="18" charset="0"/>
                                    <a:ea typeface="Palatino"/>
                                    <a:cs typeface="Palatino"/>
                                    <a:sym typeface="Palatino"/>
                                  </a:rPr>
                                  <m:t>, </m:t>
                                </m:r>
                                <m:r>
                                  <a:rPr lang="en-US" sz="2200" i="1">
                                    <a:solidFill>
                                      <a:schemeClr val="tx1"/>
                                    </a:solidFill>
                                    <a:latin typeface="Cambria Math" panose="02040503050406030204" pitchFamily="18" charset="0"/>
                                    <a:ea typeface="Palatino"/>
                                    <a:cs typeface="Palatino"/>
                                    <a:sym typeface="Palatino"/>
                                  </a:rPr>
                                  <m:t>𝑛</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𝑚𝑎𝑟𝑔𝑖𝑛</m:t>
                            </m:r>
                            <m:r>
                              <a:rPr lang="en-US" sz="2200" i="1">
                                <a:solidFill>
                                  <a:schemeClr val="tx1"/>
                                </a:solidFill>
                                <a:latin typeface="Cambria Math" panose="02040503050406030204" pitchFamily="18" charset="0"/>
                                <a:ea typeface="Palatino"/>
                                <a:cs typeface="Palatino"/>
                                <a:sym typeface="Palatino"/>
                              </a:rPr>
                              <m:t>, 0</m:t>
                            </m:r>
                          </m:e>
                        </m:d>
                      </m:e>
                    </m:func>
                  </m:oMath>
                </a14:m>
                <a:endParaRPr lang="en-US" sz="2200" dirty="0">
                  <a:solidFill>
                    <a:schemeClr val="tx1"/>
                  </a:solidFill>
                  <a:ea typeface="Palatino"/>
                  <a:cs typeface="Palatino"/>
                  <a:sym typeface="Palatino"/>
                </a:endParaRPr>
              </a:p>
            </p:txBody>
          </p:sp>
        </mc:Choice>
        <mc:Fallback xmlns="">
          <p:sp>
            <p:nvSpPr>
              <p:cNvPr id="3" name="Text Placeholder 2">
                <a:extLst>
                  <a:ext uri="{FF2B5EF4-FFF2-40B4-BE49-F238E27FC236}">
                    <a16:creationId xmlns:a16="http://schemas.microsoft.com/office/drawing/2014/main" id="{F076139A-8CC2-0E4F-9821-78B86C38DD19}"/>
                  </a:ext>
                </a:extLst>
              </p:cNvPr>
              <p:cNvSpPr>
                <a:spLocks noGrp="1" noRot="1" noChangeAspect="1" noMove="1" noResize="1" noEditPoints="1" noAdjustHandles="1" noChangeArrowheads="1" noChangeShapeType="1" noTextEdit="1"/>
              </p:cNvSpPr>
              <p:nvPr>
                <p:ph type="body" idx="1"/>
              </p:nvPr>
            </p:nvSpPr>
            <p:spPr>
              <a:xfrm>
                <a:off x="616071" y="951929"/>
                <a:ext cx="11239501" cy="2764037"/>
              </a:xfrm>
              <a:blipFill>
                <a:blip r:embed="rId4"/>
                <a:stretch>
                  <a:fillRect l="-11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232608-9FE6-4247-A142-ECBA31D588E2}"/>
              </a:ext>
            </a:extLst>
          </p:cNvPr>
          <p:cNvSpPr>
            <a:spLocks noGrp="1"/>
          </p:cNvSpPr>
          <p:nvPr>
            <p:ph type="sldNum" sz="quarter" idx="2"/>
          </p:nvPr>
        </p:nvSpPr>
        <p:spPr/>
        <p:txBody>
          <a:bodyPr/>
          <a:lstStyle/>
          <a:p>
            <a:fld id="{86CB4B4D-7CA3-9044-876B-883B54F8677D}" type="slidenum">
              <a:rPr lang="en-US" smtClean="0"/>
              <a:pPr/>
              <a:t>34</a:t>
            </a:fld>
            <a:endParaRPr lang="en-US" dirty="0"/>
          </a:p>
        </p:txBody>
      </p:sp>
      <p:grpSp>
        <p:nvGrpSpPr>
          <p:cNvPr id="5" name="Group 4">
            <a:extLst>
              <a:ext uri="{FF2B5EF4-FFF2-40B4-BE49-F238E27FC236}">
                <a16:creationId xmlns:a16="http://schemas.microsoft.com/office/drawing/2014/main" id="{D9079BCA-C8FF-3A4F-BD7E-687EBE862764}"/>
              </a:ext>
            </a:extLst>
          </p:cNvPr>
          <p:cNvGrpSpPr/>
          <p:nvPr/>
        </p:nvGrpSpPr>
        <p:grpSpPr>
          <a:xfrm>
            <a:off x="2637035" y="4093934"/>
            <a:ext cx="2160006" cy="1840130"/>
            <a:chOff x="2637035" y="4093934"/>
            <a:chExt cx="2160006" cy="1840130"/>
          </a:xfrm>
        </p:grpSpPr>
        <p:sp>
          <p:nvSpPr>
            <p:cNvPr id="27" name="Oval 26">
              <a:extLst>
                <a:ext uri="{FF2B5EF4-FFF2-40B4-BE49-F238E27FC236}">
                  <a16:creationId xmlns:a16="http://schemas.microsoft.com/office/drawing/2014/main" id="{A58428C4-A73C-4A40-A119-446FE13F86EF}"/>
                </a:ext>
              </a:extLst>
            </p:cNvPr>
            <p:cNvSpPr/>
            <p:nvPr/>
          </p:nvSpPr>
          <p:spPr>
            <a:xfrm>
              <a:off x="2992694" y="4731614"/>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Gill Sans MT" panose="020B0502020104020203" pitchFamily="34" charset="77"/>
                <a:ea typeface="+mn-ea"/>
                <a:cs typeface="+mn-cs"/>
                <a:sym typeface="Arial"/>
              </a:endParaRPr>
            </a:p>
          </p:txBody>
        </p:sp>
        <p:sp>
          <p:nvSpPr>
            <p:cNvPr id="28" name="Oval 27">
              <a:extLst>
                <a:ext uri="{FF2B5EF4-FFF2-40B4-BE49-F238E27FC236}">
                  <a16:creationId xmlns:a16="http://schemas.microsoft.com/office/drawing/2014/main" id="{E79B996F-FD11-304C-B7F2-96C95CBA4E0E}"/>
                </a:ext>
              </a:extLst>
            </p:cNvPr>
            <p:cNvSpPr/>
            <p:nvPr/>
          </p:nvSpPr>
          <p:spPr>
            <a:xfrm>
              <a:off x="4108292" y="4529652"/>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29" name="Oval 28">
              <a:extLst>
                <a:ext uri="{FF2B5EF4-FFF2-40B4-BE49-F238E27FC236}">
                  <a16:creationId xmlns:a16="http://schemas.microsoft.com/office/drawing/2014/main" id="{0B26A5E7-1ADC-C34A-8CD5-767F1A6B973E}"/>
                </a:ext>
              </a:extLst>
            </p:cNvPr>
            <p:cNvSpPr/>
            <p:nvPr/>
          </p:nvSpPr>
          <p:spPr>
            <a:xfrm>
              <a:off x="4007311" y="5300289"/>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0" name="Straight Arrow Connector 29">
              <a:extLst>
                <a:ext uri="{FF2B5EF4-FFF2-40B4-BE49-F238E27FC236}">
                  <a16:creationId xmlns:a16="http://schemas.microsoft.com/office/drawing/2014/main" id="{3F16DE94-A5D3-264A-A62F-46D0F232EB09}"/>
                </a:ext>
              </a:extLst>
            </p:cNvPr>
            <p:cNvCxnSpPr>
              <a:stCxn id="27" idx="6"/>
              <a:endCxn id="28" idx="2"/>
            </p:cNvCxnSpPr>
            <p:nvPr/>
          </p:nvCxnSpPr>
          <p:spPr>
            <a:xfrm flipV="1">
              <a:off x="3194656" y="4630633"/>
              <a:ext cx="913636" cy="201962"/>
            </a:xfrm>
            <a:prstGeom prst="straightConnector1">
              <a:avLst/>
            </a:prstGeom>
            <a:noFill/>
            <a:ln w="9525" cap="flat" cmpd="sng" algn="ctr">
              <a:solidFill>
                <a:srgbClr val="000000"/>
              </a:solidFill>
              <a:prstDash val="solid"/>
              <a:tailEnd type="triangle" w="sm" len="med"/>
            </a:ln>
            <a:effectLst/>
          </p:spPr>
        </p:cxnSp>
        <p:cxnSp>
          <p:nvCxnSpPr>
            <p:cNvPr id="31" name="Straight Arrow Connector 30">
              <a:extLst>
                <a:ext uri="{FF2B5EF4-FFF2-40B4-BE49-F238E27FC236}">
                  <a16:creationId xmlns:a16="http://schemas.microsoft.com/office/drawing/2014/main" id="{2DDE3083-5845-8F46-8B72-DAD05E37CAE5}"/>
                </a:ext>
              </a:extLst>
            </p:cNvPr>
            <p:cNvCxnSpPr>
              <a:cxnSpLocks/>
              <a:stCxn id="27" idx="5"/>
              <a:endCxn id="29" idx="1"/>
            </p:cNvCxnSpPr>
            <p:nvPr/>
          </p:nvCxnSpPr>
          <p:spPr>
            <a:xfrm>
              <a:off x="3165080" y="4903999"/>
              <a:ext cx="871807" cy="425866"/>
            </a:xfrm>
            <a:prstGeom prst="straightConnector1">
              <a:avLst/>
            </a:prstGeom>
            <a:noFill/>
            <a:ln w="9525" cap="flat" cmpd="sng" algn="ctr">
              <a:solidFill>
                <a:srgbClr val="000000"/>
              </a:solidFill>
              <a:prstDash val="solid"/>
              <a:tailEnd type="triangle" w="sm" len="med"/>
            </a:ln>
            <a:effectLst/>
          </p:spPr>
        </p:cxnSp>
        <p:sp>
          <p:nvSpPr>
            <p:cNvPr id="32" name="TextBox 31">
              <a:extLst>
                <a:ext uri="{FF2B5EF4-FFF2-40B4-BE49-F238E27FC236}">
                  <a16:creationId xmlns:a16="http://schemas.microsoft.com/office/drawing/2014/main" id="{98139D8A-33FC-684C-9A6F-414B76DC846A}"/>
                </a:ext>
              </a:extLst>
            </p:cNvPr>
            <p:cNvSpPr txBox="1"/>
            <p:nvPr/>
          </p:nvSpPr>
          <p:spPr>
            <a:xfrm>
              <a:off x="2637035" y="4979619"/>
              <a:ext cx="105608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Anchor</a:t>
              </a:r>
            </a:p>
          </p:txBody>
        </p:sp>
        <p:sp>
          <p:nvSpPr>
            <p:cNvPr id="33" name="TextBox 32">
              <a:extLst>
                <a:ext uri="{FF2B5EF4-FFF2-40B4-BE49-F238E27FC236}">
                  <a16:creationId xmlns:a16="http://schemas.microsoft.com/office/drawing/2014/main" id="{9A16D0DB-AAEA-1B4E-BB08-62DEA26FEF4C}"/>
                </a:ext>
              </a:extLst>
            </p:cNvPr>
            <p:cNvSpPr txBox="1"/>
            <p:nvPr/>
          </p:nvSpPr>
          <p:spPr>
            <a:xfrm>
              <a:off x="3815737" y="4093934"/>
              <a:ext cx="98130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Positive</a:t>
              </a:r>
            </a:p>
          </p:txBody>
        </p:sp>
        <p:sp>
          <p:nvSpPr>
            <p:cNvPr id="34" name="TextBox 33">
              <a:extLst>
                <a:ext uri="{FF2B5EF4-FFF2-40B4-BE49-F238E27FC236}">
                  <a16:creationId xmlns:a16="http://schemas.microsoft.com/office/drawing/2014/main" id="{357521E2-E2DC-E14C-B3F2-2C399AB6C736}"/>
                </a:ext>
              </a:extLst>
            </p:cNvPr>
            <p:cNvSpPr txBox="1"/>
            <p:nvPr/>
          </p:nvSpPr>
          <p:spPr>
            <a:xfrm>
              <a:off x="3683377" y="5595510"/>
              <a:ext cx="98130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Negative</a:t>
              </a:r>
            </a:p>
          </p:txBody>
        </p:sp>
      </p:grpSp>
      <p:grpSp>
        <p:nvGrpSpPr>
          <p:cNvPr id="46" name="Group 45">
            <a:extLst>
              <a:ext uri="{FF2B5EF4-FFF2-40B4-BE49-F238E27FC236}">
                <a16:creationId xmlns:a16="http://schemas.microsoft.com/office/drawing/2014/main" id="{77C8D1AB-EEDC-5D4E-9022-29C25603A230}"/>
              </a:ext>
            </a:extLst>
          </p:cNvPr>
          <p:cNvGrpSpPr/>
          <p:nvPr/>
        </p:nvGrpSpPr>
        <p:grpSpPr>
          <a:xfrm>
            <a:off x="6450694" y="4093934"/>
            <a:ext cx="3574245" cy="1670853"/>
            <a:chOff x="6450694" y="4093934"/>
            <a:chExt cx="3574245" cy="1670853"/>
          </a:xfrm>
        </p:grpSpPr>
        <p:sp>
          <p:nvSpPr>
            <p:cNvPr id="35" name="Oval 34">
              <a:extLst>
                <a:ext uri="{FF2B5EF4-FFF2-40B4-BE49-F238E27FC236}">
                  <a16:creationId xmlns:a16="http://schemas.microsoft.com/office/drawing/2014/main" id="{5A21EFB9-55B3-FD40-9CCC-CC1A4BB04082}"/>
                </a:ext>
              </a:extLst>
            </p:cNvPr>
            <p:cNvSpPr/>
            <p:nvPr/>
          </p:nvSpPr>
          <p:spPr>
            <a:xfrm>
              <a:off x="6757129" y="4653578"/>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6" name="Oval 35">
              <a:extLst>
                <a:ext uri="{FF2B5EF4-FFF2-40B4-BE49-F238E27FC236}">
                  <a16:creationId xmlns:a16="http://schemas.microsoft.com/office/drawing/2014/main" id="{52710E6D-FAAC-F744-B351-6BBFAA89D357}"/>
                </a:ext>
              </a:extLst>
            </p:cNvPr>
            <p:cNvSpPr/>
            <p:nvPr/>
          </p:nvSpPr>
          <p:spPr>
            <a:xfrm>
              <a:off x="7388809" y="4511738"/>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7" name="Oval 36">
              <a:extLst>
                <a:ext uri="{FF2B5EF4-FFF2-40B4-BE49-F238E27FC236}">
                  <a16:creationId xmlns:a16="http://schemas.microsoft.com/office/drawing/2014/main" id="{494719F6-D62E-5E4D-9E62-C4EB3A8DBDD6}"/>
                </a:ext>
              </a:extLst>
            </p:cNvPr>
            <p:cNvSpPr/>
            <p:nvPr/>
          </p:nvSpPr>
          <p:spPr>
            <a:xfrm>
              <a:off x="8879548" y="5189685"/>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8" name="Straight Arrow Connector 37">
              <a:extLst>
                <a:ext uri="{FF2B5EF4-FFF2-40B4-BE49-F238E27FC236}">
                  <a16:creationId xmlns:a16="http://schemas.microsoft.com/office/drawing/2014/main" id="{B0E15D77-2146-6C49-959E-B450E311F873}"/>
                </a:ext>
              </a:extLst>
            </p:cNvPr>
            <p:cNvCxnSpPr>
              <a:stCxn id="35" idx="6"/>
              <a:endCxn id="36" idx="2"/>
            </p:cNvCxnSpPr>
            <p:nvPr/>
          </p:nvCxnSpPr>
          <p:spPr>
            <a:xfrm flipV="1">
              <a:off x="6959091" y="4612719"/>
              <a:ext cx="429718" cy="141840"/>
            </a:xfrm>
            <a:prstGeom prst="straightConnector1">
              <a:avLst/>
            </a:prstGeom>
            <a:noFill/>
            <a:ln w="9525" cap="flat" cmpd="sng" algn="ctr">
              <a:solidFill>
                <a:srgbClr val="000000"/>
              </a:solidFill>
              <a:prstDash val="solid"/>
              <a:tailEnd type="triangle" w="sm" len="med"/>
            </a:ln>
            <a:effectLst/>
          </p:spPr>
        </p:cxnSp>
        <p:cxnSp>
          <p:nvCxnSpPr>
            <p:cNvPr id="39" name="Straight Arrow Connector 38">
              <a:extLst>
                <a:ext uri="{FF2B5EF4-FFF2-40B4-BE49-F238E27FC236}">
                  <a16:creationId xmlns:a16="http://schemas.microsoft.com/office/drawing/2014/main" id="{13C33BC4-A157-7240-9ED5-2EDF1545EC2C}"/>
                </a:ext>
              </a:extLst>
            </p:cNvPr>
            <p:cNvCxnSpPr>
              <a:cxnSpLocks/>
              <a:stCxn id="35" idx="5"/>
              <a:endCxn id="37" idx="2"/>
            </p:cNvCxnSpPr>
            <p:nvPr/>
          </p:nvCxnSpPr>
          <p:spPr>
            <a:xfrm>
              <a:off x="6929515" y="4825963"/>
              <a:ext cx="1950032" cy="464702"/>
            </a:xfrm>
            <a:prstGeom prst="straightConnector1">
              <a:avLst/>
            </a:prstGeom>
            <a:noFill/>
            <a:ln w="9525" cap="flat" cmpd="sng" algn="ctr">
              <a:solidFill>
                <a:srgbClr val="000000"/>
              </a:solidFill>
              <a:prstDash val="solid"/>
              <a:tailEnd type="triangle" w="sm" len="med"/>
            </a:ln>
            <a:effectLst/>
          </p:spPr>
        </p:cxnSp>
        <p:sp>
          <p:nvSpPr>
            <p:cNvPr id="40" name="TextBox 39">
              <a:extLst>
                <a:ext uri="{FF2B5EF4-FFF2-40B4-BE49-F238E27FC236}">
                  <a16:creationId xmlns:a16="http://schemas.microsoft.com/office/drawing/2014/main" id="{85AC7D60-3D65-4847-A970-8B8BEEEA80BF}"/>
                </a:ext>
              </a:extLst>
            </p:cNvPr>
            <p:cNvSpPr txBox="1"/>
            <p:nvPr/>
          </p:nvSpPr>
          <p:spPr>
            <a:xfrm>
              <a:off x="6450694" y="4962171"/>
              <a:ext cx="105608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Anchor</a:t>
              </a:r>
            </a:p>
          </p:txBody>
        </p:sp>
        <p:sp>
          <p:nvSpPr>
            <p:cNvPr id="41" name="TextBox 40">
              <a:extLst>
                <a:ext uri="{FF2B5EF4-FFF2-40B4-BE49-F238E27FC236}">
                  <a16:creationId xmlns:a16="http://schemas.microsoft.com/office/drawing/2014/main" id="{B97A6325-25DD-C441-A466-790C57DC402F}"/>
                </a:ext>
              </a:extLst>
            </p:cNvPr>
            <p:cNvSpPr txBox="1"/>
            <p:nvPr/>
          </p:nvSpPr>
          <p:spPr>
            <a:xfrm>
              <a:off x="7127010" y="4093934"/>
              <a:ext cx="131224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Positive</a:t>
              </a:r>
            </a:p>
          </p:txBody>
        </p:sp>
        <p:sp>
          <p:nvSpPr>
            <p:cNvPr id="42" name="TextBox 41">
              <a:extLst>
                <a:ext uri="{FF2B5EF4-FFF2-40B4-BE49-F238E27FC236}">
                  <a16:creationId xmlns:a16="http://schemas.microsoft.com/office/drawing/2014/main" id="{68D98825-AAC6-014E-B17E-04115C2B6F85}"/>
                </a:ext>
              </a:extLst>
            </p:cNvPr>
            <p:cNvSpPr txBox="1"/>
            <p:nvPr/>
          </p:nvSpPr>
          <p:spPr>
            <a:xfrm>
              <a:off x="8638824" y="5426233"/>
              <a:ext cx="1386115"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Negative</a:t>
              </a:r>
            </a:p>
          </p:txBody>
        </p:sp>
      </p:grpSp>
      <p:sp>
        <p:nvSpPr>
          <p:cNvPr id="44" name="TextBox 43">
            <a:extLst>
              <a:ext uri="{FF2B5EF4-FFF2-40B4-BE49-F238E27FC236}">
                <a16:creationId xmlns:a16="http://schemas.microsoft.com/office/drawing/2014/main" id="{53A2FB1B-A253-1E4F-A13C-2F4184DC84C0}"/>
              </a:ext>
            </a:extLst>
          </p:cNvPr>
          <p:cNvSpPr txBox="1"/>
          <p:nvPr/>
        </p:nvSpPr>
        <p:spPr>
          <a:xfrm>
            <a:off x="5024553" y="5139350"/>
            <a:ext cx="1253755"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432FF"/>
                </a:solidFill>
                <a:effectLst/>
                <a:uLnTx/>
                <a:uFillTx/>
                <a:latin typeface="Gill Sans MT" panose="020B0502020104020203" pitchFamily="34" charset="77"/>
                <a:cs typeface="Arial"/>
                <a:sym typeface="Arial"/>
              </a:rPr>
              <a:t>Learning</a:t>
            </a:r>
          </a:p>
        </p:txBody>
      </p:sp>
      <p:sp>
        <p:nvSpPr>
          <p:cNvPr id="45" name="Right Arrow 44">
            <a:extLst>
              <a:ext uri="{FF2B5EF4-FFF2-40B4-BE49-F238E27FC236}">
                <a16:creationId xmlns:a16="http://schemas.microsoft.com/office/drawing/2014/main" id="{A936E46C-FAC6-1042-BE2D-48AFBD27EAAF}"/>
              </a:ext>
            </a:extLst>
          </p:cNvPr>
          <p:cNvSpPr/>
          <p:nvPr/>
        </p:nvSpPr>
        <p:spPr>
          <a:xfrm>
            <a:off x="4797040" y="487375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1267139022"/>
      </p:ext>
    </p:extLst>
  </p:cSld>
  <p:clrMapOvr>
    <a:masterClrMapping/>
  </p:clrMapOvr>
  <p:transition spd="med" advTm="353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dissolv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Graph Triplet-Loss Network for Code Similarity</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35</a:t>
            </a:fld>
            <a:endParaRPr lang="en-US" dirty="0"/>
          </a:p>
        </p:txBody>
      </p:sp>
      <p:sp>
        <p:nvSpPr>
          <p:cNvPr id="97" name="圆角矩形 3">
            <a:extLst>
              <a:ext uri="{FF2B5EF4-FFF2-40B4-BE49-F238E27FC236}">
                <a16:creationId xmlns:a16="http://schemas.microsoft.com/office/drawing/2014/main" id="{691A2B16-5D32-5F47-92E9-0EF1E091D32E}"/>
              </a:ext>
            </a:extLst>
          </p:cNvPr>
          <p:cNvSpPr/>
          <p:nvPr/>
        </p:nvSpPr>
        <p:spPr>
          <a:xfrm>
            <a:off x="608302" y="3806601"/>
            <a:ext cx="5960962" cy="440314"/>
          </a:xfrm>
          <a:prstGeom prst="roundRect">
            <a:avLst/>
          </a:prstGeom>
          <a:solidFill>
            <a:srgbClr val="4F81BD">
              <a:lumMod val="20000"/>
              <a:lumOff val="80000"/>
            </a:srgbClr>
          </a:solidFill>
          <a:ln w="22225" cap="flat" cmpd="sng" algn="ctr">
            <a:solidFill>
              <a:srgbClr val="4F81BD">
                <a:lumMod val="60000"/>
                <a:lumOff val="4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Graph Attention Network</a:t>
            </a:r>
            <a:endParaRPr kumimoji="0" lang="zh-CN" altLang="en-US"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矩形 9">
            <a:extLst>
              <a:ext uri="{FF2B5EF4-FFF2-40B4-BE49-F238E27FC236}">
                <a16:creationId xmlns:a16="http://schemas.microsoft.com/office/drawing/2014/main" id="{A261830B-DC51-9D44-8AA7-3FC95D0354AE}"/>
              </a:ext>
            </a:extLst>
          </p:cNvPr>
          <p:cNvSpPr/>
          <p:nvPr/>
        </p:nvSpPr>
        <p:spPr>
          <a:xfrm>
            <a:off x="608302" y="4876929"/>
            <a:ext cx="5960957" cy="1711678"/>
          </a:xfrm>
          <a:prstGeom prst="rect">
            <a:avLst/>
          </a:prstGeom>
          <a:solidFill>
            <a:srgbClr val="8064A2">
              <a:lumMod val="20000"/>
              <a:lumOff val="80000"/>
            </a:srgbClr>
          </a:solidFill>
          <a:ln w="22225" cap="flat" cmpd="sng" algn="ctr">
            <a:solidFill>
              <a:srgbClr val="8064A2">
                <a:lumMod val="60000"/>
                <a:lumOff val="4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cxnSp>
        <p:nvCxnSpPr>
          <p:cNvPr id="99" name="直接箭头连接符 107">
            <a:extLst>
              <a:ext uri="{FF2B5EF4-FFF2-40B4-BE49-F238E27FC236}">
                <a16:creationId xmlns:a16="http://schemas.microsoft.com/office/drawing/2014/main" id="{BA374C2C-9F42-A940-B096-F31E028DBBB6}"/>
              </a:ext>
            </a:extLst>
          </p:cNvPr>
          <p:cNvCxnSpPr/>
          <p:nvPr/>
        </p:nvCxnSpPr>
        <p:spPr>
          <a:xfrm flipH="1">
            <a:off x="1952147" y="3394457"/>
            <a:ext cx="3694" cy="377827"/>
          </a:xfrm>
          <a:prstGeom prst="straightConnector1">
            <a:avLst/>
          </a:prstGeom>
          <a:noFill/>
          <a:ln w="19050" cap="flat" cmpd="sng" algn="ctr">
            <a:solidFill>
              <a:sysClr val="window" lastClr="FFFFFF">
                <a:lumMod val="65000"/>
              </a:sysClr>
            </a:solidFill>
            <a:prstDash val="solid"/>
            <a:tailEnd type="arrow"/>
          </a:ln>
          <a:effectLst/>
        </p:spPr>
      </p:cxnSp>
      <mc:AlternateContent xmlns:mc="http://schemas.openxmlformats.org/markup-compatibility/2006" xmlns:a14="http://schemas.microsoft.com/office/drawing/2010/main">
        <mc:Choice Requires="a14">
          <p:sp>
            <p:nvSpPr>
              <p:cNvPr id="100" name="圆角矩形 92">
                <a:extLst>
                  <a:ext uri="{FF2B5EF4-FFF2-40B4-BE49-F238E27FC236}">
                    <a16:creationId xmlns:a16="http://schemas.microsoft.com/office/drawing/2014/main" id="{25944297-C0D8-5B42-AA64-A539B7106876}"/>
                  </a:ext>
                </a:extLst>
              </p:cNvPr>
              <p:cNvSpPr/>
              <p:nvPr/>
            </p:nvSpPr>
            <p:spPr>
              <a:xfrm>
                <a:off x="3784688" y="5185049"/>
                <a:ext cx="2020979" cy="530923"/>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negative pair: </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𝑛</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)=0.45</m:t>
                    </m:r>
                  </m:oMath>
                </a14:m>
                <a:endPar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0" name="圆角矩形 92">
                <a:extLst>
                  <a:ext uri="{FF2B5EF4-FFF2-40B4-BE49-F238E27FC236}">
                    <a16:creationId xmlns:a16="http://schemas.microsoft.com/office/drawing/2014/main" id="{25944297-C0D8-5B42-AA64-A539B7106876}"/>
                  </a:ext>
                </a:extLst>
              </p:cNvPr>
              <p:cNvSpPr>
                <a:spLocks noRot="1" noChangeAspect="1" noMove="1" noResize="1" noEditPoints="1" noAdjustHandles="1" noChangeArrowheads="1" noChangeShapeType="1" noTextEdit="1"/>
              </p:cNvSpPr>
              <p:nvPr/>
            </p:nvSpPr>
            <p:spPr>
              <a:xfrm>
                <a:off x="3784688" y="5185049"/>
                <a:ext cx="2020979" cy="530923"/>
              </a:xfrm>
              <a:prstGeom prst="roundRect">
                <a:avLst/>
              </a:prstGeom>
              <a:blipFill>
                <a:blip r:embed="rId4"/>
                <a:stretch>
                  <a:fillRect t="-4444" b="-15556"/>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圆角矩形 95">
                <a:extLst>
                  <a:ext uri="{FF2B5EF4-FFF2-40B4-BE49-F238E27FC236}">
                    <a16:creationId xmlns:a16="http://schemas.microsoft.com/office/drawing/2014/main" id="{3BE3FCC2-4DE9-A14D-B8DD-A905F7A75908}"/>
                  </a:ext>
                </a:extLst>
              </p:cNvPr>
              <p:cNvSpPr/>
              <p:nvPr/>
            </p:nvSpPr>
            <p:spPr>
              <a:xfrm>
                <a:off x="1108053" y="6034767"/>
                <a:ext cx="4963487" cy="440142"/>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𝐿</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𝑖</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𝑚𝑎𝑥</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𝑛</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𝑝</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 </m:t>
                    </m:r>
                  </m:oMath>
                </a14:m>
                <a:r>
                  <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𝚫,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m:t>
                    </m:r>
                  </m:oMath>
                </a14:m>
                <a:endPar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1" name="圆角矩形 95">
                <a:extLst>
                  <a:ext uri="{FF2B5EF4-FFF2-40B4-BE49-F238E27FC236}">
                    <a16:creationId xmlns:a16="http://schemas.microsoft.com/office/drawing/2014/main" id="{3BE3FCC2-4DE9-A14D-B8DD-A905F7A75908}"/>
                  </a:ext>
                </a:extLst>
              </p:cNvPr>
              <p:cNvSpPr>
                <a:spLocks noRot="1" noChangeAspect="1" noMove="1" noResize="1" noEditPoints="1" noAdjustHandles="1" noChangeArrowheads="1" noChangeShapeType="1" noTextEdit="1"/>
              </p:cNvSpPr>
              <p:nvPr/>
            </p:nvSpPr>
            <p:spPr>
              <a:xfrm>
                <a:off x="1108053" y="6034767"/>
                <a:ext cx="4963487" cy="440142"/>
              </a:xfrm>
              <a:prstGeom prst="roundRect">
                <a:avLst/>
              </a:prstGeom>
              <a:blipFill>
                <a:blip r:embed="rId5"/>
                <a:stretch>
                  <a:fillRect/>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2" name="直接箭头连接符 119">
            <a:extLst>
              <a:ext uri="{FF2B5EF4-FFF2-40B4-BE49-F238E27FC236}">
                <a16:creationId xmlns:a16="http://schemas.microsoft.com/office/drawing/2014/main" id="{2CA9E8C4-EB1A-A34A-A693-6B773DF972F7}"/>
              </a:ext>
            </a:extLst>
          </p:cNvPr>
          <p:cNvCxnSpPr>
            <a:cxnSpLocks/>
            <a:stCxn id="100" idx="2"/>
          </p:cNvCxnSpPr>
          <p:nvPr/>
        </p:nvCxnSpPr>
        <p:spPr>
          <a:xfrm flipH="1">
            <a:off x="3070024" y="5715972"/>
            <a:ext cx="1725154" cy="281556"/>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8C326CF-E9C9-CB4D-93C5-5D460F31A63A}"/>
                  </a:ext>
                </a:extLst>
              </p:cNvPr>
              <p:cNvSpPr txBox="1"/>
              <p:nvPr/>
            </p:nvSpPr>
            <p:spPr>
              <a:xfrm>
                <a:off x="3275190" y="4360131"/>
                <a:ext cx="456822" cy="390748"/>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𝑝</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04" name="TextBox 103">
                <a:extLst>
                  <a:ext uri="{FF2B5EF4-FFF2-40B4-BE49-F238E27FC236}">
                    <a16:creationId xmlns:a16="http://schemas.microsoft.com/office/drawing/2014/main" id="{B8C326CF-E9C9-CB4D-93C5-5D460F31A63A}"/>
                  </a:ext>
                </a:extLst>
              </p:cNvPr>
              <p:cNvSpPr txBox="1">
                <a:spLocks noRot="1" noChangeAspect="1" noMove="1" noResize="1" noEditPoints="1" noAdjustHandles="1" noChangeArrowheads="1" noChangeShapeType="1" noTextEdit="1"/>
              </p:cNvSpPr>
              <p:nvPr/>
            </p:nvSpPr>
            <p:spPr>
              <a:xfrm>
                <a:off x="3275190" y="4360131"/>
                <a:ext cx="456822" cy="390748"/>
              </a:xfrm>
              <a:prstGeom prst="rect">
                <a:avLst/>
              </a:prstGeom>
              <a:blipFill>
                <a:blip r:embed="rId6"/>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9350270-A2F3-8346-819C-D8654CFB2BEC}"/>
                  </a:ext>
                </a:extLst>
              </p:cNvPr>
              <p:cNvSpPr txBox="1"/>
              <p:nvPr/>
            </p:nvSpPr>
            <p:spPr>
              <a:xfrm>
                <a:off x="5288790" y="4377446"/>
                <a:ext cx="456822" cy="362984"/>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𝑛</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05" name="TextBox 104">
                <a:extLst>
                  <a:ext uri="{FF2B5EF4-FFF2-40B4-BE49-F238E27FC236}">
                    <a16:creationId xmlns:a16="http://schemas.microsoft.com/office/drawing/2014/main" id="{49350270-A2F3-8346-819C-D8654CFB2BEC}"/>
                  </a:ext>
                </a:extLst>
              </p:cNvPr>
              <p:cNvSpPr txBox="1">
                <a:spLocks noRot="1" noChangeAspect="1" noMove="1" noResize="1" noEditPoints="1" noAdjustHandles="1" noChangeArrowheads="1" noChangeShapeType="1" noTextEdit="1"/>
              </p:cNvSpPr>
              <p:nvPr/>
            </p:nvSpPr>
            <p:spPr>
              <a:xfrm>
                <a:off x="5288790" y="4377446"/>
                <a:ext cx="456822" cy="3629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圆角矩形 92">
                <a:extLst>
                  <a:ext uri="{FF2B5EF4-FFF2-40B4-BE49-F238E27FC236}">
                    <a16:creationId xmlns:a16="http://schemas.microsoft.com/office/drawing/2014/main" id="{F768B6CC-EA2B-4547-BD2B-074FB33AE33B}"/>
                  </a:ext>
                </a:extLst>
              </p:cNvPr>
              <p:cNvSpPr/>
              <p:nvPr/>
            </p:nvSpPr>
            <p:spPr>
              <a:xfrm>
                <a:off x="1306023" y="5215799"/>
                <a:ext cx="1821707" cy="531885"/>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positive pair:</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𝑝</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)=0.95</m:t>
                    </m:r>
                  </m:oMath>
                </a14:m>
                <a:endPar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6" name="圆角矩形 92">
                <a:extLst>
                  <a:ext uri="{FF2B5EF4-FFF2-40B4-BE49-F238E27FC236}">
                    <a16:creationId xmlns:a16="http://schemas.microsoft.com/office/drawing/2014/main" id="{F768B6CC-EA2B-4547-BD2B-074FB33AE33B}"/>
                  </a:ext>
                </a:extLst>
              </p:cNvPr>
              <p:cNvSpPr>
                <a:spLocks noRot="1" noChangeAspect="1" noMove="1" noResize="1" noEditPoints="1" noAdjustHandles="1" noChangeArrowheads="1" noChangeShapeType="1" noTextEdit="1"/>
              </p:cNvSpPr>
              <p:nvPr/>
            </p:nvSpPr>
            <p:spPr>
              <a:xfrm>
                <a:off x="1306023" y="5215799"/>
                <a:ext cx="1821707" cy="531885"/>
              </a:xfrm>
              <a:prstGeom prst="roundRect">
                <a:avLst/>
              </a:prstGeom>
              <a:blipFill>
                <a:blip r:embed="rId8"/>
                <a:stretch>
                  <a:fillRect t="-6667" b="-13333"/>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7" name="直接箭头连接符 119">
            <a:extLst>
              <a:ext uri="{FF2B5EF4-FFF2-40B4-BE49-F238E27FC236}">
                <a16:creationId xmlns:a16="http://schemas.microsoft.com/office/drawing/2014/main" id="{3E7EA9F9-31C3-734E-B37B-FCC5DD37ED8E}"/>
              </a:ext>
            </a:extLst>
          </p:cNvPr>
          <p:cNvCxnSpPr>
            <a:cxnSpLocks/>
            <a:stCxn id="106" idx="2"/>
          </p:cNvCxnSpPr>
          <p:nvPr/>
        </p:nvCxnSpPr>
        <p:spPr>
          <a:xfrm>
            <a:off x="2216877" y="5747684"/>
            <a:ext cx="1753665" cy="249844"/>
          </a:xfrm>
          <a:prstGeom prst="straightConnector1">
            <a:avLst/>
          </a:prstGeom>
          <a:noFill/>
          <a:ln w="19050" cap="flat" cmpd="sng" algn="ctr">
            <a:solidFill>
              <a:srgbClr val="FF3CEA"/>
            </a:solidFill>
            <a:prstDash val="solid"/>
            <a:headEnd type="none"/>
            <a:tailEnd type="arrow"/>
          </a:ln>
          <a:effectLst/>
        </p:spPr>
      </p:cxnSp>
      <p:cxnSp>
        <p:nvCxnSpPr>
          <p:cNvPr id="108" name="直接箭头连接符 107">
            <a:extLst>
              <a:ext uri="{FF2B5EF4-FFF2-40B4-BE49-F238E27FC236}">
                <a16:creationId xmlns:a16="http://schemas.microsoft.com/office/drawing/2014/main" id="{1B59F546-5284-B04C-A016-10F75E7B4475}"/>
              </a:ext>
            </a:extLst>
          </p:cNvPr>
          <p:cNvCxnSpPr>
            <a:cxnSpLocks/>
          </p:cNvCxnSpPr>
          <p:nvPr/>
        </p:nvCxnSpPr>
        <p:spPr>
          <a:xfrm>
            <a:off x="3767976" y="3394457"/>
            <a:ext cx="1" cy="412144"/>
          </a:xfrm>
          <a:prstGeom prst="straightConnector1">
            <a:avLst/>
          </a:prstGeom>
          <a:noFill/>
          <a:ln w="19050" cap="flat" cmpd="sng" algn="ctr">
            <a:solidFill>
              <a:sysClr val="window" lastClr="FFFFFF">
                <a:lumMod val="65000"/>
              </a:sysClr>
            </a:solidFill>
            <a:prstDash val="solid"/>
            <a:tailEnd type="arrow"/>
          </a:ln>
          <a:effectLst/>
        </p:spPr>
      </p:cxnSp>
      <p:cxnSp>
        <p:nvCxnSpPr>
          <p:cNvPr id="109" name="直接箭头连接符 86">
            <a:extLst>
              <a:ext uri="{FF2B5EF4-FFF2-40B4-BE49-F238E27FC236}">
                <a16:creationId xmlns:a16="http://schemas.microsoft.com/office/drawing/2014/main" id="{5EE45D56-BDF2-1443-B66C-B07C3706CB18}"/>
              </a:ext>
            </a:extLst>
          </p:cNvPr>
          <p:cNvCxnSpPr>
            <a:cxnSpLocks/>
          </p:cNvCxnSpPr>
          <p:nvPr/>
        </p:nvCxnSpPr>
        <p:spPr>
          <a:xfrm>
            <a:off x="1901086" y="4246915"/>
            <a:ext cx="0" cy="628260"/>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CF1362E-1925-8E45-B580-3CA79A9E1A87}"/>
                  </a:ext>
                </a:extLst>
              </p:cNvPr>
              <p:cNvSpPr txBox="1"/>
              <p:nvPr/>
            </p:nvSpPr>
            <p:spPr>
              <a:xfrm>
                <a:off x="1505672" y="4372255"/>
                <a:ext cx="456822" cy="362984"/>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𝑎</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10" name="TextBox 109">
                <a:extLst>
                  <a:ext uri="{FF2B5EF4-FFF2-40B4-BE49-F238E27FC236}">
                    <a16:creationId xmlns:a16="http://schemas.microsoft.com/office/drawing/2014/main" id="{2CF1362E-1925-8E45-B580-3CA79A9E1A87}"/>
                  </a:ext>
                </a:extLst>
              </p:cNvPr>
              <p:cNvSpPr txBox="1">
                <a:spLocks noRot="1" noChangeAspect="1" noMove="1" noResize="1" noEditPoints="1" noAdjustHandles="1" noChangeArrowheads="1" noChangeShapeType="1" noTextEdit="1"/>
              </p:cNvSpPr>
              <p:nvPr/>
            </p:nvSpPr>
            <p:spPr>
              <a:xfrm>
                <a:off x="1505672" y="4372255"/>
                <a:ext cx="456822" cy="362984"/>
              </a:xfrm>
              <a:prstGeom prst="rect">
                <a:avLst/>
              </a:prstGeom>
              <a:blipFill>
                <a:blip r:embed="rId9"/>
                <a:stretch>
                  <a:fillRect/>
                </a:stretch>
              </a:blipFill>
            </p:spPr>
            <p:txBody>
              <a:bodyPr/>
              <a:lstStyle/>
              <a:p>
                <a:r>
                  <a:rPr lang="en-US">
                    <a:noFill/>
                  </a:rPr>
                  <a:t> </a:t>
                </a:r>
              </a:p>
            </p:txBody>
          </p:sp>
        </mc:Fallback>
      </mc:AlternateContent>
      <p:cxnSp>
        <p:nvCxnSpPr>
          <p:cNvPr id="111" name="直接箭头连接符 86">
            <a:extLst>
              <a:ext uri="{FF2B5EF4-FFF2-40B4-BE49-F238E27FC236}">
                <a16:creationId xmlns:a16="http://schemas.microsoft.com/office/drawing/2014/main" id="{D43A845B-3A6B-394C-B3C7-2C5BBF237A01}"/>
              </a:ext>
            </a:extLst>
          </p:cNvPr>
          <p:cNvCxnSpPr>
            <a:cxnSpLocks/>
          </p:cNvCxnSpPr>
          <p:nvPr/>
        </p:nvCxnSpPr>
        <p:spPr>
          <a:xfrm flipH="1">
            <a:off x="3739256" y="4246915"/>
            <a:ext cx="2" cy="630014"/>
          </a:xfrm>
          <a:prstGeom prst="straightConnector1">
            <a:avLst/>
          </a:prstGeom>
          <a:noFill/>
          <a:ln w="19050" cap="flat" cmpd="sng" algn="ctr">
            <a:solidFill>
              <a:srgbClr val="FF3CEA"/>
            </a:solidFill>
            <a:prstDash val="solid"/>
            <a:headEnd type="none"/>
            <a:tailEnd type="arrow"/>
          </a:ln>
          <a:effectLst/>
        </p:spPr>
      </p:cxnSp>
      <p:cxnSp>
        <p:nvCxnSpPr>
          <p:cNvPr id="112" name="直接箭头连接符 86">
            <a:extLst>
              <a:ext uri="{FF2B5EF4-FFF2-40B4-BE49-F238E27FC236}">
                <a16:creationId xmlns:a16="http://schemas.microsoft.com/office/drawing/2014/main" id="{988C48EB-A6BA-F449-970B-E1ABBC663E55}"/>
              </a:ext>
            </a:extLst>
          </p:cNvPr>
          <p:cNvCxnSpPr>
            <a:cxnSpLocks/>
          </p:cNvCxnSpPr>
          <p:nvPr/>
        </p:nvCxnSpPr>
        <p:spPr>
          <a:xfrm>
            <a:off x="5671509" y="4257159"/>
            <a:ext cx="0" cy="624343"/>
          </a:xfrm>
          <a:prstGeom prst="straightConnector1">
            <a:avLst/>
          </a:prstGeom>
          <a:noFill/>
          <a:ln w="19050" cap="flat" cmpd="sng" algn="ctr">
            <a:solidFill>
              <a:srgbClr val="FF3CEA"/>
            </a:solidFill>
            <a:prstDash val="solid"/>
            <a:headEnd type="none"/>
            <a:tailEnd type="arrow"/>
          </a:ln>
          <a:effectLst/>
        </p:spPr>
      </p:cxnSp>
      <p:cxnSp>
        <p:nvCxnSpPr>
          <p:cNvPr id="113" name="直接箭头连接符 17">
            <a:extLst>
              <a:ext uri="{FF2B5EF4-FFF2-40B4-BE49-F238E27FC236}">
                <a16:creationId xmlns:a16="http://schemas.microsoft.com/office/drawing/2014/main" id="{CDE28D4F-812B-4248-A086-F8296752D3F4}"/>
              </a:ext>
            </a:extLst>
          </p:cNvPr>
          <p:cNvCxnSpPr>
            <a:cxnSpLocks/>
          </p:cNvCxnSpPr>
          <p:nvPr/>
        </p:nvCxnSpPr>
        <p:spPr>
          <a:xfrm>
            <a:off x="2034503" y="4248670"/>
            <a:ext cx="0" cy="627641"/>
          </a:xfrm>
          <a:prstGeom prst="straightConnector1">
            <a:avLst/>
          </a:prstGeom>
          <a:noFill/>
          <a:ln w="19050" cap="flat" cmpd="sng" algn="ctr">
            <a:solidFill>
              <a:srgbClr val="00B050"/>
            </a:solidFill>
            <a:prstDash val="dash"/>
            <a:headEnd type="arrow"/>
            <a:tailEnd type="none"/>
          </a:ln>
          <a:effectLst/>
        </p:spPr>
      </p:cxnSp>
      <p:cxnSp>
        <p:nvCxnSpPr>
          <p:cNvPr id="114" name="直接箭头连接符 17">
            <a:extLst>
              <a:ext uri="{FF2B5EF4-FFF2-40B4-BE49-F238E27FC236}">
                <a16:creationId xmlns:a16="http://schemas.microsoft.com/office/drawing/2014/main" id="{6C184962-EEF8-474E-B47A-465663957F9E}"/>
              </a:ext>
            </a:extLst>
          </p:cNvPr>
          <p:cNvCxnSpPr>
            <a:cxnSpLocks/>
          </p:cNvCxnSpPr>
          <p:nvPr/>
        </p:nvCxnSpPr>
        <p:spPr>
          <a:xfrm flipH="1">
            <a:off x="3837233" y="4235604"/>
            <a:ext cx="10204" cy="644798"/>
          </a:xfrm>
          <a:prstGeom prst="straightConnector1">
            <a:avLst/>
          </a:prstGeom>
          <a:noFill/>
          <a:ln w="19050" cap="flat" cmpd="sng" algn="ctr">
            <a:solidFill>
              <a:srgbClr val="00B050"/>
            </a:solidFill>
            <a:prstDash val="dash"/>
            <a:headEnd type="arrow"/>
            <a:tailEnd type="none"/>
          </a:ln>
          <a:effectLst/>
        </p:spPr>
      </p:cxnSp>
      <p:cxnSp>
        <p:nvCxnSpPr>
          <p:cNvPr id="115" name="直接箭头连接符 17">
            <a:extLst>
              <a:ext uri="{FF2B5EF4-FFF2-40B4-BE49-F238E27FC236}">
                <a16:creationId xmlns:a16="http://schemas.microsoft.com/office/drawing/2014/main" id="{9EE4641F-C048-4043-ADE8-214FE1107395}"/>
              </a:ext>
            </a:extLst>
          </p:cNvPr>
          <p:cNvCxnSpPr>
            <a:cxnSpLocks/>
          </p:cNvCxnSpPr>
          <p:nvPr/>
        </p:nvCxnSpPr>
        <p:spPr>
          <a:xfrm>
            <a:off x="5805667" y="4257159"/>
            <a:ext cx="0" cy="614681"/>
          </a:xfrm>
          <a:prstGeom prst="straightConnector1">
            <a:avLst/>
          </a:prstGeom>
          <a:noFill/>
          <a:ln w="19050" cap="flat" cmpd="sng" algn="ctr">
            <a:solidFill>
              <a:srgbClr val="00B050"/>
            </a:solidFill>
            <a:prstDash val="dash"/>
            <a:headEnd type="arrow"/>
            <a:tailEnd type="none"/>
          </a:ln>
          <a:effectLst/>
        </p:spPr>
      </p:cxnSp>
      <p:sp>
        <p:nvSpPr>
          <p:cNvPr id="116" name="TextBox 115">
            <a:extLst>
              <a:ext uri="{FF2B5EF4-FFF2-40B4-BE49-F238E27FC236}">
                <a16:creationId xmlns:a16="http://schemas.microsoft.com/office/drawing/2014/main" id="{61FF90AB-D3BB-7B4A-8449-8C4734CF5ECB}"/>
              </a:ext>
            </a:extLst>
          </p:cNvPr>
          <p:cNvSpPr txBox="1"/>
          <p:nvPr/>
        </p:nvSpPr>
        <p:spPr>
          <a:xfrm>
            <a:off x="582169" y="4871384"/>
            <a:ext cx="1335449" cy="338554"/>
          </a:xfrm>
          <a:prstGeom prst="rect">
            <a:avLst/>
          </a:prstGeom>
          <a:noFill/>
        </p:spPr>
        <p:txBody>
          <a:bodyPr wrap="square" rtlCol="0">
            <a:spAutoFit/>
          </a:bodyPr>
          <a:lstStyle/>
          <a:p>
            <a:pPr algn="l" defTabSz="914400" hangingPunct="1"/>
            <a:r>
              <a:rPr lang="en-US" kern="1200" dirty="0">
                <a:solidFill>
                  <a:prstClr val="black"/>
                </a:solidFill>
                <a:latin typeface="Arial" charset="0"/>
                <a:ea typeface="Arial" charset="0"/>
                <a:cs typeface="Arial" charset="0"/>
              </a:rPr>
              <a:t>Triplet Loss</a:t>
            </a:r>
          </a:p>
        </p:txBody>
      </p:sp>
      <p:cxnSp>
        <p:nvCxnSpPr>
          <p:cNvPr id="161" name="直接箭头连接符 107">
            <a:extLst>
              <a:ext uri="{FF2B5EF4-FFF2-40B4-BE49-F238E27FC236}">
                <a16:creationId xmlns:a16="http://schemas.microsoft.com/office/drawing/2014/main" id="{CEF3EA02-2678-F54F-A3AE-8EFC8BA18CCB}"/>
              </a:ext>
            </a:extLst>
          </p:cNvPr>
          <p:cNvCxnSpPr/>
          <p:nvPr/>
        </p:nvCxnSpPr>
        <p:spPr>
          <a:xfrm flipH="1">
            <a:off x="5689835" y="3434214"/>
            <a:ext cx="0" cy="372387"/>
          </a:xfrm>
          <a:prstGeom prst="straightConnector1">
            <a:avLst/>
          </a:prstGeom>
          <a:noFill/>
          <a:ln w="19050" cap="flat" cmpd="sng" algn="ctr">
            <a:solidFill>
              <a:sysClr val="window" lastClr="FFFFFF">
                <a:lumMod val="65000"/>
              </a:sysClr>
            </a:solidFill>
            <a:prstDash val="solid"/>
            <a:tailEnd type="arrow"/>
          </a:ln>
          <a:effectLst/>
        </p:spPr>
      </p:cxnSp>
      <p:sp>
        <p:nvSpPr>
          <p:cNvPr id="183" name="TextBox 182">
            <a:extLst>
              <a:ext uri="{FF2B5EF4-FFF2-40B4-BE49-F238E27FC236}">
                <a16:creationId xmlns:a16="http://schemas.microsoft.com/office/drawing/2014/main" id="{A8B69397-4A50-5342-B3AE-64876AF3EC71}"/>
              </a:ext>
            </a:extLst>
          </p:cNvPr>
          <p:cNvSpPr txBox="1"/>
          <p:nvPr/>
        </p:nvSpPr>
        <p:spPr>
          <a:xfrm>
            <a:off x="379110" y="4307720"/>
            <a:ext cx="1123580" cy="523220"/>
          </a:xfrm>
          <a:prstGeom prst="rect">
            <a:avLst/>
          </a:prstGeom>
          <a:noFill/>
        </p:spPr>
        <p:txBody>
          <a:bodyPr wrap="square" rtlCol="0">
            <a:spAutoFit/>
          </a:bodyPr>
          <a:lstStyle/>
          <a:p>
            <a:pPr algn="l" defTabSz="914400" hangingPunct="1"/>
            <a:r>
              <a:rPr lang="en-US" sz="1400" kern="1200" dirty="0">
                <a:solidFill>
                  <a:prstClr val="black"/>
                </a:solidFill>
                <a:latin typeface="Arial" charset="0"/>
                <a:ea typeface="Arial" charset="0"/>
                <a:cs typeface="Arial" charset="0"/>
              </a:rPr>
              <a:t>Graph embedding</a:t>
            </a:r>
          </a:p>
        </p:txBody>
      </p:sp>
      <p:sp>
        <p:nvSpPr>
          <p:cNvPr id="93" name="Text Placeholder 2">
            <a:extLst>
              <a:ext uri="{FF2B5EF4-FFF2-40B4-BE49-F238E27FC236}">
                <a16:creationId xmlns:a16="http://schemas.microsoft.com/office/drawing/2014/main" id="{C62BDB99-494E-2946-BA10-9E7A916C0284}"/>
              </a:ext>
            </a:extLst>
          </p:cNvPr>
          <p:cNvSpPr>
            <a:spLocks noGrp="1"/>
          </p:cNvSpPr>
          <p:nvPr>
            <p:ph type="body" idx="1"/>
          </p:nvPr>
        </p:nvSpPr>
        <p:spPr>
          <a:xfrm>
            <a:off x="616072" y="1085850"/>
            <a:ext cx="6043034" cy="893754"/>
          </a:xfrm>
        </p:spPr>
        <p:txBody>
          <a:bodyPr>
            <a:normAutofit lnSpcReduction="10000"/>
          </a:bodyPr>
          <a:lstStyle/>
          <a:p>
            <a:pPr>
              <a:spcBef>
                <a:spcPts val="1100"/>
              </a:spcBef>
            </a:pPr>
            <a:r>
              <a:rPr lang="en-US" sz="2400" dirty="0">
                <a:solidFill>
                  <a:schemeClr val="tx1"/>
                </a:solidFill>
                <a:ea typeface="Palatino"/>
                <a:cs typeface="Palatino"/>
                <a:sym typeface="Palatino"/>
              </a:rPr>
              <a:t>Ranking similar code:</a:t>
            </a:r>
          </a:p>
          <a:p>
            <a:pPr lvl="1">
              <a:spcBef>
                <a:spcPts val="1100"/>
              </a:spcBef>
            </a:pPr>
            <a:r>
              <a:rPr lang="en-US" sz="2000" dirty="0">
                <a:solidFill>
                  <a:schemeClr val="tx1"/>
                </a:solidFill>
                <a:ea typeface="Palatino"/>
                <a:cs typeface="Palatino"/>
                <a:sym typeface="Palatino"/>
              </a:rPr>
              <a:t>Type-1 &gt; Type-2 &gt; Type-3 &gt; Different</a:t>
            </a:r>
          </a:p>
        </p:txBody>
      </p:sp>
      <p:grpSp>
        <p:nvGrpSpPr>
          <p:cNvPr id="262" name="组合 59">
            <a:extLst>
              <a:ext uri="{FF2B5EF4-FFF2-40B4-BE49-F238E27FC236}">
                <a16:creationId xmlns:a16="http://schemas.microsoft.com/office/drawing/2014/main" id="{04EBF97C-5C48-384C-A4AD-507E7866C6E1}"/>
              </a:ext>
            </a:extLst>
          </p:cNvPr>
          <p:cNvGrpSpPr/>
          <p:nvPr/>
        </p:nvGrpSpPr>
        <p:grpSpPr>
          <a:xfrm>
            <a:off x="1570832" y="2713583"/>
            <a:ext cx="686266" cy="707841"/>
            <a:chOff x="7280784" y="2666550"/>
            <a:chExt cx="702054" cy="826208"/>
          </a:xfrm>
        </p:grpSpPr>
        <p:sp>
          <p:nvSpPr>
            <p:cNvPr id="263" name="椭圆 28">
              <a:extLst>
                <a:ext uri="{FF2B5EF4-FFF2-40B4-BE49-F238E27FC236}">
                  <a16:creationId xmlns:a16="http://schemas.microsoft.com/office/drawing/2014/main" id="{121C6138-2A41-FA49-A113-76BBF7646E57}"/>
                </a:ext>
              </a:extLst>
            </p:cNvPr>
            <p:cNvSpPr/>
            <p:nvPr/>
          </p:nvSpPr>
          <p:spPr>
            <a:xfrm>
              <a:off x="7550036" y="266655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4" name="椭圆 29">
              <a:extLst>
                <a:ext uri="{FF2B5EF4-FFF2-40B4-BE49-F238E27FC236}">
                  <a16:creationId xmlns:a16="http://schemas.microsoft.com/office/drawing/2014/main" id="{81E2E42B-3542-244E-B768-558CC4F6C891}"/>
                </a:ext>
              </a:extLst>
            </p:cNvPr>
            <p:cNvSpPr/>
            <p:nvPr/>
          </p:nvSpPr>
          <p:spPr>
            <a:xfrm>
              <a:off x="7280784" y="3278443"/>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5" name="椭圆 30">
              <a:extLst>
                <a:ext uri="{FF2B5EF4-FFF2-40B4-BE49-F238E27FC236}">
                  <a16:creationId xmlns:a16="http://schemas.microsoft.com/office/drawing/2014/main" id="{92CAA428-6EC0-0745-9365-E0BA57B8FD21}"/>
                </a:ext>
              </a:extLst>
            </p:cNvPr>
            <p:cNvSpPr/>
            <p:nvPr/>
          </p:nvSpPr>
          <p:spPr>
            <a:xfrm>
              <a:off x="7748112" y="2952746"/>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6" name="椭圆 32">
              <a:extLst>
                <a:ext uri="{FF2B5EF4-FFF2-40B4-BE49-F238E27FC236}">
                  <a16:creationId xmlns:a16="http://schemas.microsoft.com/office/drawing/2014/main" id="{400C0C1B-DE7B-9144-94F2-A223512D256F}"/>
                </a:ext>
              </a:extLst>
            </p:cNvPr>
            <p:cNvSpPr/>
            <p:nvPr/>
          </p:nvSpPr>
          <p:spPr>
            <a:xfrm>
              <a:off x="7748112" y="3278444"/>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7" name="椭圆 33">
              <a:extLst>
                <a:ext uri="{FF2B5EF4-FFF2-40B4-BE49-F238E27FC236}">
                  <a16:creationId xmlns:a16="http://schemas.microsoft.com/office/drawing/2014/main" id="{14EBD196-4FBD-D743-803A-ECA896463E3B}"/>
                </a:ext>
              </a:extLst>
            </p:cNvPr>
            <p:cNvSpPr/>
            <p:nvPr/>
          </p:nvSpPr>
          <p:spPr>
            <a:xfrm>
              <a:off x="7280784" y="291941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68" name="直接连接符 40">
              <a:extLst>
                <a:ext uri="{FF2B5EF4-FFF2-40B4-BE49-F238E27FC236}">
                  <a16:creationId xmlns:a16="http://schemas.microsoft.com/office/drawing/2014/main" id="{EF5FC612-5E64-E145-8F3D-248FD15D2829}"/>
                </a:ext>
              </a:extLst>
            </p:cNvPr>
            <p:cNvCxnSpPr>
              <a:stCxn id="263" idx="5"/>
              <a:endCxn id="265" idx="0"/>
            </p:cNvCxnSpPr>
            <p:nvPr/>
          </p:nvCxnSpPr>
          <p:spPr>
            <a:xfrm rot="16200000" flipH="1">
              <a:off x="7756298" y="2843569"/>
              <a:ext cx="103267" cy="115087"/>
            </a:xfrm>
            <a:prstGeom prst="line">
              <a:avLst/>
            </a:prstGeom>
            <a:noFill/>
            <a:ln w="15875" cap="flat" cmpd="sng" algn="ctr">
              <a:solidFill>
                <a:sysClr val="window" lastClr="FFFFFF">
                  <a:lumMod val="50000"/>
                </a:sysClr>
              </a:solidFill>
              <a:prstDash val="solid"/>
              <a:tailEnd type="triangle"/>
            </a:ln>
            <a:effectLst/>
          </p:spPr>
        </p:cxnSp>
        <p:cxnSp>
          <p:nvCxnSpPr>
            <p:cNvPr id="269" name="直接连接符 43">
              <a:extLst>
                <a:ext uri="{FF2B5EF4-FFF2-40B4-BE49-F238E27FC236}">
                  <a16:creationId xmlns:a16="http://schemas.microsoft.com/office/drawing/2014/main" id="{FD9F6FC5-5711-B74F-A0BC-884C9BCE8C27}"/>
                </a:ext>
              </a:extLst>
            </p:cNvPr>
            <p:cNvCxnSpPr>
              <a:stCxn id="263" idx="3"/>
              <a:endCxn id="267" idx="7"/>
            </p:cNvCxnSpPr>
            <p:nvPr/>
          </p:nvCxnSpPr>
          <p:spPr>
            <a:xfrm rot="5400000">
              <a:off x="7482118" y="2848498"/>
              <a:ext cx="101316" cy="103281"/>
            </a:xfrm>
            <a:prstGeom prst="line">
              <a:avLst/>
            </a:prstGeom>
            <a:noFill/>
            <a:ln w="15875" cap="flat" cmpd="sng" algn="ctr">
              <a:solidFill>
                <a:sysClr val="window" lastClr="FFFFFF">
                  <a:lumMod val="50000"/>
                </a:sysClr>
              </a:solidFill>
              <a:prstDash val="solid"/>
              <a:tailEnd type="triangle"/>
            </a:ln>
            <a:effectLst/>
          </p:spPr>
        </p:cxnSp>
        <p:cxnSp>
          <p:nvCxnSpPr>
            <p:cNvPr id="270" name="直接连接符 49">
              <a:extLst>
                <a:ext uri="{FF2B5EF4-FFF2-40B4-BE49-F238E27FC236}">
                  <a16:creationId xmlns:a16="http://schemas.microsoft.com/office/drawing/2014/main" id="{A45EDFC1-82A9-224A-A668-9E76B051FA0E}"/>
                </a:ext>
              </a:extLst>
            </p:cNvPr>
            <p:cNvCxnSpPr>
              <a:stCxn id="267" idx="4"/>
              <a:endCxn id="264" idx="0"/>
            </p:cNvCxnSpPr>
            <p:nvPr/>
          </p:nvCxnSpPr>
          <p:spPr>
            <a:xfrm rot="5400000">
              <a:off x="7325788" y="3206116"/>
              <a:ext cx="144718" cy="1039"/>
            </a:xfrm>
            <a:prstGeom prst="line">
              <a:avLst/>
            </a:prstGeom>
            <a:noFill/>
            <a:ln w="15875" cap="flat" cmpd="sng" algn="ctr">
              <a:solidFill>
                <a:sysClr val="window" lastClr="FFFFFF">
                  <a:lumMod val="50000"/>
                </a:sysClr>
              </a:solidFill>
              <a:prstDash val="solid"/>
              <a:tailEnd type="triangle"/>
            </a:ln>
            <a:effectLst/>
          </p:spPr>
        </p:cxnSp>
        <p:cxnSp>
          <p:nvCxnSpPr>
            <p:cNvPr id="271" name="直接连接符 52">
              <a:extLst>
                <a:ext uri="{FF2B5EF4-FFF2-40B4-BE49-F238E27FC236}">
                  <a16:creationId xmlns:a16="http://schemas.microsoft.com/office/drawing/2014/main" id="{CEDB9E85-09FB-294C-82EB-EDC9754156E4}"/>
                </a:ext>
              </a:extLst>
            </p:cNvPr>
            <p:cNvCxnSpPr>
              <a:stCxn id="267" idx="5"/>
              <a:endCxn id="266" idx="1"/>
            </p:cNvCxnSpPr>
            <p:nvPr/>
          </p:nvCxnSpPr>
          <p:spPr>
            <a:xfrm rot="16200000" flipH="1">
              <a:off x="7528068" y="3055405"/>
              <a:ext cx="207490" cy="301356"/>
            </a:xfrm>
            <a:prstGeom prst="line">
              <a:avLst/>
            </a:prstGeom>
            <a:noFill/>
            <a:ln w="15875" cap="flat" cmpd="sng" algn="ctr">
              <a:solidFill>
                <a:sysClr val="window" lastClr="FFFFFF">
                  <a:lumMod val="50000"/>
                </a:sysClr>
              </a:solidFill>
              <a:prstDash val="solid"/>
              <a:tailEnd type="triangle"/>
            </a:ln>
            <a:effectLst/>
          </p:spPr>
        </p:cxnSp>
        <p:cxnSp>
          <p:nvCxnSpPr>
            <p:cNvPr id="272" name="直接连接符 55">
              <a:extLst>
                <a:ext uri="{FF2B5EF4-FFF2-40B4-BE49-F238E27FC236}">
                  <a16:creationId xmlns:a16="http://schemas.microsoft.com/office/drawing/2014/main" id="{6F594E48-5813-F64C-84F2-F376ABCFEAA8}"/>
                </a:ext>
              </a:extLst>
            </p:cNvPr>
            <p:cNvCxnSpPr>
              <a:stCxn id="265" idx="4"/>
              <a:endCxn id="266" idx="0"/>
            </p:cNvCxnSpPr>
            <p:nvPr/>
          </p:nvCxnSpPr>
          <p:spPr>
            <a:xfrm rot="5400000">
              <a:off x="7809788" y="3222785"/>
              <a:ext cx="111380" cy="1039"/>
            </a:xfrm>
            <a:prstGeom prst="line">
              <a:avLst/>
            </a:prstGeom>
            <a:noFill/>
            <a:ln w="15875" cap="flat" cmpd="sng" algn="ctr">
              <a:solidFill>
                <a:sysClr val="window" lastClr="FFFFFF">
                  <a:lumMod val="50000"/>
                </a:sysClr>
              </a:solidFill>
              <a:prstDash val="solid"/>
              <a:tailEnd type="triangle"/>
            </a:ln>
            <a:effectLst/>
          </p:spPr>
        </p:cxnSp>
      </p:grpSp>
      <p:grpSp>
        <p:nvGrpSpPr>
          <p:cNvPr id="273" name="Group 272">
            <a:extLst>
              <a:ext uri="{FF2B5EF4-FFF2-40B4-BE49-F238E27FC236}">
                <a16:creationId xmlns:a16="http://schemas.microsoft.com/office/drawing/2014/main" id="{3B90CDF9-BEE3-1548-80A1-1E53439016B8}"/>
              </a:ext>
            </a:extLst>
          </p:cNvPr>
          <p:cNvGrpSpPr/>
          <p:nvPr/>
        </p:nvGrpSpPr>
        <p:grpSpPr>
          <a:xfrm>
            <a:off x="3398970" y="2704692"/>
            <a:ext cx="687310" cy="707838"/>
            <a:chOff x="3286922" y="3513250"/>
            <a:chExt cx="687310" cy="707838"/>
          </a:xfrm>
        </p:grpSpPr>
        <p:sp>
          <p:nvSpPr>
            <p:cNvPr id="274" name="椭圆 61">
              <a:extLst>
                <a:ext uri="{FF2B5EF4-FFF2-40B4-BE49-F238E27FC236}">
                  <a16:creationId xmlns:a16="http://schemas.microsoft.com/office/drawing/2014/main" id="{FC5C92FC-FF75-5648-99B3-97233D28C446}"/>
                </a:ext>
              </a:extLst>
            </p:cNvPr>
            <p:cNvSpPr/>
            <p:nvPr/>
          </p:nvSpPr>
          <p:spPr>
            <a:xfrm>
              <a:off x="3551163" y="3513250"/>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5" name="椭圆 62">
              <a:extLst>
                <a:ext uri="{FF2B5EF4-FFF2-40B4-BE49-F238E27FC236}">
                  <a16:creationId xmlns:a16="http://schemas.microsoft.com/office/drawing/2014/main" id="{84E5119E-2175-9741-8038-768B74E76AA5}"/>
                </a:ext>
              </a:extLst>
            </p:cNvPr>
            <p:cNvSpPr/>
            <p:nvPr/>
          </p:nvSpPr>
          <p:spPr>
            <a:xfrm>
              <a:off x="3287959"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6" name="椭圆 63">
              <a:extLst>
                <a:ext uri="{FF2B5EF4-FFF2-40B4-BE49-F238E27FC236}">
                  <a16:creationId xmlns:a16="http://schemas.microsoft.com/office/drawing/2014/main" id="{002A8708-E8CA-C74A-9D84-205DBFA9CD8D}"/>
                </a:ext>
              </a:extLst>
            </p:cNvPr>
            <p:cNvSpPr/>
            <p:nvPr/>
          </p:nvSpPr>
          <p:spPr>
            <a:xfrm>
              <a:off x="3744784" y="3758444"/>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7" name="椭圆 64">
              <a:extLst>
                <a:ext uri="{FF2B5EF4-FFF2-40B4-BE49-F238E27FC236}">
                  <a16:creationId xmlns:a16="http://schemas.microsoft.com/office/drawing/2014/main" id="{F419BF78-8969-1F48-B786-3244A8217EFE}"/>
                </a:ext>
              </a:extLst>
            </p:cNvPr>
            <p:cNvSpPr/>
            <p:nvPr/>
          </p:nvSpPr>
          <p:spPr>
            <a:xfrm>
              <a:off x="3744784"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8" name="椭圆 65">
              <a:extLst>
                <a:ext uri="{FF2B5EF4-FFF2-40B4-BE49-F238E27FC236}">
                  <a16:creationId xmlns:a16="http://schemas.microsoft.com/office/drawing/2014/main" id="{84960EB3-6230-714C-91F9-FB0880300B91}"/>
                </a:ext>
              </a:extLst>
            </p:cNvPr>
            <p:cNvSpPr/>
            <p:nvPr/>
          </p:nvSpPr>
          <p:spPr>
            <a:xfrm>
              <a:off x="3286922" y="3729882"/>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79" name="直接连接符 66">
              <a:extLst>
                <a:ext uri="{FF2B5EF4-FFF2-40B4-BE49-F238E27FC236}">
                  <a16:creationId xmlns:a16="http://schemas.microsoft.com/office/drawing/2014/main" id="{52EBD03E-B1BF-AB48-9E49-4BCAF717D672}"/>
                </a:ext>
              </a:extLst>
            </p:cNvPr>
            <p:cNvCxnSpPr>
              <a:stCxn id="274" idx="5"/>
              <a:endCxn id="276" idx="0"/>
            </p:cNvCxnSpPr>
            <p:nvPr/>
          </p:nvCxnSpPr>
          <p:spPr>
            <a:xfrm rot="16200000" flipH="1">
              <a:off x="3759022" y="3657958"/>
              <a:ext cx="88472" cy="112499"/>
            </a:xfrm>
            <a:prstGeom prst="line">
              <a:avLst/>
            </a:prstGeom>
            <a:noFill/>
            <a:ln w="15875" cap="flat" cmpd="sng" algn="ctr">
              <a:solidFill>
                <a:sysClr val="window" lastClr="FFFFFF">
                  <a:lumMod val="50000"/>
                </a:sysClr>
              </a:solidFill>
              <a:prstDash val="solid"/>
              <a:tailEnd type="triangle"/>
            </a:ln>
            <a:effectLst/>
          </p:spPr>
        </p:cxnSp>
        <p:cxnSp>
          <p:nvCxnSpPr>
            <p:cNvPr id="280" name="直接连接符 67">
              <a:extLst>
                <a:ext uri="{FF2B5EF4-FFF2-40B4-BE49-F238E27FC236}">
                  <a16:creationId xmlns:a16="http://schemas.microsoft.com/office/drawing/2014/main" id="{BCC47DC2-2B0D-5C4D-AEEF-5E12E40B292E}"/>
                </a:ext>
              </a:extLst>
            </p:cNvPr>
            <p:cNvCxnSpPr>
              <a:stCxn id="274" idx="3"/>
              <a:endCxn id="278" idx="7"/>
            </p:cNvCxnSpPr>
            <p:nvPr/>
          </p:nvCxnSpPr>
          <p:spPr>
            <a:xfrm rot="5400000">
              <a:off x="3490366" y="3662374"/>
              <a:ext cx="86800" cy="101995"/>
            </a:xfrm>
            <a:prstGeom prst="line">
              <a:avLst/>
            </a:prstGeom>
            <a:noFill/>
            <a:ln w="15875" cap="flat" cmpd="sng" algn="ctr">
              <a:solidFill>
                <a:sysClr val="window" lastClr="FFFFFF">
                  <a:lumMod val="50000"/>
                </a:sysClr>
              </a:solidFill>
              <a:prstDash val="solid"/>
              <a:tailEnd type="triangle"/>
            </a:ln>
            <a:effectLst/>
          </p:spPr>
        </p:cxnSp>
        <p:cxnSp>
          <p:nvCxnSpPr>
            <p:cNvPr id="281" name="直接连接符 68">
              <a:extLst>
                <a:ext uri="{FF2B5EF4-FFF2-40B4-BE49-F238E27FC236}">
                  <a16:creationId xmlns:a16="http://schemas.microsoft.com/office/drawing/2014/main" id="{1E70B959-EADD-9C43-92CF-BE2D431ECF17}"/>
                </a:ext>
              </a:extLst>
            </p:cNvPr>
            <p:cNvCxnSpPr>
              <a:stCxn id="278" idx="4"/>
              <a:endCxn id="275" idx="0"/>
            </p:cNvCxnSpPr>
            <p:nvPr/>
          </p:nvCxnSpPr>
          <p:spPr>
            <a:xfrm rot="16200000" flipH="1">
              <a:off x="3340173" y="3974966"/>
              <a:ext cx="123985" cy="1036"/>
            </a:xfrm>
            <a:prstGeom prst="line">
              <a:avLst/>
            </a:prstGeom>
            <a:noFill/>
            <a:ln w="15875" cap="flat" cmpd="sng" algn="ctr">
              <a:solidFill>
                <a:sysClr val="window" lastClr="FFFFFF">
                  <a:lumMod val="50000"/>
                </a:sysClr>
              </a:solidFill>
              <a:prstDash val="solid"/>
              <a:tailEnd type="triangle"/>
            </a:ln>
            <a:effectLst/>
          </p:spPr>
        </p:cxnSp>
        <p:cxnSp>
          <p:nvCxnSpPr>
            <p:cNvPr id="282" name="直接连接符 70">
              <a:extLst>
                <a:ext uri="{FF2B5EF4-FFF2-40B4-BE49-F238E27FC236}">
                  <a16:creationId xmlns:a16="http://schemas.microsoft.com/office/drawing/2014/main" id="{76E51E0E-411C-A946-B85F-4D05294D3129}"/>
                </a:ext>
              </a:extLst>
            </p:cNvPr>
            <p:cNvCxnSpPr>
              <a:stCxn id="276" idx="4"/>
              <a:endCxn id="277" idx="0"/>
            </p:cNvCxnSpPr>
            <p:nvPr/>
          </p:nvCxnSpPr>
          <p:spPr>
            <a:xfrm rot="5400000">
              <a:off x="3811794" y="3989731"/>
              <a:ext cx="95423" cy="1016"/>
            </a:xfrm>
            <a:prstGeom prst="line">
              <a:avLst/>
            </a:prstGeom>
            <a:noFill/>
            <a:ln w="15875" cap="flat" cmpd="sng" algn="ctr">
              <a:solidFill>
                <a:sysClr val="window" lastClr="FFFFFF">
                  <a:lumMod val="50000"/>
                </a:sysClr>
              </a:solidFill>
              <a:prstDash val="solid"/>
              <a:tailEnd type="triangle"/>
            </a:ln>
            <a:effectLst/>
          </p:spPr>
        </p:cxnSp>
        <p:cxnSp>
          <p:nvCxnSpPr>
            <p:cNvPr id="283" name="直接连接符 84">
              <a:extLst>
                <a:ext uri="{FF2B5EF4-FFF2-40B4-BE49-F238E27FC236}">
                  <a16:creationId xmlns:a16="http://schemas.microsoft.com/office/drawing/2014/main" id="{2330107F-D130-DA45-B1D7-2133B87741AB}"/>
                </a:ext>
              </a:extLst>
            </p:cNvPr>
            <p:cNvCxnSpPr>
              <a:endCxn id="277" idx="1"/>
            </p:cNvCxnSpPr>
            <p:nvPr/>
          </p:nvCxnSpPr>
          <p:spPr>
            <a:xfrm>
              <a:off x="3511302" y="3850687"/>
              <a:ext cx="267087" cy="213683"/>
            </a:xfrm>
            <a:prstGeom prst="line">
              <a:avLst/>
            </a:prstGeom>
            <a:noFill/>
            <a:ln w="15875" cap="flat" cmpd="sng" algn="ctr">
              <a:solidFill>
                <a:sysClr val="window" lastClr="FFFFFF">
                  <a:lumMod val="50000"/>
                </a:sysClr>
              </a:solidFill>
              <a:prstDash val="solid"/>
              <a:tailEnd type="triangle"/>
            </a:ln>
            <a:effectLst/>
          </p:spPr>
        </p:cxnSp>
        <p:cxnSp>
          <p:nvCxnSpPr>
            <p:cNvPr id="284" name="直接连接符 87">
              <a:extLst>
                <a:ext uri="{FF2B5EF4-FFF2-40B4-BE49-F238E27FC236}">
                  <a16:creationId xmlns:a16="http://schemas.microsoft.com/office/drawing/2014/main" id="{53FD3229-7A16-5440-A6FC-413199EB0414}"/>
                </a:ext>
              </a:extLst>
            </p:cNvPr>
            <p:cNvCxnSpPr>
              <a:stCxn id="275" idx="6"/>
              <a:endCxn id="277" idx="2"/>
            </p:cNvCxnSpPr>
            <p:nvPr/>
          </p:nvCxnSpPr>
          <p:spPr>
            <a:xfrm>
              <a:off x="3517407" y="4129283"/>
              <a:ext cx="227377" cy="0"/>
            </a:xfrm>
            <a:prstGeom prst="line">
              <a:avLst/>
            </a:prstGeom>
            <a:noFill/>
            <a:ln w="15875" cap="flat" cmpd="sng" algn="ctr">
              <a:solidFill>
                <a:sysClr val="window" lastClr="FFFFFF">
                  <a:lumMod val="50000"/>
                </a:sysClr>
              </a:solidFill>
              <a:prstDash val="solid"/>
              <a:tailEnd type="triangle"/>
            </a:ln>
            <a:effectLst/>
          </p:spPr>
        </p:cxnSp>
      </p:gr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3E63A20D-4A4B-894B-8356-D48D2B7D5581}"/>
                  </a:ext>
                </a:extLst>
              </p:cNvPr>
              <p:cNvSpPr txBox="1"/>
              <p:nvPr/>
            </p:nvSpPr>
            <p:spPr>
              <a:xfrm>
                <a:off x="1331407" y="2311126"/>
                <a:ext cx="1234689" cy="369332"/>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Anchor</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i="1" kern="1200" smtClean="0">
                            <a:solidFill>
                              <a:prstClr val="black"/>
                            </a:solidFill>
                            <a:latin typeface="Cambria Math" charset="0"/>
                            <a:ea typeface="Times New Roman" charset="0"/>
                            <a:cs typeface="Times New Roman" charset="0"/>
                          </a:rPr>
                          <m:t>𝑎</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288" name="TextBox 287">
                <a:extLst>
                  <a:ext uri="{FF2B5EF4-FFF2-40B4-BE49-F238E27FC236}">
                    <a16:creationId xmlns:a16="http://schemas.microsoft.com/office/drawing/2014/main" id="{3E63A20D-4A4B-894B-8356-D48D2B7D5581}"/>
                  </a:ext>
                </a:extLst>
              </p:cNvPr>
              <p:cNvSpPr txBox="1">
                <a:spLocks noRot="1" noChangeAspect="1" noMove="1" noResize="1" noEditPoints="1" noAdjustHandles="1" noChangeArrowheads="1" noChangeShapeType="1" noTextEdit="1"/>
              </p:cNvSpPr>
              <p:nvPr/>
            </p:nvSpPr>
            <p:spPr>
              <a:xfrm>
                <a:off x="1331407" y="2311126"/>
                <a:ext cx="1234689" cy="369332"/>
              </a:xfrm>
              <a:prstGeom prst="rect">
                <a:avLst/>
              </a:prstGeom>
              <a:blipFill>
                <a:blip r:embed="rId10"/>
                <a:stretch>
                  <a:fillRect l="-2020" t="-3226" b="-1935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7E6BFA0-08DC-9D49-9118-872E06A089C0}"/>
              </a:ext>
            </a:extLst>
          </p:cNvPr>
          <p:cNvGrpSpPr/>
          <p:nvPr/>
        </p:nvGrpSpPr>
        <p:grpSpPr>
          <a:xfrm>
            <a:off x="5091692" y="2711702"/>
            <a:ext cx="1922428" cy="771202"/>
            <a:chOff x="9789124" y="1630453"/>
            <a:chExt cx="1922428" cy="771202"/>
          </a:xfrm>
        </p:grpSpPr>
        <p:sp>
          <p:nvSpPr>
            <p:cNvPr id="285" name="矩形 94">
              <a:extLst>
                <a:ext uri="{FF2B5EF4-FFF2-40B4-BE49-F238E27FC236}">
                  <a16:creationId xmlns:a16="http://schemas.microsoft.com/office/drawing/2014/main" id="{D095BB4C-B9D0-9942-9056-9671C99461E5}"/>
                </a:ext>
              </a:extLst>
            </p:cNvPr>
            <p:cNvSpPr/>
            <p:nvPr/>
          </p:nvSpPr>
          <p:spPr>
            <a:xfrm>
              <a:off x="10628076" y="1802895"/>
              <a:ext cx="1083476" cy="219145"/>
            </a:xfrm>
            <a:prstGeom prst="rect">
              <a:avLst/>
            </a:prstGeom>
            <a:noFill/>
            <a:ln w="9525" cap="flat" cmpd="sng" algn="ctr">
              <a:solidFill>
                <a:sysClr val="window" lastClr="FFFFFF">
                  <a:lumMod val="65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&lt;1,3,7,0,3,1,0,0&gt;</a:t>
              </a:r>
              <a:endParaRPr kumimoji="0" lang="zh-CN" altLang="en-US"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cxnSp>
          <p:nvCxnSpPr>
            <p:cNvPr id="286" name="直接连接符 98">
              <a:extLst>
                <a:ext uri="{FF2B5EF4-FFF2-40B4-BE49-F238E27FC236}">
                  <a16:creationId xmlns:a16="http://schemas.microsoft.com/office/drawing/2014/main" id="{90843C06-1E86-DA41-B109-770019C97AC7}"/>
                </a:ext>
              </a:extLst>
            </p:cNvPr>
            <p:cNvCxnSpPr>
              <a:stCxn id="295" idx="7"/>
            </p:cNvCxnSpPr>
            <p:nvPr/>
          </p:nvCxnSpPr>
          <p:spPr>
            <a:xfrm flipV="1">
              <a:off x="10399742" y="1809662"/>
              <a:ext cx="209785" cy="90218"/>
            </a:xfrm>
            <a:prstGeom prst="line">
              <a:avLst/>
            </a:prstGeom>
            <a:noFill/>
            <a:ln w="9525" cap="flat" cmpd="sng" algn="ctr">
              <a:solidFill>
                <a:srgbClr val="4F81BD">
                  <a:shade val="95000"/>
                  <a:satMod val="105000"/>
                </a:srgbClr>
              </a:solidFill>
              <a:prstDash val="solid"/>
            </a:ln>
            <a:effectLst/>
          </p:spPr>
        </p:cxnSp>
        <p:cxnSp>
          <p:nvCxnSpPr>
            <p:cNvPr id="287" name="直接连接符 99">
              <a:extLst>
                <a:ext uri="{FF2B5EF4-FFF2-40B4-BE49-F238E27FC236}">
                  <a16:creationId xmlns:a16="http://schemas.microsoft.com/office/drawing/2014/main" id="{9E1F479C-2EA0-074D-99EA-AF27F95B160C}"/>
                </a:ext>
              </a:extLst>
            </p:cNvPr>
            <p:cNvCxnSpPr>
              <a:stCxn id="295" idx="5"/>
            </p:cNvCxnSpPr>
            <p:nvPr/>
          </p:nvCxnSpPr>
          <p:spPr>
            <a:xfrm>
              <a:off x="10399743" y="2029712"/>
              <a:ext cx="209783" cy="72003"/>
            </a:xfrm>
            <a:prstGeom prst="line">
              <a:avLst/>
            </a:prstGeom>
            <a:noFill/>
            <a:ln w="9525" cap="flat" cmpd="sng" algn="ctr">
              <a:solidFill>
                <a:srgbClr val="4F81BD">
                  <a:shade val="95000"/>
                  <a:satMod val="105000"/>
                </a:srgbClr>
              </a:solidFill>
              <a:prstDash val="solid"/>
            </a:ln>
            <a:effectLst/>
          </p:spPr>
        </p:cxnSp>
        <p:sp>
          <p:nvSpPr>
            <p:cNvPr id="289" name="Right Brace 288">
              <a:extLst>
                <a:ext uri="{FF2B5EF4-FFF2-40B4-BE49-F238E27FC236}">
                  <a16:creationId xmlns:a16="http://schemas.microsoft.com/office/drawing/2014/main" id="{52C874D8-F2E1-E644-B012-5683D6B3149D}"/>
                </a:ext>
              </a:extLst>
            </p:cNvPr>
            <p:cNvSpPr/>
            <p:nvPr/>
          </p:nvSpPr>
          <p:spPr>
            <a:xfrm rot="5400000">
              <a:off x="11092616" y="1629360"/>
              <a:ext cx="129394" cy="957748"/>
            </a:xfrm>
            <a:prstGeom prst="rightBrace">
              <a:avLst>
                <a:gd name="adj1" fmla="val 34495"/>
                <a:gd name="adj2" fmla="val 49167"/>
              </a:avLst>
            </a:prstGeom>
            <a:noFill/>
            <a:ln w="9525" cap="flat" cmpd="sng" algn="ctr">
              <a:solidFill>
                <a:srgbClr val="4F81BD">
                  <a:shade val="95000"/>
                  <a:satMod val="10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TextBox 289">
              <a:extLst>
                <a:ext uri="{FF2B5EF4-FFF2-40B4-BE49-F238E27FC236}">
                  <a16:creationId xmlns:a16="http://schemas.microsoft.com/office/drawing/2014/main" id="{61DAE7B2-DA76-C947-B0C5-0680EE1A1A7D}"/>
                </a:ext>
              </a:extLst>
            </p:cNvPr>
            <p:cNvSpPr txBox="1"/>
            <p:nvPr/>
          </p:nvSpPr>
          <p:spPr>
            <a:xfrm>
              <a:off x="10988115" y="2093878"/>
              <a:ext cx="398828" cy="307777"/>
            </a:xfrm>
            <a:prstGeom prst="rect">
              <a:avLst/>
            </a:prstGeom>
            <a:noFill/>
          </p:spPr>
          <p:txBody>
            <a:bodyPr wrap="square" rtlCol="0">
              <a:spAutoFit/>
            </a:bodyPr>
            <a:lstStyle/>
            <a:p>
              <a:pPr algn="l" defTabSz="914400" hangingPunct="1"/>
              <a:r>
                <a:rPr lang="en-US" sz="1400" i="1" kern="1200" dirty="0">
                  <a:solidFill>
                    <a:prstClr val="black"/>
                  </a:solidFill>
                  <a:latin typeface="Times New Roman" charset="0"/>
                  <a:ea typeface="Times New Roman" charset="0"/>
                  <a:cs typeface="Times New Roman" charset="0"/>
                </a:rPr>
                <a:t>d</a:t>
              </a:r>
            </a:p>
          </p:txBody>
        </p:sp>
        <p:grpSp>
          <p:nvGrpSpPr>
            <p:cNvPr id="293" name="Group 292">
              <a:extLst>
                <a:ext uri="{FF2B5EF4-FFF2-40B4-BE49-F238E27FC236}">
                  <a16:creationId xmlns:a16="http://schemas.microsoft.com/office/drawing/2014/main" id="{160EB085-339A-2D45-A4C8-D1670E0CC51B}"/>
                </a:ext>
              </a:extLst>
            </p:cNvPr>
            <p:cNvGrpSpPr/>
            <p:nvPr/>
          </p:nvGrpSpPr>
          <p:grpSpPr>
            <a:xfrm>
              <a:off x="9789124" y="1630453"/>
              <a:ext cx="631566" cy="682278"/>
              <a:chOff x="5020144" y="3501007"/>
              <a:chExt cx="631566" cy="682278"/>
            </a:xfrm>
          </p:grpSpPr>
          <p:sp>
            <p:nvSpPr>
              <p:cNvPr id="294" name="椭圆 72">
                <a:extLst>
                  <a:ext uri="{FF2B5EF4-FFF2-40B4-BE49-F238E27FC236}">
                    <a16:creationId xmlns:a16="http://schemas.microsoft.com/office/drawing/2014/main" id="{E9F0E256-6CB1-8142-90B0-202C904CA884}"/>
                  </a:ext>
                </a:extLst>
              </p:cNvPr>
              <p:cNvSpPr/>
              <p:nvPr/>
            </p:nvSpPr>
            <p:spPr>
              <a:xfrm>
                <a:off x="5228644" y="3501007"/>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5" name="椭圆 74">
                <a:extLst>
                  <a:ext uri="{FF2B5EF4-FFF2-40B4-BE49-F238E27FC236}">
                    <a16:creationId xmlns:a16="http://schemas.microsoft.com/office/drawing/2014/main" id="{181772E0-B5DE-B347-9533-EEBA5B0E130D}"/>
                  </a:ext>
                </a:extLst>
              </p:cNvPr>
              <p:cNvSpPr/>
              <p:nvPr/>
            </p:nvSpPr>
            <p:spPr>
              <a:xfrm>
                <a:off x="5422262" y="3746201"/>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6" name="椭圆 76">
                <a:extLst>
                  <a:ext uri="{FF2B5EF4-FFF2-40B4-BE49-F238E27FC236}">
                    <a16:creationId xmlns:a16="http://schemas.microsoft.com/office/drawing/2014/main" id="{1647279F-9BB5-744E-A5CC-17D50C8E9D5D}"/>
                  </a:ext>
                </a:extLst>
              </p:cNvPr>
              <p:cNvSpPr/>
              <p:nvPr/>
            </p:nvSpPr>
            <p:spPr>
              <a:xfrm>
                <a:off x="5020144" y="3749440"/>
                <a:ext cx="229448" cy="183611"/>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7" name="直接连接符 77">
                <a:extLst>
                  <a:ext uri="{FF2B5EF4-FFF2-40B4-BE49-F238E27FC236}">
                    <a16:creationId xmlns:a16="http://schemas.microsoft.com/office/drawing/2014/main" id="{6011D914-88F3-0040-A14B-4FA4EF645065}"/>
                  </a:ext>
                </a:extLst>
              </p:cNvPr>
              <p:cNvCxnSpPr>
                <a:stCxn id="294" idx="5"/>
                <a:endCxn id="295" idx="0"/>
              </p:cNvCxnSpPr>
              <p:nvPr/>
            </p:nvCxnSpPr>
            <p:spPr>
              <a:xfrm rot="16200000" flipH="1">
                <a:off x="5436501" y="3645715"/>
                <a:ext cx="88473" cy="112499"/>
              </a:xfrm>
              <a:prstGeom prst="line">
                <a:avLst/>
              </a:prstGeom>
              <a:noFill/>
              <a:ln w="15875" cap="flat" cmpd="sng" algn="ctr">
                <a:solidFill>
                  <a:sysClr val="window" lastClr="FFFFFF">
                    <a:lumMod val="50000"/>
                  </a:sysClr>
                </a:solidFill>
                <a:prstDash val="solid"/>
                <a:tailEnd type="triangle"/>
              </a:ln>
              <a:effectLst/>
            </p:spPr>
          </p:cxnSp>
          <p:cxnSp>
            <p:nvCxnSpPr>
              <p:cNvPr id="298" name="直接连接符 78">
                <a:extLst>
                  <a:ext uri="{FF2B5EF4-FFF2-40B4-BE49-F238E27FC236}">
                    <a16:creationId xmlns:a16="http://schemas.microsoft.com/office/drawing/2014/main" id="{36C20597-C647-DD43-A0E7-F4B20D71FFF5}"/>
                  </a:ext>
                </a:extLst>
              </p:cNvPr>
              <p:cNvCxnSpPr>
                <a:stCxn id="294" idx="3"/>
                <a:endCxn id="296" idx="0"/>
              </p:cNvCxnSpPr>
              <p:nvPr/>
            </p:nvCxnSpPr>
            <p:spPr>
              <a:xfrm flipH="1">
                <a:off x="5134868" y="3657728"/>
                <a:ext cx="127378" cy="91712"/>
              </a:xfrm>
              <a:prstGeom prst="line">
                <a:avLst/>
              </a:prstGeom>
              <a:noFill/>
              <a:ln w="15875" cap="flat" cmpd="sng" algn="ctr">
                <a:solidFill>
                  <a:sysClr val="window" lastClr="FFFFFF">
                    <a:lumMod val="50000"/>
                  </a:sysClr>
                </a:solidFill>
                <a:prstDash val="solid"/>
                <a:tailEnd type="triangle"/>
              </a:ln>
              <a:effectLst/>
            </p:spPr>
          </p:cxnSp>
          <p:sp>
            <p:nvSpPr>
              <p:cNvPr id="299" name="椭圆 72">
                <a:extLst>
                  <a:ext uri="{FF2B5EF4-FFF2-40B4-BE49-F238E27FC236}">
                    <a16:creationId xmlns:a16="http://schemas.microsoft.com/office/drawing/2014/main" id="{2EDBD3F1-01E9-3343-9073-422B8A73EB08}"/>
                  </a:ext>
                </a:extLst>
              </p:cNvPr>
              <p:cNvSpPr/>
              <p:nvPr/>
            </p:nvSpPr>
            <p:spPr>
              <a:xfrm>
                <a:off x="5228644" y="3999675"/>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00" name="直接连接符 78">
                <a:extLst>
                  <a:ext uri="{FF2B5EF4-FFF2-40B4-BE49-F238E27FC236}">
                    <a16:creationId xmlns:a16="http://schemas.microsoft.com/office/drawing/2014/main" id="{35C66094-889F-1D48-9111-E10DA520F2D6}"/>
                  </a:ext>
                </a:extLst>
              </p:cNvPr>
              <p:cNvCxnSpPr>
                <a:stCxn id="296" idx="4"/>
                <a:endCxn id="299" idx="1"/>
              </p:cNvCxnSpPr>
              <p:nvPr/>
            </p:nvCxnSpPr>
            <p:spPr>
              <a:xfrm>
                <a:off x="5134868" y="3933051"/>
                <a:ext cx="127378" cy="93513"/>
              </a:xfrm>
              <a:prstGeom prst="line">
                <a:avLst/>
              </a:prstGeom>
              <a:noFill/>
              <a:ln w="15875" cap="flat" cmpd="sng" algn="ctr">
                <a:solidFill>
                  <a:sysClr val="window" lastClr="FFFFFF">
                    <a:lumMod val="50000"/>
                  </a:sysClr>
                </a:solidFill>
                <a:prstDash val="solid"/>
                <a:tailEnd type="triangle"/>
              </a:ln>
              <a:effectLst/>
            </p:spPr>
          </p:cxnSp>
          <p:cxnSp>
            <p:nvCxnSpPr>
              <p:cNvPr id="301" name="直接连接符 78">
                <a:extLst>
                  <a:ext uri="{FF2B5EF4-FFF2-40B4-BE49-F238E27FC236}">
                    <a16:creationId xmlns:a16="http://schemas.microsoft.com/office/drawing/2014/main" id="{E62F2756-0103-494A-BF0A-42E41CA4C65D}"/>
                  </a:ext>
                </a:extLst>
              </p:cNvPr>
              <p:cNvCxnSpPr>
                <a:stCxn id="295" idx="4"/>
                <a:endCxn id="299" idx="7"/>
              </p:cNvCxnSpPr>
              <p:nvPr/>
            </p:nvCxnSpPr>
            <p:spPr>
              <a:xfrm flipH="1">
                <a:off x="5424490" y="3929811"/>
                <a:ext cx="112496" cy="96753"/>
              </a:xfrm>
              <a:prstGeom prst="line">
                <a:avLst/>
              </a:prstGeom>
              <a:noFill/>
              <a:ln w="15875" cap="flat" cmpd="sng" algn="ctr">
                <a:solidFill>
                  <a:sysClr val="window" lastClr="FFFFFF">
                    <a:lumMod val="50000"/>
                  </a:sysClr>
                </a:solidFill>
                <a:prstDash val="solid"/>
                <a:tailEnd type="triangle"/>
              </a:ln>
              <a:effectLst/>
            </p:spPr>
          </p:cxnSp>
        </p:grpSp>
      </p:gr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7A750742-3375-B049-BD14-9CDF83BDFE26}"/>
                  </a:ext>
                </a:extLst>
              </p:cNvPr>
              <p:cNvSpPr txBox="1"/>
              <p:nvPr/>
            </p:nvSpPr>
            <p:spPr>
              <a:xfrm>
                <a:off x="3182906" y="2278594"/>
                <a:ext cx="1234689" cy="390748"/>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Positive</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b="0" i="1" kern="1200" smtClean="0">
                            <a:solidFill>
                              <a:prstClr val="black"/>
                            </a:solidFill>
                            <a:latin typeface="Cambria Math" panose="02040503050406030204" pitchFamily="18" charset="0"/>
                            <a:ea typeface="Times New Roman" charset="0"/>
                            <a:cs typeface="Times New Roman" charset="0"/>
                          </a:rPr>
                          <m:t>𝑝</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302" name="TextBox 301">
                <a:extLst>
                  <a:ext uri="{FF2B5EF4-FFF2-40B4-BE49-F238E27FC236}">
                    <a16:creationId xmlns:a16="http://schemas.microsoft.com/office/drawing/2014/main" id="{7A750742-3375-B049-BD14-9CDF83BDFE26}"/>
                  </a:ext>
                </a:extLst>
              </p:cNvPr>
              <p:cNvSpPr txBox="1">
                <a:spLocks noRot="1" noChangeAspect="1" noMove="1" noResize="1" noEditPoints="1" noAdjustHandles="1" noChangeArrowheads="1" noChangeShapeType="1" noTextEdit="1"/>
              </p:cNvSpPr>
              <p:nvPr/>
            </p:nvSpPr>
            <p:spPr>
              <a:xfrm>
                <a:off x="3182906" y="2278594"/>
                <a:ext cx="1234689" cy="390748"/>
              </a:xfrm>
              <a:prstGeom prst="rect">
                <a:avLst/>
              </a:prstGeom>
              <a:blipFill>
                <a:blip r:embed="rId11"/>
                <a:stretch>
                  <a:fillRect l="-2041"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3" name="TextBox 302">
                <a:extLst>
                  <a:ext uri="{FF2B5EF4-FFF2-40B4-BE49-F238E27FC236}">
                    <a16:creationId xmlns:a16="http://schemas.microsoft.com/office/drawing/2014/main" id="{679AD00D-9C55-284D-8FEB-1CD2BE8D5BEA}"/>
                  </a:ext>
                </a:extLst>
              </p:cNvPr>
              <p:cNvSpPr txBox="1"/>
              <p:nvPr/>
            </p:nvSpPr>
            <p:spPr>
              <a:xfrm>
                <a:off x="5024181" y="2269721"/>
                <a:ext cx="1294656" cy="369332"/>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Negative</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b="0" i="1" kern="1200" smtClean="0">
                            <a:solidFill>
                              <a:prstClr val="black"/>
                            </a:solidFill>
                            <a:latin typeface="Cambria Math" panose="02040503050406030204" pitchFamily="18" charset="0"/>
                            <a:ea typeface="Times New Roman" charset="0"/>
                            <a:cs typeface="Times New Roman" charset="0"/>
                          </a:rPr>
                          <m:t>𝑛</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303" name="TextBox 302">
                <a:extLst>
                  <a:ext uri="{FF2B5EF4-FFF2-40B4-BE49-F238E27FC236}">
                    <a16:creationId xmlns:a16="http://schemas.microsoft.com/office/drawing/2014/main" id="{679AD00D-9C55-284D-8FEB-1CD2BE8D5BEA}"/>
                  </a:ext>
                </a:extLst>
              </p:cNvPr>
              <p:cNvSpPr txBox="1">
                <a:spLocks noRot="1" noChangeAspect="1" noMove="1" noResize="1" noEditPoints="1" noAdjustHandles="1" noChangeArrowheads="1" noChangeShapeType="1" noTextEdit="1"/>
              </p:cNvSpPr>
              <p:nvPr/>
            </p:nvSpPr>
            <p:spPr>
              <a:xfrm>
                <a:off x="5024181" y="2269721"/>
                <a:ext cx="1294656" cy="369332"/>
              </a:xfrm>
              <a:prstGeom prst="rect">
                <a:avLst/>
              </a:prstGeom>
              <a:blipFill>
                <a:blip r:embed="rId12"/>
                <a:stretch>
                  <a:fillRect l="-1942" t="-6667" b="-23333"/>
                </a:stretch>
              </a:blipFill>
            </p:spPr>
            <p:txBody>
              <a:bodyPr/>
              <a:lstStyle/>
              <a:p>
                <a:r>
                  <a:rPr lang="en-US">
                    <a:noFill/>
                  </a:rPr>
                  <a:t> </a:t>
                </a:r>
              </a:p>
            </p:txBody>
          </p:sp>
        </mc:Fallback>
      </mc:AlternateContent>
      <p:grpSp>
        <p:nvGrpSpPr>
          <p:cNvPr id="432" name="Group 431">
            <a:extLst>
              <a:ext uri="{FF2B5EF4-FFF2-40B4-BE49-F238E27FC236}">
                <a16:creationId xmlns:a16="http://schemas.microsoft.com/office/drawing/2014/main" id="{C2EDE597-26CF-164E-A99A-C1EFD0EF5CB3}"/>
              </a:ext>
            </a:extLst>
          </p:cNvPr>
          <p:cNvGrpSpPr/>
          <p:nvPr/>
        </p:nvGrpSpPr>
        <p:grpSpPr>
          <a:xfrm>
            <a:off x="7871764" y="3864752"/>
            <a:ext cx="3941126" cy="2590404"/>
            <a:chOff x="476157" y="481444"/>
            <a:chExt cx="3505027" cy="2303767"/>
          </a:xfrm>
        </p:grpSpPr>
        <p:sp>
          <p:nvSpPr>
            <p:cNvPr id="433" name="Oval 432">
              <a:extLst>
                <a:ext uri="{FF2B5EF4-FFF2-40B4-BE49-F238E27FC236}">
                  <a16:creationId xmlns:a16="http://schemas.microsoft.com/office/drawing/2014/main" id="{E328FC56-CB59-D04E-A470-7078251D3DDC}"/>
                </a:ext>
              </a:extLst>
            </p:cNvPr>
            <p:cNvSpPr/>
            <p:nvPr/>
          </p:nvSpPr>
          <p:spPr>
            <a:xfrm>
              <a:off x="700860" y="613774"/>
              <a:ext cx="1929605" cy="1929605"/>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4" name="Oval 433">
              <a:extLst>
                <a:ext uri="{FF2B5EF4-FFF2-40B4-BE49-F238E27FC236}">
                  <a16:creationId xmlns:a16="http://schemas.microsoft.com/office/drawing/2014/main" id="{23F6CFA0-2C37-F845-9BD8-1C919EA9C764}"/>
                </a:ext>
              </a:extLst>
            </p:cNvPr>
            <p:cNvSpPr/>
            <p:nvPr/>
          </p:nvSpPr>
          <p:spPr>
            <a:xfrm>
              <a:off x="1110343" y="1023257"/>
              <a:ext cx="1121228" cy="11212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5" name="Oval 434">
              <a:extLst>
                <a:ext uri="{FF2B5EF4-FFF2-40B4-BE49-F238E27FC236}">
                  <a16:creationId xmlns:a16="http://schemas.microsoft.com/office/drawing/2014/main" id="{F85FD138-BD3E-7645-8EF1-B78DCA8B86FC}"/>
                </a:ext>
              </a:extLst>
            </p:cNvPr>
            <p:cNvSpPr/>
            <p:nvPr/>
          </p:nvSpPr>
          <p:spPr>
            <a:xfrm>
              <a:off x="1415144" y="1328058"/>
              <a:ext cx="511628" cy="5116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6" name="Oval 435">
              <a:extLst>
                <a:ext uri="{FF2B5EF4-FFF2-40B4-BE49-F238E27FC236}">
                  <a16:creationId xmlns:a16="http://schemas.microsoft.com/office/drawing/2014/main" id="{35D13E67-77EA-4546-93CF-443A16B3D1F4}"/>
                </a:ext>
              </a:extLst>
            </p:cNvPr>
            <p:cNvSpPr/>
            <p:nvPr/>
          </p:nvSpPr>
          <p:spPr>
            <a:xfrm>
              <a:off x="1627415" y="1540329"/>
              <a:ext cx="87086" cy="87086"/>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7" name="Oval 436">
              <a:extLst>
                <a:ext uri="{FF2B5EF4-FFF2-40B4-BE49-F238E27FC236}">
                  <a16:creationId xmlns:a16="http://schemas.microsoft.com/office/drawing/2014/main" id="{D9315653-9158-B44F-8D51-BAB2BCC08D3A}"/>
                </a:ext>
              </a:extLst>
            </p:cNvPr>
            <p:cNvSpPr/>
            <p:nvPr/>
          </p:nvSpPr>
          <p:spPr>
            <a:xfrm>
              <a:off x="1662114" y="1722665"/>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8" name="Oval 437">
              <a:extLst>
                <a:ext uri="{FF2B5EF4-FFF2-40B4-BE49-F238E27FC236}">
                  <a16:creationId xmlns:a16="http://schemas.microsoft.com/office/drawing/2014/main" id="{50D81500-6FCD-5542-871D-D17ED26C2483}"/>
                </a:ext>
              </a:extLst>
            </p:cNvPr>
            <p:cNvSpPr/>
            <p:nvPr/>
          </p:nvSpPr>
          <p:spPr>
            <a:xfrm>
              <a:off x="1714501" y="142330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9" name="Oval 438">
              <a:extLst>
                <a:ext uri="{FF2B5EF4-FFF2-40B4-BE49-F238E27FC236}">
                  <a16:creationId xmlns:a16="http://schemas.microsoft.com/office/drawing/2014/main" id="{31E3ADB8-815D-2F48-8352-2D13153105A5}"/>
                </a:ext>
              </a:extLst>
            </p:cNvPr>
            <p:cNvSpPr/>
            <p:nvPr/>
          </p:nvSpPr>
          <p:spPr>
            <a:xfrm>
              <a:off x="1477737" y="157434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0" name="Oval 439">
              <a:extLst>
                <a:ext uri="{FF2B5EF4-FFF2-40B4-BE49-F238E27FC236}">
                  <a16:creationId xmlns:a16="http://schemas.microsoft.com/office/drawing/2014/main" id="{153C3701-DB7D-F341-A949-274CA9B8BA4B}"/>
                </a:ext>
              </a:extLst>
            </p:cNvPr>
            <p:cNvSpPr/>
            <p:nvPr/>
          </p:nvSpPr>
          <p:spPr>
            <a:xfrm>
              <a:off x="1548085" y="1438276"/>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1" name="Oval 440">
              <a:extLst>
                <a:ext uri="{FF2B5EF4-FFF2-40B4-BE49-F238E27FC236}">
                  <a16:creationId xmlns:a16="http://schemas.microsoft.com/office/drawing/2014/main" id="{52D5C5F6-4A10-E042-8B55-CB83F7251AA0}"/>
                </a:ext>
              </a:extLst>
            </p:cNvPr>
            <p:cNvSpPr/>
            <p:nvPr/>
          </p:nvSpPr>
          <p:spPr>
            <a:xfrm>
              <a:off x="1540329" y="199889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2" name="Oval 441">
              <a:extLst>
                <a:ext uri="{FF2B5EF4-FFF2-40B4-BE49-F238E27FC236}">
                  <a16:creationId xmlns:a16="http://schemas.microsoft.com/office/drawing/2014/main" id="{8559FD40-45BB-A248-94CC-22B192F0157D}"/>
                </a:ext>
              </a:extLst>
            </p:cNvPr>
            <p:cNvSpPr/>
            <p:nvPr/>
          </p:nvSpPr>
          <p:spPr>
            <a:xfrm>
              <a:off x="1976493" y="1661434"/>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3" name="Oval 442">
              <a:extLst>
                <a:ext uri="{FF2B5EF4-FFF2-40B4-BE49-F238E27FC236}">
                  <a16:creationId xmlns:a16="http://schemas.microsoft.com/office/drawing/2014/main" id="{2C51C6BF-186D-424F-B5E0-C732A8BBA568}"/>
                </a:ext>
              </a:extLst>
            </p:cNvPr>
            <p:cNvSpPr/>
            <p:nvPr/>
          </p:nvSpPr>
          <p:spPr>
            <a:xfrm>
              <a:off x="1278337" y="1236136"/>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4" name="Oval 443">
              <a:extLst>
                <a:ext uri="{FF2B5EF4-FFF2-40B4-BE49-F238E27FC236}">
                  <a16:creationId xmlns:a16="http://schemas.microsoft.com/office/drawing/2014/main" id="{05A61690-BC95-034C-8736-7831B08D0FF5}"/>
                </a:ext>
              </a:extLst>
            </p:cNvPr>
            <p:cNvSpPr/>
            <p:nvPr/>
          </p:nvSpPr>
          <p:spPr>
            <a:xfrm>
              <a:off x="1831426" y="125730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5" name="Oval 444">
              <a:extLst>
                <a:ext uri="{FF2B5EF4-FFF2-40B4-BE49-F238E27FC236}">
                  <a16:creationId xmlns:a16="http://schemas.microsoft.com/office/drawing/2014/main" id="{0A870280-69A9-A34E-8FD3-5650BA334B1C}"/>
                </a:ext>
              </a:extLst>
            </p:cNvPr>
            <p:cNvSpPr/>
            <p:nvPr/>
          </p:nvSpPr>
          <p:spPr>
            <a:xfrm>
              <a:off x="1262403" y="1547537"/>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6" name="Oval 445">
              <a:extLst>
                <a:ext uri="{FF2B5EF4-FFF2-40B4-BE49-F238E27FC236}">
                  <a16:creationId xmlns:a16="http://schemas.microsoft.com/office/drawing/2014/main" id="{631BF2E8-691B-0A43-9981-1228B8B94DDF}"/>
                </a:ext>
              </a:extLst>
            </p:cNvPr>
            <p:cNvSpPr/>
            <p:nvPr/>
          </p:nvSpPr>
          <p:spPr>
            <a:xfrm>
              <a:off x="930228" y="134438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7" name="Oval 446">
              <a:extLst>
                <a:ext uri="{FF2B5EF4-FFF2-40B4-BE49-F238E27FC236}">
                  <a16:creationId xmlns:a16="http://schemas.microsoft.com/office/drawing/2014/main" id="{0425A3D8-1B0B-5240-8AC7-CF600C29572C}"/>
                </a:ext>
              </a:extLst>
            </p:cNvPr>
            <p:cNvSpPr/>
            <p:nvPr/>
          </p:nvSpPr>
          <p:spPr>
            <a:xfrm>
              <a:off x="877671" y="1780567"/>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8" name="Oval 447">
              <a:extLst>
                <a:ext uri="{FF2B5EF4-FFF2-40B4-BE49-F238E27FC236}">
                  <a16:creationId xmlns:a16="http://schemas.microsoft.com/office/drawing/2014/main" id="{A4C124A7-CBB1-BB46-AC4F-21044C2785BD}"/>
                </a:ext>
              </a:extLst>
            </p:cNvPr>
            <p:cNvSpPr/>
            <p:nvPr/>
          </p:nvSpPr>
          <p:spPr>
            <a:xfrm>
              <a:off x="1218860" y="225684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9" name="Oval 448">
              <a:extLst>
                <a:ext uri="{FF2B5EF4-FFF2-40B4-BE49-F238E27FC236}">
                  <a16:creationId xmlns:a16="http://schemas.microsoft.com/office/drawing/2014/main" id="{31F1F5E4-B545-DA4A-B4BE-564EBE5D5573}"/>
                </a:ext>
              </a:extLst>
            </p:cNvPr>
            <p:cNvSpPr/>
            <p:nvPr/>
          </p:nvSpPr>
          <p:spPr>
            <a:xfrm>
              <a:off x="1792211" y="215537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0" name="Oval 449">
              <a:extLst>
                <a:ext uri="{FF2B5EF4-FFF2-40B4-BE49-F238E27FC236}">
                  <a16:creationId xmlns:a16="http://schemas.microsoft.com/office/drawing/2014/main" id="{C80AD4A2-4B44-024E-84FD-FFB0BB9F4B30}"/>
                </a:ext>
              </a:extLst>
            </p:cNvPr>
            <p:cNvSpPr/>
            <p:nvPr/>
          </p:nvSpPr>
          <p:spPr>
            <a:xfrm>
              <a:off x="2306189" y="1485559"/>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1" name="Oval 450">
              <a:extLst>
                <a:ext uri="{FF2B5EF4-FFF2-40B4-BE49-F238E27FC236}">
                  <a16:creationId xmlns:a16="http://schemas.microsoft.com/office/drawing/2014/main" id="{3C3CBCC7-C014-2F48-A874-BD44100D7E50}"/>
                </a:ext>
              </a:extLst>
            </p:cNvPr>
            <p:cNvSpPr/>
            <p:nvPr/>
          </p:nvSpPr>
          <p:spPr>
            <a:xfrm>
              <a:off x="2244377" y="199055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2" name="Oval 451">
              <a:extLst>
                <a:ext uri="{FF2B5EF4-FFF2-40B4-BE49-F238E27FC236}">
                  <a16:creationId xmlns:a16="http://schemas.microsoft.com/office/drawing/2014/main" id="{BA1B81C4-40D7-CC4D-80D5-56059454B7DA}"/>
                </a:ext>
              </a:extLst>
            </p:cNvPr>
            <p:cNvSpPr/>
            <p:nvPr/>
          </p:nvSpPr>
          <p:spPr>
            <a:xfrm>
              <a:off x="2200834" y="1170214"/>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3" name="Oval 452">
              <a:extLst>
                <a:ext uri="{FF2B5EF4-FFF2-40B4-BE49-F238E27FC236}">
                  <a16:creationId xmlns:a16="http://schemas.microsoft.com/office/drawing/2014/main" id="{FEEBB75C-7D12-EB4B-ACBC-71D1E6785FFF}"/>
                </a:ext>
              </a:extLst>
            </p:cNvPr>
            <p:cNvSpPr/>
            <p:nvPr/>
          </p:nvSpPr>
          <p:spPr>
            <a:xfrm>
              <a:off x="1889407" y="76200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4" name="Oval 453">
              <a:extLst>
                <a:ext uri="{FF2B5EF4-FFF2-40B4-BE49-F238E27FC236}">
                  <a16:creationId xmlns:a16="http://schemas.microsoft.com/office/drawing/2014/main" id="{DC5D4FE2-5BCF-7E4D-8C54-7BA3794DB7CE}"/>
                </a:ext>
              </a:extLst>
            </p:cNvPr>
            <p:cNvSpPr/>
            <p:nvPr/>
          </p:nvSpPr>
          <p:spPr>
            <a:xfrm>
              <a:off x="1275782" y="987852"/>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5" name="Oval 454">
              <a:extLst>
                <a:ext uri="{FF2B5EF4-FFF2-40B4-BE49-F238E27FC236}">
                  <a16:creationId xmlns:a16="http://schemas.microsoft.com/office/drawing/2014/main" id="{8687B39F-D536-AE41-B71F-D0FF9472271E}"/>
                </a:ext>
              </a:extLst>
            </p:cNvPr>
            <p:cNvSpPr/>
            <p:nvPr/>
          </p:nvSpPr>
          <p:spPr>
            <a:xfrm>
              <a:off x="1017314" y="2473781"/>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6" name="Oval 455">
              <a:extLst>
                <a:ext uri="{FF2B5EF4-FFF2-40B4-BE49-F238E27FC236}">
                  <a16:creationId xmlns:a16="http://schemas.microsoft.com/office/drawing/2014/main" id="{2BAD302F-D0EC-EF4D-BF45-0A0ADD1CBFC8}"/>
                </a:ext>
              </a:extLst>
            </p:cNvPr>
            <p:cNvSpPr/>
            <p:nvPr/>
          </p:nvSpPr>
          <p:spPr>
            <a:xfrm>
              <a:off x="1602803" y="2616362"/>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7" name="Oval 456">
              <a:extLst>
                <a:ext uri="{FF2B5EF4-FFF2-40B4-BE49-F238E27FC236}">
                  <a16:creationId xmlns:a16="http://schemas.microsoft.com/office/drawing/2014/main" id="{D2094D38-D02E-2C40-A36C-7FC6F3C58595}"/>
                </a:ext>
              </a:extLst>
            </p:cNvPr>
            <p:cNvSpPr/>
            <p:nvPr/>
          </p:nvSpPr>
          <p:spPr>
            <a:xfrm>
              <a:off x="2699283" y="195534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8" name="Oval 457">
              <a:extLst>
                <a:ext uri="{FF2B5EF4-FFF2-40B4-BE49-F238E27FC236}">
                  <a16:creationId xmlns:a16="http://schemas.microsoft.com/office/drawing/2014/main" id="{61A36F75-5159-D94C-B9E0-A933FB4B15F6}"/>
                </a:ext>
              </a:extLst>
            </p:cNvPr>
            <p:cNvSpPr/>
            <p:nvPr/>
          </p:nvSpPr>
          <p:spPr>
            <a:xfrm>
              <a:off x="2393275" y="2430238"/>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9" name="Oval 458">
              <a:extLst>
                <a:ext uri="{FF2B5EF4-FFF2-40B4-BE49-F238E27FC236}">
                  <a16:creationId xmlns:a16="http://schemas.microsoft.com/office/drawing/2014/main" id="{6751635F-947C-1246-AF37-94389D1A49CA}"/>
                </a:ext>
              </a:extLst>
            </p:cNvPr>
            <p:cNvSpPr/>
            <p:nvPr/>
          </p:nvSpPr>
          <p:spPr>
            <a:xfrm>
              <a:off x="632042" y="191180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0" name="Oval 459">
              <a:extLst>
                <a:ext uri="{FF2B5EF4-FFF2-40B4-BE49-F238E27FC236}">
                  <a16:creationId xmlns:a16="http://schemas.microsoft.com/office/drawing/2014/main" id="{CE30EDED-6886-DF4D-9C38-4A946F7277DD}"/>
                </a:ext>
              </a:extLst>
            </p:cNvPr>
            <p:cNvSpPr/>
            <p:nvPr/>
          </p:nvSpPr>
          <p:spPr>
            <a:xfrm>
              <a:off x="476157" y="117700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1" name="Oval 460">
              <a:extLst>
                <a:ext uri="{FF2B5EF4-FFF2-40B4-BE49-F238E27FC236}">
                  <a16:creationId xmlns:a16="http://schemas.microsoft.com/office/drawing/2014/main" id="{41BACD4A-BBB9-A546-A2F3-89D682CAB59C}"/>
                </a:ext>
              </a:extLst>
            </p:cNvPr>
            <p:cNvSpPr/>
            <p:nvPr/>
          </p:nvSpPr>
          <p:spPr>
            <a:xfrm>
              <a:off x="790585" y="6695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2" name="Oval 461">
              <a:extLst>
                <a:ext uri="{FF2B5EF4-FFF2-40B4-BE49-F238E27FC236}">
                  <a16:creationId xmlns:a16="http://schemas.microsoft.com/office/drawing/2014/main" id="{200862A5-78DE-0B4D-89AA-8E96698EB0BC}"/>
                </a:ext>
              </a:extLst>
            </p:cNvPr>
            <p:cNvSpPr/>
            <p:nvPr/>
          </p:nvSpPr>
          <p:spPr>
            <a:xfrm>
              <a:off x="1409969" y="48144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3" name="Oval 462">
              <a:extLst>
                <a:ext uri="{FF2B5EF4-FFF2-40B4-BE49-F238E27FC236}">
                  <a16:creationId xmlns:a16="http://schemas.microsoft.com/office/drawing/2014/main" id="{FC5ABA31-DED1-9A4B-BF45-DB5F71343723}"/>
                </a:ext>
              </a:extLst>
            </p:cNvPr>
            <p:cNvSpPr/>
            <p:nvPr/>
          </p:nvSpPr>
          <p:spPr>
            <a:xfrm>
              <a:off x="2200892" y="49675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4" name="Oval 463">
              <a:extLst>
                <a:ext uri="{FF2B5EF4-FFF2-40B4-BE49-F238E27FC236}">
                  <a16:creationId xmlns:a16="http://schemas.microsoft.com/office/drawing/2014/main" id="{7F7325CE-A743-354C-BB51-0B7AC792197B}"/>
                </a:ext>
              </a:extLst>
            </p:cNvPr>
            <p:cNvSpPr/>
            <p:nvPr/>
          </p:nvSpPr>
          <p:spPr>
            <a:xfrm>
              <a:off x="2431138" y="867815"/>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5" name="Oval 464">
              <a:extLst>
                <a:ext uri="{FF2B5EF4-FFF2-40B4-BE49-F238E27FC236}">
                  <a16:creationId xmlns:a16="http://schemas.microsoft.com/office/drawing/2014/main" id="{8A69285A-2BD7-1748-AECF-13EC1A90DBB7}"/>
                </a:ext>
              </a:extLst>
            </p:cNvPr>
            <p:cNvSpPr/>
            <p:nvPr/>
          </p:nvSpPr>
          <p:spPr>
            <a:xfrm>
              <a:off x="2764533" y="13456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66" name="Straight Arrow Connector 465">
              <a:extLst>
                <a:ext uri="{FF2B5EF4-FFF2-40B4-BE49-F238E27FC236}">
                  <a16:creationId xmlns:a16="http://schemas.microsoft.com/office/drawing/2014/main" id="{FA13FC5A-99BE-DB43-9BD3-DDB932D1C76F}"/>
                </a:ext>
              </a:extLst>
            </p:cNvPr>
            <p:cNvCxnSpPr>
              <a:cxnSpLocks/>
            </p:cNvCxnSpPr>
            <p:nvPr/>
          </p:nvCxnSpPr>
          <p:spPr>
            <a:xfrm flipV="1">
              <a:off x="1714501" y="1690083"/>
              <a:ext cx="1458191" cy="0"/>
            </a:xfrm>
            <a:prstGeom prst="straightConnector1">
              <a:avLst/>
            </a:prstGeom>
            <a:noFill/>
            <a:ln w="25400" cap="flat" cmpd="sng" algn="ctr">
              <a:solidFill>
                <a:srgbClr val="0432FF"/>
              </a:solidFill>
              <a:prstDash val="solid"/>
              <a:headEnd type="triangle" w="lg" len="med"/>
              <a:tailEnd type="none"/>
            </a:ln>
            <a:effectLst/>
          </p:spPr>
        </p:cxnSp>
        <p:sp>
          <p:nvSpPr>
            <p:cNvPr id="467" name="TextBox 466">
              <a:extLst>
                <a:ext uri="{FF2B5EF4-FFF2-40B4-BE49-F238E27FC236}">
                  <a16:creationId xmlns:a16="http://schemas.microsoft.com/office/drawing/2014/main" id="{EF4301EA-A687-5044-ADED-BC6AFE556FA5}"/>
                </a:ext>
              </a:extLst>
            </p:cNvPr>
            <p:cNvSpPr txBox="1"/>
            <p:nvPr/>
          </p:nvSpPr>
          <p:spPr>
            <a:xfrm>
              <a:off x="3110040" y="1516152"/>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Type-1</a:t>
              </a:r>
            </a:p>
          </p:txBody>
        </p:sp>
        <p:cxnSp>
          <p:nvCxnSpPr>
            <p:cNvPr id="468" name="Straight Arrow Connector 467">
              <a:extLst>
                <a:ext uri="{FF2B5EF4-FFF2-40B4-BE49-F238E27FC236}">
                  <a16:creationId xmlns:a16="http://schemas.microsoft.com/office/drawing/2014/main" id="{A88D9ADA-9F2F-914E-ADB9-DD389DC05FA2}"/>
                </a:ext>
              </a:extLst>
            </p:cNvPr>
            <p:cNvCxnSpPr>
              <a:cxnSpLocks/>
            </p:cNvCxnSpPr>
            <p:nvPr/>
          </p:nvCxnSpPr>
          <p:spPr>
            <a:xfrm flipV="1">
              <a:off x="1831426" y="2003475"/>
              <a:ext cx="1350642" cy="0"/>
            </a:xfrm>
            <a:prstGeom prst="straightConnector1">
              <a:avLst/>
            </a:prstGeom>
            <a:noFill/>
            <a:ln w="25400" cap="flat" cmpd="sng" algn="ctr">
              <a:solidFill>
                <a:srgbClr val="0432FF"/>
              </a:solidFill>
              <a:prstDash val="solid"/>
              <a:headEnd type="triangle" w="lg" len="med"/>
              <a:tailEnd type="none"/>
            </a:ln>
            <a:effectLst/>
          </p:spPr>
        </p:cxnSp>
        <p:sp>
          <p:nvSpPr>
            <p:cNvPr id="469" name="TextBox 468">
              <a:extLst>
                <a:ext uri="{FF2B5EF4-FFF2-40B4-BE49-F238E27FC236}">
                  <a16:creationId xmlns:a16="http://schemas.microsoft.com/office/drawing/2014/main" id="{646144D4-896F-7F42-9867-C4F1B40652A6}"/>
                </a:ext>
              </a:extLst>
            </p:cNvPr>
            <p:cNvSpPr txBox="1"/>
            <p:nvPr/>
          </p:nvSpPr>
          <p:spPr>
            <a:xfrm>
              <a:off x="3110040" y="1842051"/>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Type-2</a:t>
              </a:r>
            </a:p>
          </p:txBody>
        </p:sp>
        <p:cxnSp>
          <p:nvCxnSpPr>
            <p:cNvPr id="470" name="Straight Arrow Connector 469">
              <a:extLst>
                <a:ext uri="{FF2B5EF4-FFF2-40B4-BE49-F238E27FC236}">
                  <a16:creationId xmlns:a16="http://schemas.microsoft.com/office/drawing/2014/main" id="{2DB49D4E-EE74-7544-BA11-F3CAB431A914}"/>
                </a:ext>
              </a:extLst>
            </p:cNvPr>
            <p:cNvCxnSpPr>
              <a:cxnSpLocks/>
            </p:cNvCxnSpPr>
            <p:nvPr/>
          </p:nvCxnSpPr>
          <p:spPr>
            <a:xfrm>
              <a:off x="2063579" y="2343932"/>
              <a:ext cx="1118489" cy="0"/>
            </a:xfrm>
            <a:prstGeom prst="straightConnector1">
              <a:avLst/>
            </a:prstGeom>
            <a:noFill/>
            <a:ln w="25400" cap="flat" cmpd="sng" algn="ctr">
              <a:solidFill>
                <a:srgbClr val="0432FF"/>
              </a:solidFill>
              <a:prstDash val="solid"/>
              <a:headEnd type="triangle" w="lg" len="med"/>
              <a:tailEnd type="none"/>
            </a:ln>
            <a:effectLst/>
          </p:spPr>
        </p:cxnSp>
        <p:sp>
          <p:nvSpPr>
            <p:cNvPr id="471" name="TextBox 470">
              <a:extLst>
                <a:ext uri="{FF2B5EF4-FFF2-40B4-BE49-F238E27FC236}">
                  <a16:creationId xmlns:a16="http://schemas.microsoft.com/office/drawing/2014/main" id="{611C1B9E-EE30-684E-BD84-C1A43F611BD3}"/>
                </a:ext>
              </a:extLst>
            </p:cNvPr>
            <p:cNvSpPr txBox="1"/>
            <p:nvPr/>
          </p:nvSpPr>
          <p:spPr>
            <a:xfrm>
              <a:off x="3110568" y="2183893"/>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Type-3</a:t>
              </a:r>
            </a:p>
          </p:txBody>
        </p:sp>
        <p:sp>
          <p:nvSpPr>
            <p:cNvPr id="472" name="TextBox 471">
              <a:extLst>
                <a:ext uri="{FF2B5EF4-FFF2-40B4-BE49-F238E27FC236}">
                  <a16:creationId xmlns:a16="http://schemas.microsoft.com/office/drawing/2014/main" id="{E6842E07-88E6-814B-BC80-568EB5B103A4}"/>
                </a:ext>
              </a:extLst>
            </p:cNvPr>
            <p:cNvSpPr txBox="1"/>
            <p:nvPr/>
          </p:nvSpPr>
          <p:spPr>
            <a:xfrm>
              <a:off x="2929290" y="2477434"/>
              <a:ext cx="1051894"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Different</a:t>
              </a:r>
            </a:p>
          </p:txBody>
        </p:sp>
        <p:cxnSp>
          <p:nvCxnSpPr>
            <p:cNvPr id="473" name="Straight Arrow Connector 472">
              <a:extLst>
                <a:ext uri="{FF2B5EF4-FFF2-40B4-BE49-F238E27FC236}">
                  <a16:creationId xmlns:a16="http://schemas.microsoft.com/office/drawing/2014/main" id="{229DEC77-8BD3-3342-B43F-DE1C17C72F17}"/>
                </a:ext>
              </a:extLst>
            </p:cNvPr>
            <p:cNvCxnSpPr>
              <a:cxnSpLocks/>
            </p:cNvCxnSpPr>
            <p:nvPr/>
          </p:nvCxnSpPr>
          <p:spPr>
            <a:xfrm flipV="1">
              <a:off x="2287920" y="2658292"/>
              <a:ext cx="697768" cy="1613"/>
            </a:xfrm>
            <a:prstGeom prst="straightConnector1">
              <a:avLst/>
            </a:prstGeom>
            <a:noFill/>
            <a:ln w="25400" cap="flat" cmpd="sng" algn="ctr">
              <a:solidFill>
                <a:srgbClr val="0432FF"/>
              </a:solidFill>
              <a:prstDash val="solid"/>
              <a:headEnd type="triangle" w="lg" len="med"/>
              <a:tailEnd type="none"/>
            </a:ln>
            <a:effectLst/>
          </p:spPr>
        </p:cxnSp>
      </p:grpSp>
    </p:spTree>
    <p:custDataLst>
      <p:tags r:id="rId1"/>
    </p:custDataLst>
    <p:extLst>
      <p:ext uri="{BB962C8B-B14F-4D97-AF65-F5344CB8AC3E}">
        <p14:creationId xmlns:p14="http://schemas.microsoft.com/office/powerpoint/2010/main" val="1607591304"/>
      </p:ext>
    </p:extLst>
  </p:cSld>
  <p:clrMapOvr>
    <a:masterClrMapping/>
  </p:clrMapOvr>
  <p:transition spd="med" advTm="315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dissolve">
                                      <p:cBhvr>
                                        <p:cTn id="7" dur="500"/>
                                        <p:tgtEl>
                                          <p:spTgt spid="262"/>
                                        </p:tgtEl>
                                      </p:cBhvr>
                                    </p:animEffect>
                                  </p:childTnLst>
                                </p:cTn>
                              </p:par>
                              <p:par>
                                <p:cTn id="8" presetID="9"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dissolve">
                                      <p:cBhvr>
                                        <p:cTn id="10" dur="500"/>
                                        <p:tgtEl>
                                          <p:spTgt spid="27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dissolve">
                                      <p:cBhvr>
                                        <p:cTn id="13" dur="500"/>
                                        <p:tgtEl>
                                          <p:spTgt spid="288"/>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2"/>
                                        </p:tgtEl>
                                        <p:attrNameLst>
                                          <p:attrName>style.visibility</p:attrName>
                                        </p:attrNameLst>
                                      </p:cBhvr>
                                      <p:to>
                                        <p:strVal val="visible"/>
                                      </p:to>
                                    </p:set>
                                    <p:animEffect transition="in" filter="dissolve">
                                      <p:cBhvr>
                                        <p:cTn id="19" dur="500"/>
                                        <p:tgtEl>
                                          <p:spTgt spid="30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dissolve">
                                      <p:cBhvr>
                                        <p:cTn id="22" dur="500"/>
                                        <p:tgtEl>
                                          <p:spTgt spid="3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dissolve">
                                      <p:cBhvr>
                                        <p:cTn id="27" dur="500"/>
                                        <p:tgtEl>
                                          <p:spTgt spid="99"/>
                                        </p:tgtEl>
                                      </p:cBhvr>
                                    </p:animEffect>
                                  </p:childTnLst>
                                </p:cTn>
                              </p:par>
                              <p:par>
                                <p:cTn id="28" presetID="9" presetClass="entr" presetSubtype="0"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dissolve">
                                      <p:cBhvr>
                                        <p:cTn id="30" dur="500"/>
                                        <p:tgtEl>
                                          <p:spTgt spid="108"/>
                                        </p:tgtEl>
                                      </p:cBhvr>
                                    </p:animEffect>
                                  </p:childTnLst>
                                </p:cTn>
                              </p:par>
                              <p:par>
                                <p:cTn id="31" presetID="9"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dissolve">
                                      <p:cBhvr>
                                        <p:cTn id="33" dur="500"/>
                                        <p:tgtEl>
                                          <p:spTgt spid="16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dissolve">
                                      <p:cBhvr>
                                        <p:cTn id="36" dur="500"/>
                                        <p:tgtEl>
                                          <p:spTgt spid="97"/>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dissolve">
                                      <p:cBhvr>
                                        <p:cTn id="40" dur="500"/>
                                        <p:tgtEl>
                                          <p:spTgt spid="11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dissolve">
                                      <p:cBhvr>
                                        <p:cTn id="43" dur="500"/>
                                        <p:tgtEl>
                                          <p:spTgt spid="10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dissolve">
                                      <p:cBhvr>
                                        <p:cTn id="46" dur="500"/>
                                        <p:tgtEl>
                                          <p:spTgt spid="105"/>
                                        </p:tgtEl>
                                      </p:cBhvr>
                                    </p:animEffect>
                                  </p:childTnLst>
                                </p:cTn>
                              </p:par>
                              <p:par>
                                <p:cTn id="47" presetID="9"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dissolve">
                                      <p:cBhvr>
                                        <p:cTn id="49" dur="500"/>
                                        <p:tgtEl>
                                          <p:spTgt spid="1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dissolve">
                                      <p:cBhvr>
                                        <p:cTn id="55" dur="500"/>
                                        <p:tgtEl>
                                          <p:spTgt spid="10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dissolve">
                                      <p:cBhvr>
                                        <p:cTn id="58" dur="500"/>
                                        <p:tgtEl>
                                          <p:spTgt spid="18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dissolve">
                                      <p:cBhvr>
                                        <p:cTn id="63" dur="500"/>
                                        <p:tgtEl>
                                          <p:spTgt spid="9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dissolve">
                                      <p:cBhvr>
                                        <p:cTn id="66" dur="500"/>
                                        <p:tgtEl>
                                          <p:spTgt spid="10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dissolve">
                                      <p:cBhvr>
                                        <p:cTn id="69" dur="500"/>
                                        <p:tgtEl>
                                          <p:spTgt spid="101"/>
                                        </p:tgtEl>
                                      </p:cBhvr>
                                    </p:animEffect>
                                  </p:childTnLst>
                                </p:cTn>
                              </p:par>
                              <p:par>
                                <p:cTn id="70" presetID="9" presetClass="entr" presetSubtype="0" fill="hold"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dissolve">
                                      <p:cBhvr>
                                        <p:cTn id="72" dur="500"/>
                                        <p:tgtEl>
                                          <p:spTgt spid="10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dissolve">
                                      <p:cBhvr>
                                        <p:cTn id="75" dur="500"/>
                                        <p:tgtEl>
                                          <p:spTgt spid="106"/>
                                        </p:tgtEl>
                                      </p:cBhvr>
                                    </p:animEffect>
                                  </p:childTnLst>
                                </p:cTn>
                              </p:par>
                              <p:par>
                                <p:cTn id="76" presetID="9" presetClass="entr" presetSubtype="0" fill="hold"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dissolve">
                                      <p:cBhvr>
                                        <p:cTn id="78" dur="500"/>
                                        <p:tgtEl>
                                          <p:spTgt spid="107"/>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dissolve">
                                      <p:cBhvr>
                                        <p:cTn id="81" dur="500"/>
                                        <p:tgtEl>
                                          <p:spTgt spid="11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113"/>
                                        </p:tgtEl>
                                        <p:attrNameLst>
                                          <p:attrName>style.visibility</p:attrName>
                                        </p:attrNameLst>
                                      </p:cBhvr>
                                      <p:to>
                                        <p:strVal val="visible"/>
                                      </p:to>
                                    </p:set>
                                    <p:animEffect transition="in" filter="dissolve">
                                      <p:cBhvr>
                                        <p:cTn id="86" dur="500"/>
                                        <p:tgtEl>
                                          <p:spTgt spid="113"/>
                                        </p:tgtEl>
                                      </p:cBhvr>
                                    </p:animEffect>
                                  </p:childTnLst>
                                </p:cTn>
                              </p:par>
                              <p:par>
                                <p:cTn id="87" presetID="9"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dissolve">
                                      <p:cBhvr>
                                        <p:cTn id="89" dur="500"/>
                                        <p:tgtEl>
                                          <p:spTgt spid="114"/>
                                        </p:tgtEl>
                                      </p:cBhvr>
                                    </p:animEffect>
                                  </p:childTnLst>
                                </p:cTn>
                              </p:par>
                              <p:par>
                                <p:cTn id="90" presetID="9" presetClass="entr" presetSubtype="0" fill="hold" nodeType="withEffect">
                                  <p:stCondLst>
                                    <p:cond delay="0"/>
                                  </p:stCondLst>
                                  <p:childTnLst>
                                    <p:set>
                                      <p:cBhvr>
                                        <p:cTn id="91" dur="1" fill="hold">
                                          <p:stCondLst>
                                            <p:cond delay="0"/>
                                          </p:stCondLst>
                                        </p:cTn>
                                        <p:tgtEl>
                                          <p:spTgt spid="115"/>
                                        </p:tgtEl>
                                        <p:attrNameLst>
                                          <p:attrName>style.visibility</p:attrName>
                                        </p:attrNameLst>
                                      </p:cBhvr>
                                      <p:to>
                                        <p:strVal val="visible"/>
                                      </p:to>
                                    </p:set>
                                    <p:animEffect transition="in" filter="dissolve">
                                      <p:cBhvr>
                                        <p:cTn id="92" dur="500"/>
                                        <p:tgtEl>
                                          <p:spTgt spid="115"/>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432"/>
                                        </p:tgtEl>
                                        <p:attrNameLst>
                                          <p:attrName>style.visibility</p:attrName>
                                        </p:attrNameLst>
                                      </p:cBhvr>
                                      <p:to>
                                        <p:strVal val="visible"/>
                                      </p:to>
                                    </p:set>
                                    <p:animEffect transition="in" filter="dissolve">
                                      <p:cBhvr>
                                        <p:cTn id="97"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00" grpId="0" animBg="1"/>
      <p:bldP spid="101" grpId="0" animBg="1"/>
      <p:bldP spid="104" grpId="0"/>
      <p:bldP spid="105" grpId="0"/>
      <p:bldP spid="106" grpId="0" animBg="1"/>
      <p:bldP spid="110" grpId="0"/>
      <p:bldP spid="116" grpId="0"/>
      <p:bldP spid="183" grpId="0"/>
      <p:bldP spid="288" grpId="0"/>
      <p:bldP spid="302" grpId="0"/>
      <p:bldP spid="303"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Experiment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37587" y="3096130"/>
            <a:ext cx="11419719" cy="3483736"/>
          </a:xfrm>
        </p:spPr>
        <p:txBody>
          <a:bodyPr>
            <a:normAutofit/>
          </a:bodyPr>
          <a:lstStyle/>
          <a:p>
            <a:r>
              <a:rPr lang="en-US" sz="2200" dirty="0"/>
              <a:t>Dataset</a:t>
            </a:r>
          </a:p>
          <a:p>
            <a:pPr lvl="1">
              <a:spcBef>
                <a:spcPts val="1100"/>
              </a:spcBef>
            </a:pPr>
            <a:r>
              <a:rPr lang="en-US" sz="2000" dirty="0"/>
              <a:t>6K+ binaries, 3M+ functions</a:t>
            </a:r>
          </a:p>
          <a:p>
            <a:pPr lvl="1">
              <a:spcBef>
                <a:spcPts val="1100"/>
              </a:spcBef>
            </a:pPr>
            <a:r>
              <a:rPr lang="en-US" sz="2000" dirty="0"/>
              <a:t>24 compilation provenances</a:t>
            </a:r>
            <a:br>
              <a:rPr lang="en-US" sz="2400" dirty="0"/>
            </a:br>
            <a:endParaRPr lang="en-US" sz="2400" dirty="0"/>
          </a:p>
          <a:p>
            <a:pPr>
              <a:spcBef>
                <a:spcPts val="1100"/>
              </a:spcBef>
            </a:pPr>
            <a:r>
              <a:rPr lang="en-US" sz="2200" dirty="0"/>
              <a:t>Training and testing use different software</a:t>
            </a:r>
          </a:p>
          <a:p>
            <a:pPr>
              <a:spcBef>
                <a:spcPts val="1100"/>
              </a:spcBef>
            </a:pPr>
            <a:r>
              <a:rPr lang="en-US" sz="2200" dirty="0"/>
              <a:t>Search 3,000 Type-1/2/3 similar code (1,000 for each)</a:t>
            </a:r>
          </a:p>
          <a:p>
            <a:pPr>
              <a:spcBef>
                <a:spcPts val="1100"/>
              </a:spcBef>
            </a:pPr>
            <a:r>
              <a:rPr lang="en-US" sz="2200" dirty="0"/>
              <a:t>Report the </a:t>
            </a:r>
            <a:r>
              <a:rPr lang="en-US" sz="2200" i="1" dirty="0">
                <a:solidFill>
                  <a:srgbClr val="0432FF"/>
                </a:solidFill>
              </a:rPr>
              <a:t>top-k</a:t>
            </a:r>
            <a:r>
              <a:rPr lang="en-US" sz="2200" dirty="0"/>
              <a:t> </a:t>
            </a:r>
            <a:r>
              <a:rPr lang="en-US" sz="2200" i="1" dirty="0">
                <a:solidFill>
                  <a:srgbClr val="0432FF"/>
                </a:solidFill>
              </a:rPr>
              <a:t>hit rate</a:t>
            </a:r>
            <a:r>
              <a:rPr lang="en-US" sz="2200" dirty="0"/>
              <a:t>, the smaller k the more important</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36</a:t>
            </a:fld>
            <a:endParaRPr lang="en-US" dirty="0"/>
          </a:p>
        </p:txBody>
      </p:sp>
      <p:graphicFrame>
        <p:nvGraphicFramePr>
          <p:cNvPr id="5" name="Table 6">
            <a:extLst>
              <a:ext uri="{FF2B5EF4-FFF2-40B4-BE49-F238E27FC236}">
                <a16:creationId xmlns:a16="http://schemas.microsoft.com/office/drawing/2014/main" id="{B389A5CF-D822-C047-9702-08696E8BE1FB}"/>
              </a:ext>
            </a:extLst>
          </p:cNvPr>
          <p:cNvGraphicFramePr>
            <a:graphicFrameLocks noGrp="1"/>
          </p:cNvGraphicFramePr>
          <p:nvPr/>
        </p:nvGraphicFramePr>
        <p:xfrm>
          <a:off x="278191" y="1081690"/>
          <a:ext cx="11419718" cy="1899920"/>
        </p:xfrm>
        <a:graphic>
          <a:graphicData uri="http://schemas.openxmlformats.org/drawingml/2006/table">
            <a:tbl>
              <a:tblPr firstRow="1" bandRow="1">
                <a:tableStyleId>{CF821DB8-F4EB-4A41-A1BA-3FCAFE7338EE}</a:tableStyleId>
              </a:tblPr>
              <a:tblGrid>
                <a:gridCol w="1065973">
                  <a:extLst>
                    <a:ext uri="{9D8B030D-6E8A-4147-A177-3AD203B41FA5}">
                      <a16:colId xmlns:a16="http://schemas.microsoft.com/office/drawing/2014/main" val="1116158731"/>
                    </a:ext>
                  </a:extLst>
                </a:gridCol>
                <a:gridCol w="2263694">
                  <a:extLst>
                    <a:ext uri="{9D8B030D-6E8A-4147-A177-3AD203B41FA5}">
                      <a16:colId xmlns:a16="http://schemas.microsoft.com/office/drawing/2014/main" val="1636264283"/>
                    </a:ext>
                  </a:extLst>
                </a:gridCol>
                <a:gridCol w="3167617">
                  <a:extLst>
                    <a:ext uri="{9D8B030D-6E8A-4147-A177-3AD203B41FA5}">
                      <a16:colId xmlns:a16="http://schemas.microsoft.com/office/drawing/2014/main" val="2220779287"/>
                    </a:ext>
                  </a:extLst>
                </a:gridCol>
                <a:gridCol w="1860632">
                  <a:extLst>
                    <a:ext uri="{9D8B030D-6E8A-4147-A177-3AD203B41FA5}">
                      <a16:colId xmlns:a16="http://schemas.microsoft.com/office/drawing/2014/main" val="1747992609"/>
                    </a:ext>
                  </a:extLst>
                </a:gridCol>
                <a:gridCol w="1530901">
                  <a:extLst>
                    <a:ext uri="{9D8B030D-6E8A-4147-A177-3AD203B41FA5}">
                      <a16:colId xmlns:a16="http://schemas.microsoft.com/office/drawing/2014/main" val="1204987856"/>
                    </a:ext>
                  </a:extLst>
                </a:gridCol>
                <a:gridCol w="1530901">
                  <a:extLst>
                    <a:ext uri="{9D8B030D-6E8A-4147-A177-3AD203B41FA5}">
                      <a16:colId xmlns:a16="http://schemas.microsoft.com/office/drawing/2014/main" val="954376310"/>
                    </a:ext>
                  </a:extLst>
                </a:gridCol>
              </a:tblGrid>
              <a:tr h="370840">
                <a:tc>
                  <a:txBody>
                    <a:bodyPr/>
                    <a:lstStyle/>
                    <a:p>
                      <a:endParaRPr lang="en-US" sz="1800" dirty="0">
                        <a:latin typeface="Gill Sans MT" panose="020B0502020104020203" pitchFamily="34" charset="77"/>
                      </a:endParaRPr>
                    </a:p>
                  </a:txBody>
                  <a:tcPr/>
                </a:tc>
                <a:tc>
                  <a:txBody>
                    <a:bodyPr/>
                    <a:lstStyle/>
                    <a:p>
                      <a:pPr algn="l"/>
                      <a:r>
                        <a:rPr lang="en-US" sz="1800" dirty="0">
                          <a:latin typeface="Gill Sans MT" panose="020B0502020104020203" pitchFamily="34" charset="77"/>
                        </a:rPr>
                        <a:t>Software</a:t>
                      </a:r>
                    </a:p>
                  </a:txBody>
                  <a:tcPr/>
                </a:tc>
                <a:tc>
                  <a:txBody>
                    <a:bodyPr/>
                    <a:lstStyle/>
                    <a:p>
                      <a:pPr algn="l"/>
                      <a:r>
                        <a:rPr lang="en-US" sz="1800" dirty="0">
                          <a:latin typeface="Gill Sans MT" panose="020B0502020104020203" pitchFamily="34" charset="77"/>
                        </a:rPr>
                        <a:t>Compilation Provenance</a:t>
                      </a:r>
                    </a:p>
                  </a:txBody>
                  <a:tcPr/>
                </a:tc>
                <a:tc>
                  <a:txBody>
                    <a:bodyPr/>
                    <a:lstStyle/>
                    <a:p>
                      <a:pPr algn="r"/>
                      <a:r>
                        <a:rPr lang="en-US" sz="1800" dirty="0">
                          <a:latin typeface="Gill Sans MT" panose="020B0502020104020203" pitchFamily="34" charset="77"/>
                        </a:rPr>
                        <a:t>Similarity Types</a:t>
                      </a:r>
                    </a:p>
                  </a:txBody>
                  <a:tcPr/>
                </a:tc>
                <a:tc>
                  <a:txBody>
                    <a:bodyPr/>
                    <a:lstStyle/>
                    <a:p>
                      <a:pPr algn="r"/>
                      <a:r>
                        <a:rPr lang="en-US" sz="1800" dirty="0">
                          <a:latin typeface="Gill Sans MT" panose="020B0502020104020203" pitchFamily="34" charset="77"/>
                        </a:rPr>
                        <a:t># Binaries</a:t>
                      </a:r>
                    </a:p>
                  </a:txBody>
                  <a:tcPr/>
                </a:tc>
                <a:tc>
                  <a:txBody>
                    <a:bodyPr/>
                    <a:lstStyle/>
                    <a:p>
                      <a:pPr algn="r"/>
                      <a:r>
                        <a:rPr lang="en-US" sz="1800" dirty="0">
                          <a:latin typeface="Gill Sans MT" panose="020B0502020104020203" pitchFamily="34" charset="77"/>
                        </a:rPr>
                        <a:t># Functions</a:t>
                      </a:r>
                    </a:p>
                  </a:txBody>
                  <a:tcPr/>
                </a:tc>
                <a:extLst>
                  <a:ext uri="{0D108BD9-81ED-4DB2-BD59-A6C34878D82A}">
                    <a16:rowId xmlns:a16="http://schemas.microsoft.com/office/drawing/2014/main" val="2726717677"/>
                  </a:ext>
                </a:extLst>
              </a:tr>
              <a:tr h="370840">
                <a:tc>
                  <a:txBody>
                    <a:bodyPr/>
                    <a:lstStyle/>
                    <a:p>
                      <a:r>
                        <a:rPr lang="en-US" sz="1600" dirty="0">
                          <a:latin typeface="Gill Sans MT" panose="020B0502020104020203" pitchFamily="34" charset="77"/>
                        </a:rPr>
                        <a:t>Train</a:t>
                      </a:r>
                    </a:p>
                  </a:txBody>
                  <a:tcPr anchor="ctr"/>
                </a:tc>
                <a:tc>
                  <a:txBody>
                    <a:bodyPr/>
                    <a:lstStyle/>
                    <a:p>
                      <a:pPr algn="l"/>
                      <a:r>
                        <a:rPr lang="en-US" sz="1600" dirty="0">
                          <a:latin typeface="Gill Sans MT" panose="020B0502020104020203" pitchFamily="34" charset="77"/>
                        </a:rPr>
                        <a:t>SNNS-4.2, </a:t>
                      </a:r>
                    </a:p>
                    <a:p>
                      <a:pPr algn="l"/>
                      <a:r>
                        <a:rPr lang="en-US" sz="1600" dirty="0">
                          <a:latin typeface="Gill Sans MT" panose="020B0502020104020203" pitchFamily="34" charset="77"/>
                        </a:rPr>
                        <a:t>PostgreSQL-7.2</a:t>
                      </a:r>
                    </a:p>
                  </a:txBody>
                  <a:tcPr/>
                </a:tc>
                <a:tc rowSpan="2">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Architecture: x86</a:t>
                      </a:r>
                    </a:p>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Compiler: GCC-{4.6.4, 4.8.4, 5.4.1}, </a:t>
                      </a:r>
                      <a:r>
                        <a:rPr lang="zh-CN" altLang="en-US" sz="1600" dirty="0">
                          <a:latin typeface="Gill Sans MT" panose="020B0502020104020203" pitchFamily="34" charset="77"/>
                        </a:rPr>
                        <a:t> </a:t>
                      </a:r>
                      <a:endParaRPr lang="en-US" altLang="zh-CN" sz="1600" dirty="0">
                        <a:latin typeface="Gill Sans MT" panose="020B0502020104020203" pitchFamily="34" charset="77"/>
                      </a:endParaRPr>
                    </a:p>
                    <a:p>
                      <a:pPr marL="0" marR="0" lvl="0" indent="0" algn="l" defTabSz="412750" eaLnBrk="1" fontAlgn="auto" latinLnBrk="0" hangingPunct="1">
                        <a:lnSpc>
                          <a:spcPct val="100000"/>
                        </a:lnSpc>
                        <a:spcBef>
                          <a:spcPts val="0"/>
                        </a:spcBef>
                        <a:spcAft>
                          <a:spcPts val="0"/>
                        </a:spcAft>
                        <a:buClrTx/>
                        <a:buSzTx/>
                        <a:buFontTx/>
                        <a:buNone/>
                        <a:tabLst/>
                        <a:defRPr/>
                      </a:pPr>
                      <a:r>
                        <a:rPr lang="zh-CN" alt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                </a:t>
                      </a:r>
                      <a:r>
                        <a:rPr 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LLVM-{3.3, 3.5, 5.0}</a:t>
                      </a:r>
                      <a:endParaRPr lang="en-US" sz="1600" dirty="0">
                        <a:latin typeface="Gill Sans MT" panose="020B0502020104020203" pitchFamily="34" charset="77"/>
                      </a:endParaRPr>
                    </a:p>
                    <a:p>
                      <a:pPr algn="l"/>
                      <a:r>
                        <a:rPr lang="en-US" sz="1600" dirty="0">
                          <a:latin typeface="Gill Sans MT" panose="020B0502020104020203" pitchFamily="34" charset="77"/>
                        </a:rPr>
                        <a:t>Optimization: O0 – O3</a:t>
                      </a: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600</a:t>
                      </a:r>
                    </a:p>
                  </a:txBody>
                  <a:tcPr marR="274320" anchor="ctr"/>
                </a:tc>
                <a:tc>
                  <a:txBody>
                    <a:bodyPr/>
                    <a:lstStyle/>
                    <a:p>
                      <a:pPr algn="r"/>
                      <a:r>
                        <a:rPr lang="en-US" sz="1600" dirty="0">
                          <a:latin typeface="Gill Sans MT" panose="020B0502020104020203" pitchFamily="34" charset="77"/>
                        </a:rPr>
                        <a:t>493,841</a:t>
                      </a:r>
                    </a:p>
                  </a:txBody>
                  <a:tcPr marR="274320" anchor="ctr"/>
                </a:tc>
                <a:extLst>
                  <a:ext uri="{0D108BD9-81ED-4DB2-BD59-A6C34878D82A}">
                    <a16:rowId xmlns:a16="http://schemas.microsoft.com/office/drawing/2014/main" val="4267211561"/>
                  </a:ext>
                </a:extLst>
              </a:tr>
              <a:tr h="370840">
                <a:tc>
                  <a:txBody>
                    <a:bodyPr/>
                    <a:lstStyle/>
                    <a:p>
                      <a:r>
                        <a:rPr lang="en-US" sz="1600" dirty="0">
                          <a:latin typeface="Gill Sans MT" panose="020B0502020104020203" pitchFamily="34" charset="77"/>
                        </a:rPr>
                        <a:t>Test</a:t>
                      </a:r>
                    </a:p>
                  </a:txBody>
                  <a:tcPr anchor="ctr"/>
                </a:tc>
                <a:tc>
                  <a:txBody>
                    <a:bodyPr/>
                    <a:lstStyle/>
                    <a:p>
                      <a:pPr algn="l"/>
                      <a:r>
                        <a:rPr lang="en-US" sz="1600" dirty="0" err="1">
                          <a:latin typeface="Gill Sans MT" panose="020B0502020104020203" pitchFamily="34" charset="77"/>
                        </a:rPr>
                        <a:t>Binutils</a:t>
                      </a:r>
                      <a:r>
                        <a:rPr lang="en-US" sz="1600" dirty="0">
                          <a:latin typeface="Gill Sans MT" panose="020B0502020104020203" pitchFamily="34" charset="77"/>
                        </a:rPr>
                        <a:t>-{2.25, 2.30}, </a:t>
                      </a:r>
                      <a:r>
                        <a:rPr lang="en-US" sz="1600" dirty="0" err="1">
                          <a:latin typeface="Gill Sans MT" panose="020B0502020104020203" pitchFamily="34" charset="77"/>
                        </a:rPr>
                        <a:t>Coreutils</a:t>
                      </a:r>
                      <a:r>
                        <a:rPr lang="en-US" sz="1600" dirty="0">
                          <a:latin typeface="Gill Sans MT" panose="020B0502020104020203" pitchFamily="34" charset="77"/>
                        </a:rPr>
                        <a:t>-{8.21, 8.29}</a:t>
                      </a:r>
                    </a:p>
                  </a:txBody>
                  <a:tcPr/>
                </a:tc>
                <a:tc vMerge="1">
                  <a:txBody>
                    <a:bodyPr/>
                    <a:lstStyle/>
                    <a:p>
                      <a:endParaRPr lang="en-US" sz="1800" dirty="0">
                        <a:latin typeface="Gill Sans MT" panose="020B0502020104020203" pitchFamily="34" charset="77"/>
                      </a:endParaRP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5,568</a:t>
                      </a:r>
                    </a:p>
                  </a:txBody>
                  <a:tcPr marR="274320" anchor="ctr"/>
                </a:tc>
                <a:tc>
                  <a:txBody>
                    <a:bodyPr/>
                    <a:lstStyle/>
                    <a:p>
                      <a:pPr algn="r"/>
                      <a:r>
                        <a:rPr lang="en-US" sz="1600" dirty="0">
                          <a:latin typeface="Gill Sans MT" panose="020B0502020104020203" pitchFamily="34" charset="77"/>
                        </a:rPr>
                        <a:t>2,648,627</a:t>
                      </a:r>
                    </a:p>
                  </a:txBody>
                  <a:tcPr marR="274320" anchor="ctr"/>
                </a:tc>
                <a:extLst>
                  <a:ext uri="{0D108BD9-81ED-4DB2-BD59-A6C34878D82A}">
                    <a16:rowId xmlns:a16="http://schemas.microsoft.com/office/drawing/2014/main" val="298561219"/>
                  </a:ext>
                </a:extLst>
              </a:tr>
              <a:tr h="370840">
                <a:tc>
                  <a:txBody>
                    <a:bodyPr/>
                    <a:lstStyle/>
                    <a:p>
                      <a:r>
                        <a:rPr lang="en-US" sz="1600" dirty="0">
                          <a:latin typeface="Gill Sans MT" panose="020B0502020104020203" pitchFamily="34" charset="77"/>
                        </a:rPr>
                        <a:t>Total</a:t>
                      </a:r>
                    </a:p>
                  </a:txBody>
                  <a:tcPr anchor="ctr"/>
                </a:tc>
                <a:tc>
                  <a:txBody>
                    <a:bodyPr/>
                    <a:lstStyle/>
                    <a:p>
                      <a:r>
                        <a:rPr lang="en-US" sz="1600" dirty="0">
                          <a:latin typeface="Gill Sans MT" panose="020B0502020104020203" pitchFamily="34" charset="77"/>
                        </a:rPr>
                        <a:t>-</a:t>
                      </a:r>
                    </a:p>
                  </a:txBody>
                  <a:tcPr/>
                </a:tc>
                <a:tc>
                  <a:txBody>
                    <a:bodyPr/>
                    <a:lstStyle/>
                    <a:p>
                      <a:r>
                        <a:rPr lang="en-US" sz="1600" dirty="0">
                          <a:latin typeface="Gill Sans MT" panose="020B0502020104020203" pitchFamily="34" charset="77"/>
                        </a:rPr>
                        <a:t>24</a:t>
                      </a:r>
                    </a:p>
                  </a:txBody>
                  <a:tcPr/>
                </a:tc>
                <a:tc>
                  <a:txBody>
                    <a:bodyPr/>
                    <a:lstStyle/>
                    <a:p>
                      <a:pPr algn="r"/>
                      <a:r>
                        <a:rPr lang="en-US" sz="1600" dirty="0">
                          <a:latin typeface="Gill Sans MT" panose="020B0502020104020203" pitchFamily="34" charset="77"/>
                        </a:rPr>
                        <a:t>Type-1/2/3</a:t>
                      </a:r>
                    </a:p>
                  </a:txBody>
                  <a:tcPr marR="274320"/>
                </a:tc>
                <a:tc>
                  <a:txBody>
                    <a:bodyPr/>
                    <a:lstStyle/>
                    <a:p>
                      <a:pPr algn="r"/>
                      <a:r>
                        <a:rPr lang="en-US" sz="1600" dirty="0">
                          <a:latin typeface="Gill Sans MT" panose="020B0502020104020203" pitchFamily="34" charset="77"/>
                        </a:rPr>
                        <a:t>6,168</a:t>
                      </a:r>
                    </a:p>
                  </a:txBody>
                  <a:tcPr marR="274320"/>
                </a:tc>
                <a:tc>
                  <a:txBody>
                    <a:bodyPr/>
                    <a:lstStyle/>
                    <a:p>
                      <a:pPr algn="r"/>
                      <a:r>
                        <a:rPr lang="en-US" sz="1600" dirty="0">
                          <a:latin typeface="Gill Sans MT" panose="020B0502020104020203" pitchFamily="34" charset="77"/>
                        </a:rPr>
                        <a:t>3,142,468</a:t>
                      </a:r>
                    </a:p>
                  </a:txBody>
                  <a:tcPr marR="274320"/>
                </a:tc>
                <a:extLst>
                  <a:ext uri="{0D108BD9-81ED-4DB2-BD59-A6C34878D82A}">
                    <a16:rowId xmlns:a16="http://schemas.microsoft.com/office/drawing/2014/main" val="3095673819"/>
                  </a:ext>
                </a:extLst>
              </a:tr>
            </a:tbl>
          </a:graphicData>
        </a:graphic>
      </p:graphicFrame>
    </p:spTree>
    <p:custDataLst>
      <p:tags r:id="rId1"/>
    </p:custDataLst>
    <p:extLst>
      <p:ext uri="{BB962C8B-B14F-4D97-AF65-F5344CB8AC3E}">
        <p14:creationId xmlns:p14="http://schemas.microsoft.com/office/powerpoint/2010/main" val="352723244"/>
      </p:ext>
    </p:extLst>
  </p:cSld>
  <p:clrMapOvr>
    <a:masterClrMapping/>
  </p:clrMapOvr>
  <p:transition spd="med" advTm="3404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572756"/>
            <a:ext cx="6346628" cy="5757706"/>
          </a:xfrm>
        </p:spPr>
        <p:txBody>
          <a:bodyPr>
            <a:normAutofit/>
          </a:bodyPr>
          <a:lstStyle/>
          <a:p>
            <a:pPr>
              <a:spcBef>
                <a:spcPts val="1100"/>
              </a:spcBef>
            </a:pPr>
            <a:endParaRPr lang="en-US" sz="2400" dirty="0"/>
          </a:p>
          <a:p>
            <a:r>
              <a:rPr lang="en-US" sz="2200" dirty="0"/>
              <a:t>Compilation provenance accuracy:</a:t>
            </a:r>
          </a:p>
          <a:p>
            <a:pPr lvl="1">
              <a:spcBef>
                <a:spcPts val="1100"/>
              </a:spcBef>
            </a:pPr>
            <a:r>
              <a:rPr lang="en-US" sz="2000" dirty="0"/>
              <a:t>82% overall accuracy</a:t>
            </a:r>
          </a:p>
          <a:p>
            <a:pPr lvl="1">
              <a:spcBef>
                <a:spcPts val="1100"/>
              </a:spcBef>
            </a:pPr>
            <a:r>
              <a:rPr lang="en-US" sz="2000" dirty="0"/>
              <a:t>100%, 100% for architecture, compiler family</a:t>
            </a:r>
          </a:p>
          <a:p>
            <a:pPr lvl="1">
              <a:spcBef>
                <a:spcPts val="1100"/>
              </a:spcBef>
            </a:pPr>
            <a:r>
              <a:rPr lang="en-US" sz="2000" dirty="0"/>
              <a:t>96%, 84% for version, and optimization</a:t>
            </a:r>
          </a:p>
          <a:p>
            <a:pPr lvl="1">
              <a:spcBef>
                <a:spcPts val="1100"/>
              </a:spcBef>
            </a:pPr>
            <a:endParaRPr lang="en-US" sz="2400" dirty="0"/>
          </a:p>
          <a:p>
            <a:pPr>
              <a:spcBef>
                <a:spcPts val="1100"/>
              </a:spcBef>
            </a:pPr>
            <a:r>
              <a:rPr lang="en-US" sz="2200" dirty="0"/>
              <a:t>Type-1 similar code:</a:t>
            </a:r>
          </a:p>
          <a:p>
            <a:pPr lvl="1">
              <a:spcBef>
                <a:spcPts val="1100"/>
              </a:spcBef>
            </a:pPr>
            <a:r>
              <a:rPr lang="en-US" sz="2000" dirty="0"/>
              <a:t>E.g., Top-5 hit rate</a:t>
            </a:r>
          </a:p>
          <a:p>
            <a:pPr lvl="2">
              <a:spcBef>
                <a:spcPts val="1100"/>
              </a:spcBef>
            </a:pPr>
            <a:r>
              <a:rPr lang="en-US" sz="2000" dirty="0" err="1"/>
              <a:t>BugGraph</a:t>
            </a:r>
            <a:r>
              <a:rPr lang="en-US" sz="2000" dirty="0"/>
              <a:t>, 93%</a:t>
            </a:r>
          </a:p>
          <a:p>
            <a:pPr lvl="2">
              <a:spcBef>
                <a:spcPts val="1100"/>
              </a:spcBef>
            </a:pPr>
            <a:r>
              <a:rPr lang="en-US" sz="2000" dirty="0"/>
              <a:t>Gemini </a:t>
            </a:r>
            <a:r>
              <a:rPr lang="en-US" sz="2000" i="1" dirty="0"/>
              <a:t>[Xu et al. CCS ’17], </a:t>
            </a:r>
            <a:r>
              <a:rPr lang="en-US" sz="2000" dirty="0"/>
              <a:t>77%</a:t>
            </a:r>
          </a:p>
          <a:p>
            <a:pPr lvl="2">
              <a:spcBef>
                <a:spcPts val="1100"/>
              </a:spcBef>
            </a:pPr>
            <a:r>
              <a:rPr lang="en-US" sz="2000" dirty="0"/>
              <a:t>Genius </a:t>
            </a:r>
            <a:r>
              <a:rPr lang="en-US" sz="2000" i="1" dirty="0"/>
              <a:t>[Qian et al. CCS ’16], </a:t>
            </a:r>
            <a:r>
              <a:rPr lang="en-US" sz="2000" dirty="0"/>
              <a:t>69%</a:t>
            </a:r>
          </a:p>
          <a:p>
            <a:pPr lvl="2">
              <a:spcBef>
                <a:spcPts val="1100"/>
              </a:spcBef>
            </a:pPr>
            <a:r>
              <a:rPr lang="en-US" sz="2000" dirty="0"/>
              <a:t>BGM </a:t>
            </a:r>
            <a:r>
              <a:rPr lang="en-US" sz="2000" i="1" dirty="0"/>
              <a:t>[Bipartite Graph Matching], </a:t>
            </a:r>
            <a:r>
              <a:rPr lang="en-US" sz="2000" dirty="0"/>
              <a:t>45%</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37</a:t>
            </a:fld>
            <a:endParaRPr lang="en-US" dirty="0"/>
          </a:p>
        </p:txBody>
      </p:sp>
      <p:grpSp>
        <p:nvGrpSpPr>
          <p:cNvPr id="29" name="Group 28">
            <a:extLst>
              <a:ext uri="{FF2B5EF4-FFF2-40B4-BE49-F238E27FC236}">
                <a16:creationId xmlns:a16="http://schemas.microsoft.com/office/drawing/2014/main" id="{623F8D4A-026D-8E4B-8772-01083558D007}"/>
              </a:ext>
            </a:extLst>
          </p:cNvPr>
          <p:cNvGrpSpPr/>
          <p:nvPr/>
        </p:nvGrpSpPr>
        <p:grpSpPr>
          <a:xfrm>
            <a:off x="7023240" y="3123611"/>
            <a:ext cx="4170787" cy="3519384"/>
            <a:chOff x="7023240" y="3123611"/>
            <a:chExt cx="4170787" cy="3519384"/>
          </a:xfrm>
        </p:grpSpPr>
        <p:sp>
          <p:nvSpPr>
            <p:cNvPr id="16" name="Rectangle 15">
              <a:extLst>
                <a:ext uri="{FF2B5EF4-FFF2-40B4-BE49-F238E27FC236}">
                  <a16:creationId xmlns:a16="http://schemas.microsoft.com/office/drawing/2014/main" id="{6A5E9C28-2BCC-2B41-84A0-E49D6E6570A6}"/>
                </a:ext>
              </a:extLst>
            </p:cNvPr>
            <p:cNvSpPr/>
            <p:nvPr/>
          </p:nvSpPr>
          <p:spPr>
            <a:xfrm>
              <a:off x="7135873" y="3465149"/>
              <a:ext cx="437051" cy="202439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4" name="TextBox 13">
              <a:extLst>
                <a:ext uri="{FF2B5EF4-FFF2-40B4-BE49-F238E27FC236}">
                  <a16:creationId xmlns:a16="http://schemas.microsoft.com/office/drawing/2014/main" id="{C49C664E-1D6A-F445-AC4B-0584D49BD173}"/>
                </a:ext>
              </a:extLst>
            </p:cNvPr>
            <p:cNvSpPr txBox="1"/>
            <p:nvPr/>
          </p:nvSpPr>
          <p:spPr>
            <a:xfrm>
              <a:off x="7135873" y="3525419"/>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3" name="TextBox 22">
              <a:extLst>
                <a:ext uri="{FF2B5EF4-FFF2-40B4-BE49-F238E27FC236}">
                  <a16:creationId xmlns:a16="http://schemas.microsoft.com/office/drawing/2014/main" id="{AF04BC65-CC71-9144-AAB8-51D35DB371CB}"/>
                </a:ext>
              </a:extLst>
            </p:cNvPr>
            <p:cNvSpPr txBox="1"/>
            <p:nvPr/>
          </p:nvSpPr>
          <p:spPr>
            <a:xfrm>
              <a:off x="7023240" y="3123611"/>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Type-1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pic>
          <p:nvPicPr>
            <p:cNvPr id="28" name="Picture 27" descr="Chart&#10;&#10;Description automatically generated">
              <a:extLst>
                <a:ext uri="{FF2B5EF4-FFF2-40B4-BE49-F238E27FC236}">
                  <a16:creationId xmlns:a16="http://schemas.microsoft.com/office/drawing/2014/main" id="{F8668CD7-7F33-4B42-A89A-1188A93F0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472" y="3939170"/>
              <a:ext cx="3379781" cy="2703825"/>
            </a:xfrm>
            <a:prstGeom prst="rect">
              <a:avLst/>
            </a:prstGeom>
          </p:spPr>
        </p:pic>
      </p:grpSp>
    </p:spTree>
    <p:custDataLst>
      <p:tags r:id="rId1"/>
    </p:custDataLst>
    <p:extLst>
      <p:ext uri="{BB962C8B-B14F-4D97-AF65-F5344CB8AC3E}">
        <p14:creationId xmlns:p14="http://schemas.microsoft.com/office/powerpoint/2010/main" val="1949109009"/>
      </p:ext>
    </p:extLst>
  </p:cSld>
  <p:clrMapOvr>
    <a:masterClrMapping/>
  </p:clrMapOvr>
  <p:transition spd="med" advTm="335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dissolve">
                                      <p:cBhvr>
                                        <p:cTn id="13" dur="500"/>
                                        <p:tgtEl>
                                          <p:spTgt spid="3">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dissolve">
                                      <p:cBhvr>
                                        <p:cTn id="16" dur="500"/>
                                        <p:tgtEl>
                                          <p:spTgt spid="3">
                                            <p:txEl>
                                              <p:pRg st="9" end="9"/>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dissolve">
                                      <p:cBhvr>
                                        <p:cTn id="19" dur="500"/>
                                        <p:tgtEl>
                                          <p:spTgt spid="3">
                                            <p:txEl>
                                              <p:pRg st="10" end="1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dissolve">
                                      <p:cBhvr>
                                        <p:cTn id="22" dur="500"/>
                                        <p:tgtEl>
                                          <p:spTgt spid="3">
                                            <p:txEl>
                                              <p:pRg st="11" end="1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984453"/>
            <a:ext cx="5141261" cy="2038131"/>
          </a:xfrm>
        </p:spPr>
        <p:txBody>
          <a:bodyPr>
            <a:normAutofit/>
          </a:bodyPr>
          <a:lstStyle/>
          <a:p>
            <a:pPr>
              <a:spcBef>
                <a:spcPts val="500"/>
              </a:spcBef>
            </a:pPr>
            <a:r>
              <a:rPr lang="en-US" sz="2200" dirty="0"/>
              <a:t>Type-2 Similar Code (top-5 hit rate)</a:t>
            </a:r>
          </a:p>
          <a:p>
            <a:pPr lvl="1">
              <a:spcBef>
                <a:spcPts val="500"/>
              </a:spcBef>
            </a:pPr>
            <a:r>
              <a:rPr lang="en-US" sz="2000" dirty="0" err="1"/>
              <a:t>BugGraph</a:t>
            </a:r>
            <a:r>
              <a:rPr lang="en-US" sz="2000" dirty="0"/>
              <a:t>, 90%</a:t>
            </a:r>
          </a:p>
          <a:p>
            <a:pPr lvl="1">
              <a:spcBef>
                <a:spcPts val="500"/>
              </a:spcBef>
            </a:pPr>
            <a:r>
              <a:rPr lang="en-US" sz="2000" dirty="0"/>
              <a:t>Gemini, 74%</a:t>
            </a:r>
          </a:p>
          <a:p>
            <a:pPr lvl="1">
              <a:spcBef>
                <a:spcPts val="500"/>
              </a:spcBef>
            </a:pPr>
            <a:r>
              <a:rPr lang="en-US" sz="2000" dirty="0"/>
              <a:t>Genius, 54%</a:t>
            </a:r>
          </a:p>
          <a:p>
            <a:pPr lvl="1">
              <a:spcBef>
                <a:spcPts val="500"/>
              </a:spcBef>
            </a:pPr>
            <a:r>
              <a:rPr lang="en-US" sz="2000" dirty="0"/>
              <a:t>BGM, 40%</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38</a:t>
            </a:fld>
            <a:endParaRPr lang="en-US" dirty="0"/>
          </a:p>
        </p:txBody>
      </p:sp>
      <p:pic>
        <p:nvPicPr>
          <p:cNvPr id="18" name="Picture 17" descr="Chart&#10;&#10;Description automatically generated">
            <a:extLst>
              <a:ext uri="{FF2B5EF4-FFF2-40B4-BE49-F238E27FC236}">
                <a16:creationId xmlns:a16="http://schemas.microsoft.com/office/drawing/2014/main" id="{8589D56F-EB66-1341-A4CA-D7440EF15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794" y="4071913"/>
            <a:ext cx="3268248" cy="2687905"/>
          </a:xfrm>
          <a:prstGeom prst="rect">
            <a:avLst/>
          </a:prstGeom>
          <a:ln>
            <a:noFill/>
          </a:ln>
        </p:spPr>
      </p:pic>
      <p:sp>
        <p:nvSpPr>
          <p:cNvPr id="21" name="TextBox 20">
            <a:extLst>
              <a:ext uri="{FF2B5EF4-FFF2-40B4-BE49-F238E27FC236}">
                <a16:creationId xmlns:a16="http://schemas.microsoft.com/office/drawing/2014/main" id="{0B8ADBFB-EA3D-4849-926E-FABEF9016128}"/>
              </a:ext>
            </a:extLst>
          </p:cNvPr>
          <p:cNvSpPr txBox="1"/>
          <p:nvPr/>
        </p:nvSpPr>
        <p:spPr>
          <a:xfrm>
            <a:off x="6674684" y="3625986"/>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2" name="TextBox 21">
            <a:extLst>
              <a:ext uri="{FF2B5EF4-FFF2-40B4-BE49-F238E27FC236}">
                <a16:creationId xmlns:a16="http://schemas.microsoft.com/office/drawing/2014/main" id="{B3F9A46D-7774-0E44-AEB4-C8BAFF082029}"/>
              </a:ext>
            </a:extLst>
          </p:cNvPr>
          <p:cNvSpPr txBox="1"/>
          <p:nvPr/>
        </p:nvSpPr>
        <p:spPr>
          <a:xfrm>
            <a:off x="6575351" y="3239024"/>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Type-3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grpSp>
        <p:nvGrpSpPr>
          <p:cNvPr id="25" name="Group 24">
            <a:extLst>
              <a:ext uri="{FF2B5EF4-FFF2-40B4-BE49-F238E27FC236}">
                <a16:creationId xmlns:a16="http://schemas.microsoft.com/office/drawing/2014/main" id="{3F713A34-3D39-AE4F-A7A1-D86A93692452}"/>
              </a:ext>
            </a:extLst>
          </p:cNvPr>
          <p:cNvGrpSpPr/>
          <p:nvPr/>
        </p:nvGrpSpPr>
        <p:grpSpPr>
          <a:xfrm>
            <a:off x="693326" y="3264577"/>
            <a:ext cx="4170787" cy="3473344"/>
            <a:chOff x="841032" y="3264577"/>
            <a:chExt cx="4170787" cy="3473344"/>
          </a:xfrm>
        </p:grpSpPr>
        <p:pic>
          <p:nvPicPr>
            <p:cNvPr id="20" name="Picture 19" descr="Chart&#10;&#10;Description automatically generated">
              <a:extLst>
                <a:ext uri="{FF2B5EF4-FFF2-40B4-BE49-F238E27FC236}">
                  <a16:creationId xmlns:a16="http://schemas.microsoft.com/office/drawing/2014/main" id="{61D3FAD0-59A9-FE4F-9AC4-AB3394515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632" y="4154532"/>
              <a:ext cx="3173878" cy="2583389"/>
            </a:xfrm>
            <a:prstGeom prst="rect">
              <a:avLst/>
            </a:prstGeom>
          </p:spPr>
        </p:pic>
        <p:sp>
          <p:nvSpPr>
            <p:cNvPr id="23" name="TextBox 22">
              <a:extLst>
                <a:ext uri="{FF2B5EF4-FFF2-40B4-BE49-F238E27FC236}">
                  <a16:creationId xmlns:a16="http://schemas.microsoft.com/office/drawing/2014/main" id="{71F16C5A-E0FD-2D48-B4F6-AB183B63B4E4}"/>
                </a:ext>
              </a:extLst>
            </p:cNvPr>
            <p:cNvSpPr txBox="1"/>
            <p:nvPr/>
          </p:nvSpPr>
          <p:spPr>
            <a:xfrm>
              <a:off x="948036" y="3685461"/>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4" name="TextBox 23">
              <a:extLst>
                <a:ext uri="{FF2B5EF4-FFF2-40B4-BE49-F238E27FC236}">
                  <a16:creationId xmlns:a16="http://schemas.microsoft.com/office/drawing/2014/main" id="{9BC3814A-5556-8347-B864-651E1FC157E3}"/>
                </a:ext>
              </a:extLst>
            </p:cNvPr>
            <p:cNvSpPr txBox="1"/>
            <p:nvPr/>
          </p:nvSpPr>
          <p:spPr>
            <a:xfrm>
              <a:off x="841032" y="3264577"/>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Type-2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grpSp>
      <p:sp>
        <p:nvSpPr>
          <p:cNvPr id="27" name="Text Placeholder 2">
            <a:extLst>
              <a:ext uri="{FF2B5EF4-FFF2-40B4-BE49-F238E27FC236}">
                <a16:creationId xmlns:a16="http://schemas.microsoft.com/office/drawing/2014/main" id="{D7F3B32F-6976-6346-A746-A9C709C51184}"/>
              </a:ext>
            </a:extLst>
          </p:cNvPr>
          <p:cNvSpPr txBox="1">
            <a:spLocks/>
          </p:cNvSpPr>
          <p:nvPr/>
        </p:nvSpPr>
        <p:spPr>
          <a:xfrm>
            <a:off x="6674684" y="984453"/>
            <a:ext cx="5141261" cy="20381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500"/>
              </a:spcBef>
            </a:pPr>
            <a:r>
              <a:rPr lang="en-US" sz="2200" dirty="0"/>
              <a:t>Type-3 Similar Code (top-5 hit rate)</a:t>
            </a:r>
          </a:p>
          <a:p>
            <a:pPr lvl="1" hangingPunct="1">
              <a:spcBef>
                <a:spcPts val="500"/>
              </a:spcBef>
            </a:pPr>
            <a:r>
              <a:rPr lang="en-US" sz="2000" dirty="0" err="1"/>
              <a:t>BugGraph</a:t>
            </a:r>
            <a:r>
              <a:rPr lang="en-US" sz="2000" dirty="0"/>
              <a:t>, 75</a:t>
            </a:r>
            <a:r>
              <a:rPr lang="en-US" sz="2000" i="1" dirty="0"/>
              <a:t>%</a:t>
            </a:r>
            <a:endParaRPr lang="en-US" sz="2000" dirty="0"/>
          </a:p>
          <a:p>
            <a:pPr lvl="1" hangingPunct="1">
              <a:spcBef>
                <a:spcPts val="500"/>
              </a:spcBef>
            </a:pPr>
            <a:r>
              <a:rPr lang="en-US" sz="2000" dirty="0"/>
              <a:t>Gemini, 51%</a:t>
            </a:r>
          </a:p>
          <a:p>
            <a:pPr lvl="1" hangingPunct="1">
              <a:spcBef>
                <a:spcPts val="500"/>
              </a:spcBef>
            </a:pPr>
            <a:r>
              <a:rPr lang="en-US" sz="2000" dirty="0"/>
              <a:t>Genius, 41%</a:t>
            </a:r>
          </a:p>
          <a:p>
            <a:pPr lvl="1" hangingPunct="1">
              <a:spcBef>
                <a:spcPts val="500"/>
              </a:spcBef>
            </a:pPr>
            <a:r>
              <a:rPr lang="en-US" sz="2000" dirty="0"/>
              <a:t>BGM, 31%</a:t>
            </a:r>
          </a:p>
        </p:txBody>
      </p:sp>
    </p:spTree>
    <p:custDataLst>
      <p:tags r:id="rId1"/>
    </p:custDataLst>
    <p:extLst>
      <p:ext uri="{BB962C8B-B14F-4D97-AF65-F5344CB8AC3E}">
        <p14:creationId xmlns:p14="http://schemas.microsoft.com/office/powerpoint/2010/main" val="1569706120"/>
      </p:ext>
    </p:extLst>
  </p:cSld>
  <p:clrMapOvr>
    <a:masterClrMapping/>
  </p:clrMapOvr>
  <p:transition spd="med" advTm="176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9A53-DE36-4645-BDC9-2D979DFBB803}"/>
              </a:ext>
            </a:extLst>
          </p:cNvPr>
          <p:cNvSpPr>
            <a:spLocks noGrp="1"/>
          </p:cNvSpPr>
          <p:nvPr>
            <p:ph type="title"/>
          </p:nvPr>
        </p:nvSpPr>
        <p:spPr/>
        <p:txBody>
          <a:bodyPr>
            <a:normAutofit/>
          </a:bodyPr>
          <a:lstStyle/>
          <a:p>
            <a:r>
              <a:rPr lang="en-US" sz="4400" dirty="0"/>
              <a:t>Detecting Vulnerabilities from Firmware </a:t>
            </a:r>
          </a:p>
        </p:txBody>
      </p:sp>
      <p:sp>
        <p:nvSpPr>
          <p:cNvPr id="3" name="Text Placeholder 2">
            <a:extLst>
              <a:ext uri="{FF2B5EF4-FFF2-40B4-BE49-F238E27FC236}">
                <a16:creationId xmlns:a16="http://schemas.microsoft.com/office/drawing/2014/main" id="{DB3D250B-BF84-7C40-8BFD-A107E7DA482A}"/>
              </a:ext>
            </a:extLst>
          </p:cNvPr>
          <p:cNvSpPr>
            <a:spLocks noGrp="1"/>
          </p:cNvSpPr>
          <p:nvPr>
            <p:ph type="body" idx="1"/>
          </p:nvPr>
        </p:nvSpPr>
        <p:spPr>
          <a:xfrm>
            <a:off x="616071" y="1078993"/>
            <a:ext cx="11894127" cy="2106334"/>
          </a:xfrm>
        </p:spPr>
        <p:txBody>
          <a:bodyPr>
            <a:normAutofit fontScale="92500" lnSpcReduction="20000"/>
          </a:bodyPr>
          <a:lstStyle/>
          <a:p>
            <a:pPr>
              <a:spcBef>
                <a:spcPts val="1100"/>
              </a:spcBef>
            </a:pPr>
            <a:r>
              <a:rPr lang="en-US" sz="2400" dirty="0"/>
              <a:t>Tested firmware</a:t>
            </a:r>
            <a:r>
              <a:rPr lang="en-US" dirty="0"/>
              <a:t>: </a:t>
            </a:r>
            <a:r>
              <a:rPr lang="en-US" sz="2200" dirty="0"/>
              <a:t>ArcherC9, AD7200, TouchP5, ArcherC2600, ArcherC5200, and ArcherC5400 </a:t>
            </a:r>
            <a:endParaRPr lang="en-US" dirty="0"/>
          </a:p>
          <a:p>
            <a:pPr>
              <a:spcBef>
                <a:spcPts val="1100"/>
              </a:spcBef>
            </a:pPr>
            <a:r>
              <a:rPr lang="en-US" sz="2400" dirty="0"/>
              <a:t>Vulnerability database</a:t>
            </a:r>
            <a:r>
              <a:rPr lang="en-US" dirty="0"/>
              <a:t>: </a:t>
            </a:r>
            <a:r>
              <a:rPr lang="en-US" sz="2200" dirty="0"/>
              <a:t>218 known vulnerable code</a:t>
            </a:r>
          </a:p>
          <a:p>
            <a:pPr>
              <a:spcBef>
                <a:spcPts val="1100"/>
              </a:spcBef>
            </a:pPr>
            <a:r>
              <a:rPr lang="en-US" sz="2400" dirty="0"/>
              <a:t>Findings</a:t>
            </a:r>
            <a:r>
              <a:rPr lang="en-US" dirty="0"/>
              <a:t>:</a:t>
            </a:r>
          </a:p>
          <a:p>
            <a:pPr lvl="1">
              <a:spcBef>
                <a:spcPts val="1100"/>
              </a:spcBef>
            </a:pPr>
            <a:r>
              <a:rPr lang="en-US" sz="2200" dirty="0"/>
              <a:t>Identified </a:t>
            </a:r>
            <a:r>
              <a:rPr lang="en-US" sz="2200" i="1" dirty="0">
                <a:solidFill>
                  <a:srgbClr val="FF0000"/>
                </a:solidFill>
              </a:rPr>
              <a:t>140</a:t>
            </a:r>
            <a:r>
              <a:rPr lang="en-US" sz="2200" dirty="0"/>
              <a:t> vulnerable code from 42 unique CVEs.</a:t>
            </a:r>
          </a:p>
          <a:p>
            <a:pPr lvl="1">
              <a:spcBef>
                <a:spcPts val="1100"/>
              </a:spcBef>
            </a:pPr>
            <a:r>
              <a:rPr lang="en-US" sz="2200" dirty="0"/>
              <a:t>Old vulnerabilities still exist. </a:t>
            </a:r>
          </a:p>
        </p:txBody>
      </p:sp>
      <p:sp>
        <p:nvSpPr>
          <p:cNvPr id="5" name="Rectangle 4">
            <a:extLst>
              <a:ext uri="{FF2B5EF4-FFF2-40B4-BE49-F238E27FC236}">
                <a16:creationId xmlns:a16="http://schemas.microsoft.com/office/drawing/2014/main" id="{02556851-749D-094E-8842-E67866097C72}"/>
              </a:ext>
            </a:extLst>
          </p:cNvPr>
          <p:cNvSpPr/>
          <p:nvPr/>
        </p:nvSpPr>
        <p:spPr>
          <a:xfrm>
            <a:off x="8140039" y="6384102"/>
            <a:ext cx="3265714" cy="327302"/>
          </a:xfrm>
          <a:prstGeom prst="rect">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7" name="Slide Number Placeholder 4">
            <a:extLst>
              <a:ext uri="{FF2B5EF4-FFF2-40B4-BE49-F238E27FC236}">
                <a16:creationId xmlns:a16="http://schemas.microsoft.com/office/drawing/2014/main" id="{1AC4D3B2-FD4C-8B4D-9507-22316E0BC0CE}"/>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39</a:t>
            </a:fld>
            <a:endParaRPr lang="en-US" dirty="0"/>
          </a:p>
        </p:txBody>
      </p:sp>
      <p:graphicFrame>
        <p:nvGraphicFramePr>
          <p:cNvPr id="4" name="Table 7">
            <a:extLst>
              <a:ext uri="{FF2B5EF4-FFF2-40B4-BE49-F238E27FC236}">
                <a16:creationId xmlns:a16="http://schemas.microsoft.com/office/drawing/2014/main" id="{977F7386-1D77-6D41-8F48-A9AAA1C9E469}"/>
              </a:ext>
            </a:extLst>
          </p:cNvPr>
          <p:cNvGraphicFramePr>
            <a:graphicFrameLocks noGrp="1"/>
          </p:cNvGraphicFramePr>
          <p:nvPr/>
        </p:nvGraphicFramePr>
        <p:xfrm>
          <a:off x="616071" y="3312391"/>
          <a:ext cx="11099682" cy="3336211"/>
        </p:xfrm>
        <a:graphic>
          <a:graphicData uri="http://schemas.openxmlformats.org/drawingml/2006/table">
            <a:tbl>
              <a:tblPr firstRow="1" bandRow="1">
                <a:tableStyleId>{CF821DB8-F4EB-4A41-A1BA-3FCAFE7338EE}</a:tableStyleId>
              </a:tblPr>
              <a:tblGrid>
                <a:gridCol w="1051364">
                  <a:extLst>
                    <a:ext uri="{9D8B030D-6E8A-4147-A177-3AD203B41FA5}">
                      <a16:colId xmlns:a16="http://schemas.microsoft.com/office/drawing/2014/main" val="4054748671"/>
                    </a:ext>
                  </a:extLst>
                </a:gridCol>
                <a:gridCol w="1010836">
                  <a:extLst>
                    <a:ext uri="{9D8B030D-6E8A-4147-A177-3AD203B41FA5}">
                      <a16:colId xmlns:a16="http://schemas.microsoft.com/office/drawing/2014/main" val="295670684"/>
                    </a:ext>
                  </a:extLst>
                </a:gridCol>
                <a:gridCol w="1637694">
                  <a:extLst>
                    <a:ext uri="{9D8B030D-6E8A-4147-A177-3AD203B41FA5}">
                      <a16:colId xmlns:a16="http://schemas.microsoft.com/office/drawing/2014/main" val="4212404292"/>
                    </a:ext>
                  </a:extLst>
                </a:gridCol>
                <a:gridCol w="1072464">
                  <a:extLst>
                    <a:ext uri="{9D8B030D-6E8A-4147-A177-3AD203B41FA5}">
                      <a16:colId xmlns:a16="http://schemas.microsoft.com/office/drawing/2014/main" val="1999103749"/>
                    </a:ext>
                  </a:extLst>
                </a:gridCol>
                <a:gridCol w="881742">
                  <a:extLst>
                    <a:ext uri="{9D8B030D-6E8A-4147-A177-3AD203B41FA5}">
                      <a16:colId xmlns:a16="http://schemas.microsoft.com/office/drawing/2014/main" val="652117529"/>
                    </a:ext>
                  </a:extLst>
                </a:gridCol>
                <a:gridCol w="1745688">
                  <a:extLst>
                    <a:ext uri="{9D8B030D-6E8A-4147-A177-3AD203B41FA5}">
                      <a16:colId xmlns:a16="http://schemas.microsoft.com/office/drawing/2014/main" val="2786200924"/>
                    </a:ext>
                  </a:extLst>
                </a:gridCol>
                <a:gridCol w="975741">
                  <a:extLst>
                    <a:ext uri="{9D8B030D-6E8A-4147-A177-3AD203B41FA5}">
                      <a16:colId xmlns:a16="http://schemas.microsoft.com/office/drawing/2014/main" val="788662703"/>
                    </a:ext>
                  </a:extLst>
                </a:gridCol>
                <a:gridCol w="892629">
                  <a:extLst>
                    <a:ext uri="{9D8B030D-6E8A-4147-A177-3AD203B41FA5}">
                      <a16:colId xmlns:a16="http://schemas.microsoft.com/office/drawing/2014/main" val="1353273436"/>
                    </a:ext>
                  </a:extLst>
                </a:gridCol>
                <a:gridCol w="1831524">
                  <a:extLst>
                    <a:ext uri="{9D8B030D-6E8A-4147-A177-3AD203B41FA5}">
                      <a16:colId xmlns:a16="http://schemas.microsoft.com/office/drawing/2014/main" val="3896926703"/>
                    </a:ext>
                  </a:extLst>
                </a:gridCol>
              </a:tblGrid>
              <a:tr h="345559">
                <a:tc>
                  <a:txBody>
                    <a:bodyPr/>
                    <a:lstStyle/>
                    <a:p>
                      <a:pPr algn="ctr"/>
                      <a:r>
                        <a:rPr lang="en-US" dirty="0">
                          <a:latin typeface="Gill Sans MT" panose="020B0502020104020203" pitchFamily="34" charset="77"/>
                        </a:rPr>
                        <a:t>CVE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extLst>
                  <a:ext uri="{0D108BD9-81ED-4DB2-BD59-A6C34878D82A}">
                    <a16:rowId xmlns:a16="http://schemas.microsoft.com/office/drawing/2014/main" val="400543094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2016-6303</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2016-0702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820112730"/>
                  </a:ext>
                </a:extLst>
              </a:tr>
              <a:tr h="213618">
                <a:tc>
                  <a:txBody>
                    <a:bodyPr/>
                    <a:lstStyle/>
                    <a:p>
                      <a:pPr algn="ctr" fontAlgn="b"/>
                      <a:r>
                        <a:rPr lang="en-US" sz="1200" b="0" i="0" u="none" strike="noStrike">
                          <a:solidFill>
                            <a:srgbClr val="000000"/>
                          </a:solidFill>
                          <a:effectLst/>
                          <a:latin typeface="Calibri" panose="020F0502020204030204" pitchFamily="34" charset="0"/>
                        </a:rPr>
                        <a:t>2016-6302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2016-0701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Miss required crypto</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Allows remote access</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131809559"/>
                  </a:ext>
                </a:extLst>
              </a:tr>
              <a:tr h="213618">
                <a:tc>
                  <a:txBody>
                    <a:bodyPr/>
                    <a:lstStyle/>
                    <a:p>
                      <a:pPr algn="ctr" fontAlgn="b"/>
                      <a:r>
                        <a:rPr lang="en-US" sz="1200" b="0" i="0" u="none" strike="noStrike">
                          <a:solidFill>
                            <a:srgbClr val="000000"/>
                          </a:solidFill>
                          <a:effectLst/>
                          <a:latin typeface="Calibri" panose="020F0502020204030204" pitchFamily="34" charset="0"/>
                        </a:rPr>
                        <a:t>2016-2842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2015-3197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2015-0204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196000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2016-2182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 </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segmentation fault</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2014-8176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DoS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953031035"/>
                  </a:ext>
                </a:extLst>
              </a:tr>
              <a:tr h="213618">
                <a:tc>
                  <a:txBody>
                    <a:bodyPr/>
                    <a:lstStyle/>
                    <a:p>
                      <a:pPr algn="ctr" fontAlgn="b"/>
                      <a:r>
                        <a:rPr lang="en-US" sz="1200" b="0" i="0" u="none" strike="noStrike">
                          <a:solidFill>
                            <a:srgbClr val="000000"/>
                          </a:solidFill>
                          <a:effectLst/>
                          <a:latin typeface="Calibri" panose="020F0502020204030204" pitchFamily="34" charset="0"/>
                        </a:rPr>
                        <a:t>2016-2180</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Allows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2014-5139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74029580"/>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2016-2178</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2014-3572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52222076"/>
                  </a:ext>
                </a:extLst>
              </a:tr>
              <a:tr h="213618">
                <a:tc>
                  <a:txBody>
                    <a:bodyPr/>
                    <a:lstStyle/>
                    <a:p>
                      <a:pPr algn="ctr" fontAlgn="b"/>
                      <a:r>
                        <a:rPr lang="en-US" sz="1200" b="0" i="0" u="none" strike="noStrike">
                          <a:solidFill>
                            <a:srgbClr val="000000"/>
                          </a:solidFill>
                          <a:effectLst/>
                          <a:latin typeface="Calibri" panose="020F0502020204030204" pitchFamily="34" charset="0"/>
                        </a:rPr>
                        <a:t>2016-2176</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buffer over-read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2014-3567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948599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2016-2109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memory consumption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2015-1789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2014-3511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27820384"/>
                  </a:ext>
                </a:extLst>
              </a:tr>
              <a:tr h="213618">
                <a:tc>
                  <a:txBody>
                    <a:bodyPr/>
                    <a:lstStyle/>
                    <a:p>
                      <a:pPr algn="ctr" fontAlgn="b"/>
                      <a:r>
                        <a:rPr lang="en-US" sz="1200" b="0" i="0" u="none" strike="noStrike">
                          <a:solidFill>
                            <a:srgbClr val="000000"/>
                          </a:solidFill>
                          <a:effectLst/>
                          <a:latin typeface="Calibri" panose="020F0502020204030204" pitchFamily="34" charset="0"/>
                        </a:rPr>
                        <a:t>2016-2105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heap memory corruption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2015-1788 </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2014-3508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914026595"/>
                  </a:ext>
                </a:extLst>
              </a:tr>
              <a:tr h="213618">
                <a:tc>
                  <a:txBody>
                    <a:bodyPr/>
                    <a:lstStyle/>
                    <a:p>
                      <a:pPr algn="ctr" fontAlgn="b"/>
                      <a:r>
                        <a:rPr lang="en-US" sz="1200" b="0" i="0" u="none" strike="noStrike">
                          <a:solidFill>
                            <a:srgbClr val="000000"/>
                          </a:solidFill>
                          <a:effectLst/>
                          <a:latin typeface="Calibri" panose="020F0502020204030204" pitchFamily="34" charset="0"/>
                        </a:rPr>
                        <a:t>2016-0799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underflow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2014-3470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675190743"/>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2016-0797</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overflow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2015-0288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2014-0221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463037204"/>
                  </a:ext>
                </a:extLst>
              </a:tr>
              <a:tr h="213618">
                <a:tc>
                  <a:txBody>
                    <a:bodyPr/>
                    <a:lstStyle/>
                    <a:p>
                      <a:pPr algn="ctr" fontAlgn="b"/>
                      <a:r>
                        <a:rPr lang="en-US" sz="1200" b="0" i="0" u="none" strike="noStrike">
                          <a:solidFill>
                            <a:srgbClr val="000000"/>
                          </a:solidFill>
                          <a:effectLst/>
                          <a:latin typeface="Calibri" panose="020F0502020204030204" pitchFamily="34" charset="0"/>
                        </a:rPr>
                        <a:t>2016-0705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write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2014-0198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293181265"/>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read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2014-0195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Buffer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64413549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Use-after-free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2013-6449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Daemon crash</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4131119749"/>
                  </a:ext>
                </a:extLst>
              </a:tr>
            </a:tbl>
          </a:graphicData>
        </a:graphic>
      </p:graphicFrame>
    </p:spTree>
    <p:custDataLst>
      <p:tags r:id="rId1"/>
    </p:custDataLst>
    <p:extLst>
      <p:ext uri="{BB962C8B-B14F-4D97-AF65-F5344CB8AC3E}">
        <p14:creationId xmlns:p14="http://schemas.microsoft.com/office/powerpoint/2010/main" val="2315128231"/>
      </p:ext>
    </p:extLst>
  </p:cSld>
  <p:clrMapOvr>
    <a:masterClrMapping/>
  </p:clrMapOvr>
  <p:transition spd="med" advTm="327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12" name="Table 5">
            <a:extLst>
              <a:ext uri="{FF2B5EF4-FFF2-40B4-BE49-F238E27FC236}">
                <a16:creationId xmlns:a16="http://schemas.microsoft.com/office/drawing/2014/main" id="{624C99CF-1398-434B-A40D-00DC974DD8A2}"/>
              </a:ext>
            </a:extLst>
          </p:cNvPr>
          <p:cNvGraphicFramePr>
            <a:graphicFrameLocks noGrp="1"/>
          </p:cNvGraphicFramePr>
          <p:nvPr/>
        </p:nvGraphicFramePr>
        <p:xfrm>
          <a:off x="330440" y="1066228"/>
          <a:ext cx="10928108" cy="409080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32027">
                  <a:extLst>
                    <a:ext uri="{9D8B030D-6E8A-4147-A177-3AD203B41FA5}">
                      <a16:colId xmlns:a16="http://schemas.microsoft.com/office/drawing/2014/main" val="1963983606"/>
                    </a:ext>
                  </a:extLst>
                </a:gridCol>
                <a:gridCol w="2732027">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Algorithm</a:t>
                      </a:r>
                      <a:endParaRPr lang="en-US" sz="1800" dirty="0">
                        <a:latin typeface="Gill Sans MT" panose="020B0502020104020203" pitchFamily="34" charset="77"/>
                      </a:endParaRPr>
                    </a:p>
                  </a:txBody>
                  <a:tcPr/>
                </a:tc>
                <a:tc>
                  <a:txBody>
                    <a:bodyPr/>
                    <a:lstStyle/>
                    <a:p>
                      <a:r>
                        <a:rPr lang="en-US" sz="1800" dirty="0">
                          <a:latin typeface="Gill Sans MT" panose="020B0502020104020203" pitchFamily="34" charset="77"/>
                        </a:rPr>
                        <a:t>Usage</a:t>
                      </a:r>
                    </a:p>
                  </a:txBody>
                  <a:tcPr/>
                </a:tc>
                <a:extLst>
                  <a:ext uri="{0D108BD9-81ED-4DB2-BD59-A6C34878D82A}">
                    <a16:rowId xmlns:a16="http://schemas.microsoft.com/office/drawing/2014/main" val="449635989"/>
                  </a:ext>
                </a:extLst>
              </a:tr>
              <a:tr h="1055371">
                <a:tc>
                  <a:txBody>
                    <a:bodyPr/>
                    <a:lstStyle/>
                    <a:p>
                      <a:pPr algn="l"/>
                      <a:r>
                        <a:rPr lang="en-US" sz="1800">
                          <a:latin typeface="Gill Sans MT" panose="020B0502020104020203" pitchFamily="34" charset="77"/>
                        </a:rPr>
                        <a:t>Navigation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r>
                        <a:rPr lang="en-US" sz="1800" dirty="0">
                          <a:latin typeface="Gill Sans MT" panose="020B0502020104020203" pitchFamily="34" charset="77"/>
                        </a:rPr>
                        <a:t>Protein-protein  interaction graph</a:t>
                      </a:r>
                    </a:p>
                  </a:txBody>
                  <a:tcPr anchor="ctr"/>
                </a:tc>
                <a:tc>
                  <a:txBody>
                    <a:bodyPr/>
                    <a:lstStyle/>
                    <a:p>
                      <a:pPr algn="l"/>
                      <a:r>
                        <a:rPr lang="en-US" sz="1800" dirty="0">
                          <a:latin typeface="Gill Sans MT" panose="020B0502020104020203" pitchFamily="34" charset="77"/>
                        </a:rPr>
                        <a:t>Betweenness centrality</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r h="1147233">
                <a:tc>
                  <a:txBody>
                    <a:bodyPr/>
                    <a:lstStyle/>
                    <a:p>
                      <a:pPr algn="l"/>
                      <a:r>
                        <a:rPr lang="en-US" sz="1800" dirty="0">
                          <a:latin typeface="Gill Sans MT" panose="020B0502020104020203" pitchFamily="34" charset="77"/>
                        </a:rPr>
                        <a:t>Friend recommendation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53838266"/>
                  </a:ext>
                </a:extLst>
              </a:tr>
            </a:tbl>
          </a:graphicData>
        </a:graphic>
      </p:graphicFrame>
      <p:pic>
        <p:nvPicPr>
          <p:cNvPr id="14" name="Picture 2" descr="Making a Fan Page for your Business/Web site on Facebook: The Benefits •  Dom4J.org">
            <a:extLst>
              <a:ext uri="{FF2B5EF4-FFF2-40B4-BE49-F238E27FC236}">
                <a16:creationId xmlns:a16="http://schemas.microsoft.com/office/drawing/2014/main" id="{DA96A4E6-FF34-FA4A-8B22-331AD4B79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 y="4239933"/>
            <a:ext cx="864077" cy="864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133A68-38C2-6642-B5CA-E5CDACCDE03B}"/>
              </a:ext>
            </a:extLst>
          </p:cNvPr>
          <p:cNvPicPr>
            <a:picLocks noChangeAspect="1"/>
          </p:cNvPicPr>
          <p:nvPr/>
        </p:nvPicPr>
        <p:blipFill>
          <a:blip r:embed="rId5"/>
          <a:stretch>
            <a:fillRect/>
          </a:stretch>
        </p:blipFill>
        <p:spPr>
          <a:xfrm>
            <a:off x="980933" y="1733671"/>
            <a:ext cx="864077" cy="864077"/>
          </a:xfrm>
          <a:prstGeom prst="rect">
            <a:avLst/>
          </a:prstGeom>
        </p:spPr>
      </p:pic>
      <p:pic>
        <p:nvPicPr>
          <p:cNvPr id="16" name="Picture 8" descr="Protein - Wikipedia">
            <a:extLst>
              <a:ext uri="{FF2B5EF4-FFF2-40B4-BE49-F238E27FC236}">
                <a16:creationId xmlns:a16="http://schemas.microsoft.com/office/drawing/2014/main" id="{8079E721-8979-074A-96ED-EC6D0E70F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06F67D-07D7-CB42-A104-74115E524932}"/>
              </a:ext>
            </a:extLst>
          </p:cNvPr>
          <p:cNvGrpSpPr/>
          <p:nvPr/>
        </p:nvGrpSpPr>
        <p:grpSpPr>
          <a:xfrm>
            <a:off x="9185378" y="4239933"/>
            <a:ext cx="952515" cy="849378"/>
            <a:chOff x="9185378" y="4239933"/>
            <a:chExt cx="952515" cy="849378"/>
          </a:xfrm>
        </p:grpSpPr>
        <p:sp>
          <p:nvSpPr>
            <p:cNvPr id="53" name="Oval 52">
              <a:extLst>
                <a:ext uri="{FF2B5EF4-FFF2-40B4-BE49-F238E27FC236}">
                  <a16:creationId xmlns:a16="http://schemas.microsoft.com/office/drawing/2014/main" id="{C1CD6120-C83D-E14C-806B-EF1E1436117D}"/>
                </a:ext>
              </a:extLst>
            </p:cNvPr>
            <p:cNvSpPr/>
            <p:nvPr/>
          </p:nvSpPr>
          <p:spPr>
            <a:xfrm>
              <a:off x="9185379" y="4239933"/>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54" name="Oval 53">
              <a:extLst>
                <a:ext uri="{FF2B5EF4-FFF2-40B4-BE49-F238E27FC236}">
                  <a16:creationId xmlns:a16="http://schemas.microsoft.com/office/drawing/2014/main" id="{69334E66-2BC2-1548-9D9B-CFCE2D7AD487}"/>
                </a:ext>
              </a:extLst>
            </p:cNvPr>
            <p:cNvSpPr/>
            <p:nvPr/>
          </p:nvSpPr>
          <p:spPr>
            <a:xfrm>
              <a:off x="9185378" y="4817252"/>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cxnSp>
          <p:nvCxnSpPr>
            <p:cNvPr id="55" name="Straight Arrow Connector 54">
              <a:extLst>
                <a:ext uri="{FF2B5EF4-FFF2-40B4-BE49-F238E27FC236}">
                  <a16:creationId xmlns:a16="http://schemas.microsoft.com/office/drawing/2014/main" id="{F335AA9A-1556-2546-B3CF-7C2E471BFD9A}"/>
                </a:ext>
              </a:extLst>
            </p:cNvPr>
            <p:cNvCxnSpPr>
              <a:cxnSpLocks/>
              <a:stCxn id="57" idx="2"/>
              <a:endCxn id="53" idx="6"/>
            </p:cNvCxnSpPr>
            <p:nvPr/>
          </p:nvCxnSpPr>
          <p:spPr>
            <a:xfrm flipH="1" flipV="1">
              <a:off x="9457438" y="4375963"/>
              <a:ext cx="408397" cy="26692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56" name="Straight Arrow Connector 55">
              <a:extLst>
                <a:ext uri="{FF2B5EF4-FFF2-40B4-BE49-F238E27FC236}">
                  <a16:creationId xmlns:a16="http://schemas.microsoft.com/office/drawing/2014/main" id="{A75C01DC-8294-AF46-8B69-77E97CB03E50}"/>
                </a:ext>
              </a:extLst>
            </p:cNvPr>
            <p:cNvCxnSpPr>
              <a:cxnSpLocks/>
              <a:stCxn id="54" idx="6"/>
              <a:endCxn id="57" idx="2"/>
            </p:cNvCxnSpPr>
            <p:nvPr/>
          </p:nvCxnSpPr>
          <p:spPr>
            <a:xfrm flipV="1">
              <a:off x="9457437" y="4642892"/>
              <a:ext cx="408397" cy="31039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57" name="Oval 56">
              <a:extLst>
                <a:ext uri="{FF2B5EF4-FFF2-40B4-BE49-F238E27FC236}">
                  <a16:creationId xmlns:a16="http://schemas.microsoft.com/office/drawing/2014/main" id="{DB4A53F7-97B8-8F4B-9A05-03C5360A5939}"/>
                </a:ext>
              </a:extLst>
            </p:cNvPr>
            <p:cNvSpPr/>
            <p:nvPr/>
          </p:nvSpPr>
          <p:spPr>
            <a:xfrm>
              <a:off x="9865834" y="4506862"/>
              <a:ext cx="272059" cy="272059"/>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grpSp>
      <p:sp>
        <p:nvSpPr>
          <p:cNvPr id="58" name="TextBox 57">
            <a:extLst>
              <a:ext uri="{FF2B5EF4-FFF2-40B4-BE49-F238E27FC236}">
                <a16:creationId xmlns:a16="http://schemas.microsoft.com/office/drawing/2014/main" id="{9AA7C73C-A2BC-B64D-9C14-734F324F6559}"/>
              </a:ext>
            </a:extLst>
          </p:cNvPr>
          <p:cNvSpPr txBox="1"/>
          <p:nvPr/>
        </p:nvSpPr>
        <p:spPr>
          <a:xfrm>
            <a:off x="10167568" y="4419914"/>
            <a:ext cx="65425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Mutual friend</a:t>
            </a:r>
          </a:p>
        </p:txBody>
      </p:sp>
      <p:cxnSp>
        <p:nvCxnSpPr>
          <p:cNvPr id="59" name="Straight Arrow Connector 58">
            <a:extLst>
              <a:ext uri="{FF2B5EF4-FFF2-40B4-BE49-F238E27FC236}">
                <a16:creationId xmlns:a16="http://schemas.microsoft.com/office/drawing/2014/main" id="{BB53F9B2-8DFA-2A4B-859F-24B46B8B4DBF}"/>
              </a:ext>
            </a:extLst>
          </p:cNvPr>
          <p:cNvCxnSpPr>
            <a:cxnSpLocks/>
            <a:stCxn id="54" idx="0"/>
            <a:endCxn id="53" idx="4"/>
          </p:cNvCxnSpPr>
          <p:nvPr/>
        </p:nvCxnSpPr>
        <p:spPr>
          <a:xfrm flipV="1">
            <a:off x="9321408" y="4511992"/>
            <a:ext cx="1" cy="305260"/>
          </a:xfrm>
          <a:prstGeom prst="straightConnector1">
            <a:avLst/>
          </a:prstGeom>
          <a:noFill/>
          <a:ln w="19050" cap="flat" cmpd="sng" algn="ctr">
            <a:solidFill>
              <a:srgbClr val="FF0000"/>
            </a:solidFill>
            <a:prstDash val="dash"/>
            <a:miter lim="800000"/>
            <a:headEnd type="none" w="lg" len="med"/>
            <a:tailEnd type="none" w="lg" len="med"/>
          </a:ln>
          <a:effectLst>
            <a:outerShdw blurRad="38100" dist="20000" sx="1000" sy="1000" rotWithShape="0">
              <a:srgbClr val="000000"/>
            </a:outerShdw>
          </a:effectLst>
        </p:spPr>
      </p:cxnSp>
      <p:sp>
        <p:nvSpPr>
          <p:cNvPr id="60" name="TextBox 59">
            <a:extLst>
              <a:ext uri="{FF2B5EF4-FFF2-40B4-BE49-F238E27FC236}">
                <a16:creationId xmlns:a16="http://schemas.microsoft.com/office/drawing/2014/main" id="{5AFBE655-8903-6141-9EF6-5CDAFB152134}"/>
              </a:ext>
            </a:extLst>
          </p:cNvPr>
          <p:cNvSpPr txBox="1"/>
          <p:nvPr/>
        </p:nvSpPr>
        <p:spPr>
          <a:xfrm>
            <a:off x="8712324" y="4552709"/>
            <a:ext cx="6384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sym typeface="Palatino"/>
              </a:rPr>
              <a:t>Friend?</a:t>
            </a:r>
          </a:p>
        </p:txBody>
      </p:sp>
      <p:sp>
        <p:nvSpPr>
          <p:cNvPr id="61" name="Oval 60">
            <a:extLst>
              <a:ext uri="{FF2B5EF4-FFF2-40B4-BE49-F238E27FC236}">
                <a16:creationId xmlns:a16="http://schemas.microsoft.com/office/drawing/2014/main" id="{409CBEBC-D7AF-D64E-B7C7-9CD953E16CCD}"/>
              </a:ext>
            </a:extLst>
          </p:cNvPr>
          <p:cNvSpPr/>
          <p:nvPr/>
        </p:nvSpPr>
        <p:spPr>
          <a:xfrm>
            <a:off x="9865833" y="4501732"/>
            <a:ext cx="272059" cy="272059"/>
          </a:xfrm>
          <a:prstGeom prst="ellipse">
            <a:avLst/>
          </a:prstGeom>
          <a:solidFill>
            <a:srgbClr val="FF85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138" name="Oval 137">
            <a:extLst>
              <a:ext uri="{FF2B5EF4-FFF2-40B4-BE49-F238E27FC236}">
                <a16:creationId xmlns:a16="http://schemas.microsoft.com/office/drawing/2014/main" id="{89F6A285-A8E3-4A4D-92F8-1C98117567F2}"/>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p>
        </p:txBody>
      </p:sp>
      <p:sp>
        <p:nvSpPr>
          <p:cNvPr id="139" name="Oval 138">
            <a:extLst>
              <a:ext uri="{FF2B5EF4-FFF2-40B4-BE49-F238E27FC236}">
                <a16:creationId xmlns:a16="http://schemas.microsoft.com/office/drawing/2014/main" id="{466FE901-C3CD-6B47-93FD-1EA766ABFA3B}"/>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40" name="Oval 139">
            <a:extLst>
              <a:ext uri="{FF2B5EF4-FFF2-40B4-BE49-F238E27FC236}">
                <a16:creationId xmlns:a16="http://schemas.microsoft.com/office/drawing/2014/main" id="{6C8055E6-0507-D340-8DAD-EEA0C1041838}"/>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141" name="Oval 140">
            <a:extLst>
              <a:ext uri="{FF2B5EF4-FFF2-40B4-BE49-F238E27FC236}">
                <a16:creationId xmlns:a16="http://schemas.microsoft.com/office/drawing/2014/main" id="{0C724D95-D4B3-BE46-B48C-D3763CFA19E1}"/>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e</a:t>
            </a:r>
          </a:p>
        </p:txBody>
      </p:sp>
      <p:sp>
        <p:nvSpPr>
          <p:cNvPr id="142" name="Oval 141">
            <a:extLst>
              <a:ext uri="{FF2B5EF4-FFF2-40B4-BE49-F238E27FC236}">
                <a16:creationId xmlns:a16="http://schemas.microsoft.com/office/drawing/2014/main" id="{11E912FA-1690-A847-BB2D-CC278561EBF2}"/>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143" name="Oval 142">
            <a:extLst>
              <a:ext uri="{FF2B5EF4-FFF2-40B4-BE49-F238E27FC236}">
                <a16:creationId xmlns:a16="http://schemas.microsoft.com/office/drawing/2014/main" id="{33EE97E5-3FD3-BB41-A58B-1A89E73201CB}"/>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a:t>
            </a:r>
          </a:p>
        </p:txBody>
      </p:sp>
      <p:sp>
        <p:nvSpPr>
          <p:cNvPr id="144" name="Oval 143">
            <a:extLst>
              <a:ext uri="{FF2B5EF4-FFF2-40B4-BE49-F238E27FC236}">
                <a16:creationId xmlns:a16="http://schemas.microsoft.com/office/drawing/2014/main" id="{6E9AF515-3468-0A4F-B7DF-725459AD5FC6}"/>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a:t>
            </a:r>
          </a:p>
        </p:txBody>
      </p:sp>
      <p:cxnSp>
        <p:nvCxnSpPr>
          <p:cNvPr id="145" name="Straight Arrow Connector 144">
            <a:extLst>
              <a:ext uri="{FF2B5EF4-FFF2-40B4-BE49-F238E27FC236}">
                <a16:creationId xmlns:a16="http://schemas.microsoft.com/office/drawing/2014/main" id="{7CABDD2B-1442-8B49-9325-25D6CED61B8D}"/>
              </a:ext>
            </a:extLst>
          </p:cNvPr>
          <p:cNvCxnSpPr>
            <a:cxnSpLocks/>
            <a:stCxn id="140" idx="0"/>
            <a:endCxn id="142"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6" name="Straight Arrow Connector 145">
            <a:extLst>
              <a:ext uri="{FF2B5EF4-FFF2-40B4-BE49-F238E27FC236}">
                <a16:creationId xmlns:a16="http://schemas.microsoft.com/office/drawing/2014/main" id="{BD6A12EA-11AF-FF4E-9C53-6AF4ACB6B37C}"/>
              </a:ext>
            </a:extLst>
          </p:cNvPr>
          <p:cNvCxnSpPr>
            <a:cxnSpLocks/>
            <a:stCxn id="139" idx="0"/>
            <a:endCxn id="138"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7" name="Straight Arrow Connector 146">
            <a:extLst>
              <a:ext uri="{FF2B5EF4-FFF2-40B4-BE49-F238E27FC236}">
                <a16:creationId xmlns:a16="http://schemas.microsoft.com/office/drawing/2014/main" id="{C80DB5A6-6ECA-2C45-8712-ED5E229ACEDD}"/>
              </a:ext>
            </a:extLst>
          </p:cNvPr>
          <p:cNvCxnSpPr>
            <a:cxnSpLocks/>
            <a:stCxn id="140" idx="6"/>
            <a:endCxn id="149"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48" name="Straight Arrow Connector 147">
            <a:extLst>
              <a:ext uri="{FF2B5EF4-FFF2-40B4-BE49-F238E27FC236}">
                <a16:creationId xmlns:a16="http://schemas.microsoft.com/office/drawing/2014/main" id="{10BB22C1-81EC-CB40-AE79-6781C6096FB8}"/>
              </a:ext>
            </a:extLst>
          </p:cNvPr>
          <p:cNvCxnSpPr>
            <a:cxnSpLocks/>
            <a:stCxn id="138" idx="5"/>
            <a:endCxn id="140"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49" name="Oval 148">
            <a:extLst>
              <a:ext uri="{FF2B5EF4-FFF2-40B4-BE49-F238E27FC236}">
                <a16:creationId xmlns:a16="http://schemas.microsoft.com/office/drawing/2014/main" id="{ED8BD47A-EB65-AE45-81ED-0DA3E3747160}"/>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50" name="Straight Arrow Connector 149">
            <a:extLst>
              <a:ext uri="{FF2B5EF4-FFF2-40B4-BE49-F238E27FC236}">
                <a16:creationId xmlns:a16="http://schemas.microsoft.com/office/drawing/2014/main" id="{759A6E41-2B99-3D4A-A745-6A32C2C44EC6}"/>
              </a:ext>
            </a:extLst>
          </p:cNvPr>
          <p:cNvCxnSpPr>
            <a:cxnSpLocks/>
            <a:stCxn id="140" idx="5"/>
            <a:endCxn id="143"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1" name="Straight Arrow Connector 150">
            <a:extLst>
              <a:ext uri="{FF2B5EF4-FFF2-40B4-BE49-F238E27FC236}">
                <a16:creationId xmlns:a16="http://schemas.microsoft.com/office/drawing/2014/main" id="{5077A630-DC0A-C140-9246-8D46E4940D06}"/>
              </a:ext>
            </a:extLst>
          </p:cNvPr>
          <p:cNvCxnSpPr>
            <a:cxnSpLocks/>
            <a:stCxn id="140" idx="4"/>
            <a:endCxn id="144"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2" name="Straight Arrow Connector 151">
            <a:extLst>
              <a:ext uri="{FF2B5EF4-FFF2-40B4-BE49-F238E27FC236}">
                <a16:creationId xmlns:a16="http://schemas.microsoft.com/office/drawing/2014/main" id="{C045CAA0-0374-ED41-A865-19533936FD4D}"/>
              </a:ext>
            </a:extLst>
          </p:cNvPr>
          <p:cNvCxnSpPr>
            <a:cxnSpLocks/>
            <a:stCxn id="140" idx="2"/>
            <a:endCxn id="139"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3" name="Straight Arrow Connector 152">
            <a:extLst>
              <a:ext uri="{FF2B5EF4-FFF2-40B4-BE49-F238E27FC236}">
                <a16:creationId xmlns:a16="http://schemas.microsoft.com/office/drawing/2014/main" id="{4B1BC0CC-7F32-E345-A4D2-8599FBB7E650}"/>
              </a:ext>
            </a:extLst>
          </p:cNvPr>
          <p:cNvCxnSpPr>
            <a:cxnSpLocks/>
            <a:stCxn id="142" idx="6"/>
            <a:endCxn id="141"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54" name="Straight Arrow Connector 153">
            <a:extLst>
              <a:ext uri="{FF2B5EF4-FFF2-40B4-BE49-F238E27FC236}">
                <a16:creationId xmlns:a16="http://schemas.microsoft.com/office/drawing/2014/main" id="{D25D9B3E-1276-C44F-A6C7-7D1C3D8F42F5}"/>
              </a:ext>
            </a:extLst>
          </p:cNvPr>
          <p:cNvCxnSpPr>
            <a:cxnSpLocks/>
            <a:stCxn id="143" idx="0"/>
            <a:endCxn id="149"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55" name="TextBox 154">
            <a:extLst>
              <a:ext uri="{FF2B5EF4-FFF2-40B4-BE49-F238E27FC236}">
                <a16:creationId xmlns:a16="http://schemas.microsoft.com/office/drawing/2014/main" id="{74148777-46FC-9D4D-BC0E-281ED18A1E9B}"/>
              </a:ext>
            </a:extLst>
          </p:cNvPr>
          <p:cNvSpPr txBox="1"/>
          <p:nvPr/>
        </p:nvSpPr>
        <p:spPr>
          <a:xfrm>
            <a:off x="9417510" y="2832955"/>
            <a:ext cx="44254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Key</a:t>
            </a:r>
            <a:endPar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endParaRPr>
          </a:p>
        </p:txBody>
      </p:sp>
      <p:sp>
        <p:nvSpPr>
          <p:cNvPr id="156" name="Oval 155">
            <a:extLst>
              <a:ext uri="{FF2B5EF4-FFF2-40B4-BE49-F238E27FC236}">
                <a16:creationId xmlns:a16="http://schemas.microsoft.com/office/drawing/2014/main" id="{2EEDAC2B-49CC-EB44-8B18-8CBF1A04C7D7}"/>
              </a:ext>
            </a:extLst>
          </p:cNvPr>
          <p:cNvSpPr/>
          <p:nvPr/>
        </p:nvSpPr>
        <p:spPr>
          <a:xfrm>
            <a:off x="9544502" y="3136982"/>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grpSp>
        <p:nvGrpSpPr>
          <p:cNvPr id="157" name="Group 156">
            <a:extLst>
              <a:ext uri="{FF2B5EF4-FFF2-40B4-BE49-F238E27FC236}">
                <a16:creationId xmlns:a16="http://schemas.microsoft.com/office/drawing/2014/main" id="{04EEBD2C-8D38-C94B-A2A9-D48802B780AB}"/>
              </a:ext>
            </a:extLst>
          </p:cNvPr>
          <p:cNvGrpSpPr/>
          <p:nvPr/>
        </p:nvGrpSpPr>
        <p:grpSpPr>
          <a:xfrm>
            <a:off x="8739578" y="1482826"/>
            <a:ext cx="2435255" cy="916091"/>
            <a:chOff x="8922676" y="3439990"/>
            <a:chExt cx="2435255" cy="916091"/>
          </a:xfrm>
        </p:grpSpPr>
        <p:sp>
          <p:nvSpPr>
            <p:cNvPr id="158" name="Oval 157">
              <a:extLst>
                <a:ext uri="{FF2B5EF4-FFF2-40B4-BE49-F238E27FC236}">
                  <a16:creationId xmlns:a16="http://schemas.microsoft.com/office/drawing/2014/main" id="{29A59A51-D37B-B749-8DFE-C79A7BCBAC37}"/>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159" name="Oval 158">
              <a:extLst>
                <a:ext uri="{FF2B5EF4-FFF2-40B4-BE49-F238E27FC236}">
                  <a16:creationId xmlns:a16="http://schemas.microsoft.com/office/drawing/2014/main" id="{B1B83E3F-EE4C-A646-A4FD-E3D8CC9954EB}"/>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60" name="Oval 159">
              <a:extLst>
                <a:ext uri="{FF2B5EF4-FFF2-40B4-BE49-F238E27FC236}">
                  <a16:creationId xmlns:a16="http://schemas.microsoft.com/office/drawing/2014/main" id="{E8B106C5-86A9-2841-A95A-0E8F04300EF0}"/>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161" name="Straight Arrow Connector 160">
              <a:extLst>
                <a:ext uri="{FF2B5EF4-FFF2-40B4-BE49-F238E27FC236}">
                  <a16:creationId xmlns:a16="http://schemas.microsoft.com/office/drawing/2014/main" id="{21A54901-27C0-0848-8FD3-E14C2A9B3DE8}"/>
                </a:ext>
              </a:extLst>
            </p:cNvPr>
            <p:cNvCxnSpPr>
              <a:stCxn id="159" idx="6"/>
              <a:endCxn id="160"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2" name="Straight Arrow Connector 161">
              <a:extLst>
                <a:ext uri="{FF2B5EF4-FFF2-40B4-BE49-F238E27FC236}">
                  <a16:creationId xmlns:a16="http://schemas.microsoft.com/office/drawing/2014/main" id="{6D6F56C6-3F83-7247-B960-E0C859945B93}"/>
                </a:ext>
              </a:extLst>
            </p:cNvPr>
            <p:cNvCxnSpPr>
              <a:cxnSpLocks/>
              <a:stCxn id="158" idx="0"/>
              <a:endCxn id="160"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63" name="Straight Arrow Connector 162">
              <a:extLst>
                <a:ext uri="{FF2B5EF4-FFF2-40B4-BE49-F238E27FC236}">
                  <a16:creationId xmlns:a16="http://schemas.microsoft.com/office/drawing/2014/main" id="{C220F643-3AC2-DB49-983A-CC358004CFE6}"/>
                </a:ext>
              </a:extLst>
            </p:cNvPr>
            <p:cNvCxnSpPr>
              <a:cxnSpLocks/>
              <a:stCxn id="158" idx="0"/>
              <a:endCxn id="159"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64" name="Oval 163">
              <a:extLst>
                <a:ext uri="{FF2B5EF4-FFF2-40B4-BE49-F238E27FC236}">
                  <a16:creationId xmlns:a16="http://schemas.microsoft.com/office/drawing/2014/main" id="{BB83F8D6-D81C-9743-82BB-007EFF5EB915}"/>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165" name="Oval 164">
              <a:extLst>
                <a:ext uri="{FF2B5EF4-FFF2-40B4-BE49-F238E27FC236}">
                  <a16:creationId xmlns:a16="http://schemas.microsoft.com/office/drawing/2014/main" id="{1BE22E70-741A-F648-BDEB-DA5672DC61F7}"/>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66" name="Straight Arrow Connector 165">
              <a:extLst>
                <a:ext uri="{FF2B5EF4-FFF2-40B4-BE49-F238E27FC236}">
                  <a16:creationId xmlns:a16="http://schemas.microsoft.com/office/drawing/2014/main" id="{46B7D530-B53E-B844-8B43-BD79BD150BB8}"/>
                </a:ext>
              </a:extLst>
            </p:cNvPr>
            <p:cNvCxnSpPr>
              <a:cxnSpLocks/>
              <a:stCxn id="164" idx="6"/>
              <a:endCxn id="159"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7" name="Straight Arrow Connector 166">
              <a:extLst>
                <a:ext uri="{FF2B5EF4-FFF2-40B4-BE49-F238E27FC236}">
                  <a16:creationId xmlns:a16="http://schemas.microsoft.com/office/drawing/2014/main" id="{DEC4EFE3-32B6-2443-AC23-12531672A0B3}"/>
                </a:ext>
              </a:extLst>
            </p:cNvPr>
            <p:cNvCxnSpPr>
              <a:cxnSpLocks/>
              <a:stCxn id="164" idx="6"/>
              <a:endCxn id="158"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68" name="Straight Arrow Connector 167">
              <a:extLst>
                <a:ext uri="{FF2B5EF4-FFF2-40B4-BE49-F238E27FC236}">
                  <a16:creationId xmlns:a16="http://schemas.microsoft.com/office/drawing/2014/main" id="{CA6153BE-DB61-FC48-9851-5DACCBC7A0E9}"/>
                </a:ext>
              </a:extLst>
            </p:cNvPr>
            <p:cNvCxnSpPr>
              <a:cxnSpLocks/>
              <a:stCxn id="160" idx="6"/>
              <a:endCxn id="165"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69" name="Straight Arrow Connector 168">
              <a:extLst>
                <a:ext uri="{FF2B5EF4-FFF2-40B4-BE49-F238E27FC236}">
                  <a16:creationId xmlns:a16="http://schemas.microsoft.com/office/drawing/2014/main" id="{2043F61B-0EB1-F94C-BEA0-B862A87D676D}"/>
                </a:ext>
              </a:extLst>
            </p:cNvPr>
            <p:cNvCxnSpPr>
              <a:cxnSpLocks/>
              <a:stCxn id="158" idx="6"/>
              <a:endCxn id="165"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70" name="TextBox 169">
              <a:extLst>
                <a:ext uri="{FF2B5EF4-FFF2-40B4-BE49-F238E27FC236}">
                  <a16:creationId xmlns:a16="http://schemas.microsoft.com/office/drawing/2014/main" id="{C2AF9DBD-A8F7-7743-9CE3-21E36B446C02}"/>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71" name="TextBox 170">
              <a:extLst>
                <a:ext uri="{FF2B5EF4-FFF2-40B4-BE49-F238E27FC236}">
                  <a16:creationId xmlns:a16="http://schemas.microsoft.com/office/drawing/2014/main" id="{5167BA90-6C42-8344-9FA3-ED3CEFDED88A}"/>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72" name="TextBox 171">
              <a:extLst>
                <a:ext uri="{FF2B5EF4-FFF2-40B4-BE49-F238E27FC236}">
                  <a16:creationId xmlns:a16="http://schemas.microsoft.com/office/drawing/2014/main" id="{7A476BAC-47B3-9B4A-8A44-1CB94F39DA29}"/>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73" name="TextBox 172">
              <a:extLst>
                <a:ext uri="{FF2B5EF4-FFF2-40B4-BE49-F238E27FC236}">
                  <a16:creationId xmlns:a16="http://schemas.microsoft.com/office/drawing/2014/main" id="{7A1AB1FC-EAD3-244E-AC4C-41092F2DCD6B}"/>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74" name="TextBox 173">
              <a:extLst>
                <a:ext uri="{FF2B5EF4-FFF2-40B4-BE49-F238E27FC236}">
                  <a16:creationId xmlns:a16="http://schemas.microsoft.com/office/drawing/2014/main" id="{840D3C91-F0D9-EF40-9F5C-C69FB13A1959}"/>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75" name="TextBox 174">
              <a:extLst>
                <a:ext uri="{FF2B5EF4-FFF2-40B4-BE49-F238E27FC236}">
                  <a16:creationId xmlns:a16="http://schemas.microsoft.com/office/drawing/2014/main" id="{614EB9C5-DE1A-B64F-832D-54E5814B3C03}"/>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76" name="TextBox 175">
              <a:extLst>
                <a:ext uri="{FF2B5EF4-FFF2-40B4-BE49-F238E27FC236}">
                  <a16:creationId xmlns:a16="http://schemas.microsoft.com/office/drawing/2014/main" id="{B370FA00-1358-9F40-B7C1-5F90CF69488A}"/>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77" name="TextBox 176">
              <a:extLst>
                <a:ext uri="{FF2B5EF4-FFF2-40B4-BE49-F238E27FC236}">
                  <a16:creationId xmlns:a16="http://schemas.microsoft.com/office/drawing/2014/main" id="{12B1C40C-1395-1B48-8892-35270B66B3FE}"/>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78" name="TextBox 177">
              <a:extLst>
                <a:ext uri="{FF2B5EF4-FFF2-40B4-BE49-F238E27FC236}">
                  <a16:creationId xmlns:a16="http://schemas.microsoft.com/office/drawing/2014/main" id="{D3EFA82C-2D4E-A34A-90D4-CACD84C5543A}"/>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grpSp>
      <p:grpSp>
        <p:nvGrpSpPr>
          <p:cNvPr id="179" name="Group 178">
            <a:extLst>
              <a:ext uri="{FF2B5EF4-FFF2-40B4-BE49-F238E27FC236}">
                <a16:creationId xmlns:a16="http://schemas.microsoft.com/office/drawing/2014/main" id="{453EC726-FAAF-6D4C-9A68-81D6A1C713D2}"/>
              </a:ext>
            </a:extLst>
          </p:cNvPr>
          <p:cNvGrpSpPr/>
          <p:nvPr/>
        </p:nvGrpSpPr>
        <p:grpSpPr>
          <a:xfrm>
            <a:off x="8848038" y="1634998"/>
            <a:ext cx="2131830" cy="495538"/>
            <a:chOff x="8843317" y="1636759"/>
            <a:chExt cx="2131830" cy="495538"/>
          </a:xfrm>
        </p:grpSpPr>
        <p:sp>
          <p:nvSpPr>
            <p:cNvPr id="180" name="Oval 179">
              <a:extLst>
                <a:ext uri="{FF2B5EF4-FFF2-40B4-BE49-F238E27FC236}">
                  <a16:creationId xmlns:a16="http://schemas.microsoft.com/office/drawing/2014/main" id="{9C148A07-AF8D-6A4E-8B62-9388D31080A8}"/>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81" name="Oval 180">
              <a:extLst>
                <a:ext uri="{FF2B5EF4-FFF2-40B4-BE49-F238E27FC236}">
                  <a16:creationId xmlns:a16="http://schemas.microsoft.com/office/drawing/2014/main" id="{0F9052BC-DD00-064B-B857-167E87FB5125}"/>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182" name="Straight Arrow Connector 181">
              <a:extLst>
                <a:ext uri="{FF2B5EF4-FFF2-40B4-BE49-F238E27FC236}">
                  <a16:creationId xmlns:a16="http://schemas.microsoft.com/office/drawing/2014/main" id="{D2C95898-500E-834C-9E39-A00F4AC230BC}"/>
                </a:ext>
              </a:extLst>
            </p:cNvPr>
            <p:cNvCxnSpPr>
              <a:stCxn id="180" idx="6"/>
              <a:endCxn id="181"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83" name="Oval 182">
              <a:extLst>
                <a:ext uri="{FF2B5EF4-FFF2-40B4-BE49-F238E27FC236}">
                  <a16:creationId xmlns:a16="http://schemas.microsoft.com/office/drawing/2014/main" id="{604AB289-A27C-EF43-9FD8-684201281EC4}"/>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184" name="Oval 183">
              <a:extLst>
                <a:ext uri="{FF2B5EF4-FFF2-40B4-BE49-F238E27FC236}">
                  <a16:creationId xmlns:a16="http://schemas.microsoft.com/office/drawing/2014/main" id="{D44B6878-D681-9F40-AA1A-313533AF8A77}"/>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85" name="Straight Arrow Connector 184">
              <a:extLst>
                <a:ext uri="{FF2B5EF4-FFF2-40B4-BE49-F238E27FC236}">
                  <a16:creationId xmlns:a16="http://schemas.microsoft.com/office/drawing/2014/main" id="{019E7C83-2274-814B-B804-9BACC2E6D881}"/>
                </a:ext>
              </a:extLst>
            </p:cNvPr>
            <p:cNvCxnSpPr>
              <a:cxnSpLocks/>
              <a:stCxn id="183" idx="6"/>
              <a:endCxn id="180"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86" name="Straight Arrow Connector 185">
              <a:extLst>
                <a:ext uri="{FF2B5EF4-FFF2-40B4-BE49-F238E27FC236}">
                  <a16:creationId xmlns:a16="http://schemas.microsoft.com/office/drawing/2014/main" id="{867413BA-7AC0-8649-A347-63880ED1AAE7}"/>
                </a:ext>
              </a:extLst>
            </p:cNvPr>
            <p:cNvCxnSpPr>
              <a:cxnSpLocks/>
              <a:stCxn id="181" idx="6"/>
              <a:endCxn id="184"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66" name="TextBox 65">
            <a:extLst>
              <a:ext uri="{FF2B5EF4-FFF2-40B4-BE49-F238E27FC236}">
                <a16:creationId xmlns:a16="http://schemas.microsoft.com/office/drawing/2014/main" id="{36EB8600-8A37-9A4B-9AE5-A4570CF9ACDE}"/>
              </a:ext>
            </a:extLst>
          </p:cNvPr>
          <p:cNvSpPr txBox="1"/>
          <p:nvPr/>
        </p:nvSpPr>
        <p:spPr>
          <a:xfrm>
            <a:off x="3103120" y="4397008"/>
            <a:ext cx="17625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Friendship graph</a:t>
            </a:r>
          </a:p>
        </p:txBody>
      </p:sp>
      <p:sp>
        <p:nvSpPr>
          <p:cNvPr id="67" name="TextBox 66">
            <a:extLst>
              <a:ext uri="{FF2B5EF4-FFF2-40B4-BE49-F238E27FC236}">
                <a16:creationId xmlns:a16="http://schemas.microsoft.com/office/drawing/2014/main" id="{4C72D67A-F19C-1E4A-A009-2680C4B1F2F7}"/>
              </a:ext>
            </a:extLst>
          </p:cNvPr>
          <p:cNvSpPr txBox="1"/>
          <p:nvPr/>
        </p:nvSpPr>
        <p:spPr>
          <a:xfrm>
            <a:off x="5831584" y="4397008"/>
            <a:ext cx="20644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Triangle completing</a:t>
            </a:r>
          </a:p>
        </p:txBody>
      </p:sp>
    </p:spTree>
    <p:custDataLst>
      <p:tags r:id="rId1"/>
    </p:custDataLst>
    <p:extLst>
      <p:ext uri="{BB962C8B-B14F-4D97-AF65-F5344CB8AC3E}">
        <p14:creationId xmlns:p14="http://schemas.microsoft.com/office/powerpoint/2010/main" val="3613076332"/>
      </p:ext>
    </p:extLst>
  </p:cSld>
  <p:clrMapOvr>
    <a:masterClrMapping/>
  </p:clrMapOvr>
  <p:transition spd="med" advTm="177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dissolv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dissolve">
                                      <p:cBhvr>
                                        <p:cTn id="20" dur="500"/>
                                        <p:tgtEl>
                                          <p:spTgt spid="6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dissolve">
                                      <p:cBhvr>
                                        <p:cTn id="23" dur="500"/>
                                        <p:tgtEl>
                                          <p:spTgt spid="5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dissolve">
                                      <p:cBhvr>
                                        <p:cTn id="27" dur="500"/>
                                        <p:tgtEl>
                                          <p:spTgt spid="60"/>
                                        </p:tgtEl>
                                      </p:cBhvr>
                                    </p:animEffect>
                                  </p:childTnLst>
                                </p:cTn>
                              </p:par>
                              <p:par>
                                <p:cTn id="28" presetID="9"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animBg="1"/>
      <p:bldP spid="66" grpId="0"/>
      <p:bldP spid="6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F8E53C-D216-E241-B86F-6BAF85DE97E4}"/>
              </a:ext>
            </a:extLst>
          </p:cNvPr>
          <p:cNvSpPr>
            <a:spLocks noGrp="1"/>
          </p:cNvSpPr>
          <p:nvPr>
            <p:ph type="body" idx="1"/>
          </p:nvPr>
        </p:nvSpPr>
        <p:spPr>
          <a:xfrm>
            <a:off x="314631" y="1071716"/>
            <a:ext cx="6767312" cy="5347774"/>
          </a:xfrm>
        </p:spPr>
        <p:txBody>
          <a:bodyPr>
            <a:normAutofit lnSpcReduction="10000"/>
          </a:bodyPr>
          <a:lstStyle/>
          <a:p>
            <a:pPr>
              <a:spcBef>
                <a:spcPts val="1100"/>
              </a:spcBef>
            </a:pPr>
            <a:r>
              <a:rPr lang="en-US" sz="2200" dirty="0"/>
              <a:t>Android Init routines (services and actions)</a:t>
            </a:r>
          </a:p>
          <a:p>
            <a:pPr lvl="1">
              <a:spcBef>
                <a:spcPts val="1100"/>
              </a:spcBef>
            </a:pPr>
            <a:r>
              <a:rPr lang="en-US" sz="2000" dirty="0"/>
              <a:t>Running in high privileges</a:t>
            </a:r>
          </a:p>
          <a:p>
            <a:pPr lvl="1">
              <a:spcBef>
                <a:spcPts val="1100"/>
              </a:spcBef>
            </a:pPr>
            <a:r>
              <a:rPr lang="en-US" sz="2000" dirty="0"/>
              <a:t>Can be customized by the vendor</a:t>
            </a:r>
            <a:br>
              <a:rPr lang="en-US" sz="2200" dirty="0"/>
            </a:br>
            <a:endParaRPr lang="en-US" sz="1200" dirty="0"/>
          </a:p>
          <a:p>
            <a:pPr>
              <a:spcBef>
                <a:spcPts val="1100"/>
              </a:spcBef>
            </a:pPr>
            <a:r>
              <a:rPr lang="en-US" sz="2200" dirty="0" err="1"/>
              <a:t>DEFInit</a:t>
            </a:r>
            <a:r>
              <a:rPr lang="en-US" sz="2200" dirty="0"/>
              <a:t>: Use </a:t>
            </a:r>
            <a:r>
              <a:rPr lang="en-US" sz="2200" i="1" dirty="0">
                <a:solidFill>
                  <a:srgbClr val="0432FF"/>
                </a:solidFill>
              </a:rPr>
              <a:t>graphs</a:t>
            </a:r>
            <a:r>
              <a:rPr lang="en-US" sz="2200" dirty="0"/>
              <a:t> to model the indirect attack and behavior</a:t>
            </a:r>
            <a:endParaRPr lang="en-US" sz="2200" i="1" dirty="0">
              <a:solidFill>
                <a:srgbClr val="0432FF"/>
              </a:solidFill>
            </a:endParaRPr>
          </a:p>
          <a:p>
            <a:pPr lvl="1">
              <a:spcBef>
                <a:spcPts val="1100"/>
              </a:spcBef>
            </a:pPr>
            <a:r>
              <a:rPr lang="en-US" sz="2000" i="1" dirty="0">
                <a:solidFill>
                  <a:srgbClr val="0432FF"/>
                </a:solidFill>
              </a:rPr>
              <a:t>Control flow graph </a:t>
            </a:r>
            <a:r>
              <a:rPr lang="en-US" sz="2000" dirty="0"/>
              <a:t>and </a:t>
            </a:r>
            <a:r>
              <a:rPr lang="en-US" sz="2000" i="1" dirty="0">
                <a:solidFill>
                  <a:srgbClr val="0432FF"/>
                </a:solidFill>
              </a:rPr>
              <a:t>dependency graph</a:t>
            </a:r>
          </a:p>
          <a:p>
            <a:pPr lvl="1">
              <a:spcBef>
                <a:spcPts val="1100"/>
              </a:spcBef>
            </a:pPr>
            <a:r>
              <a:rPr lang="en-US" sz="2000" dirty="0"/>
              <a:t>Deployed in </a:t>
            </a:r>
            <a:r>
              <a:rPr lang="en-US" sz="2000" i="1" dirty="0">
                <a:solidFill>
                  <a:srgbClr val="0432FF"/>
                </a:solidFill>
              </a:rPr>
              <a:t>Quokka</a:t>
            </a:r>
            <a:r>
              <a:rPr lang="en-US" sz="2000" i="1" dirty="0"/>
              <a:t> (a mobile security company)</a:t>
            </a:r>
            <a:br>
              <a:rPr lang="en-US" sz="2000" dirty="0"/>
            </a:br>
            <a:endParaRPr lang="en-US" sz="1200" dirty="0"/>
          </a:p>
          <a:p>
            <a:pPr>
              <a:spcBef>
                <a:spcPts val="1100"/>
              </a:spcBef>
            </a:pPr>
            <a:r>
              <a:rPr lang="en-US" sz="2200" dirty="0"/>
              <a:t>Findings:</a:t>
            </a:r>
          </a:p>
          <a:p>
            <a:pPr lvl="1">
              <a:spcBef>
                <a:spcPts val="1100"/>
              </a:spcBef>
            </a:pPr>
            <a:r>
              <a:rPr lang="en-US" sz="2000" dirty="0"/>
              <a:t>Tested </a:t>
            </a:r>
            <a:r>
              <a:rPr lang="en-US" sz="2000" i="1" dirty="0">
                <a:solidFill>
                  <a:srgbClr val="0432FF"/>
                </a:solidFill>
              </a:rPr>
              <a:t>259</a:t>
            </a:r>
            <a:r>
              <a:rPr lang="en-US" sz="2000" dirty="0"/>
              <a:t> firmware from top-21 Android vendors.</a:t>
            </a:r>
          </a:p>
          <a:p>
            <a:pPr lvl="1">
              <a:spcBef>
                <a:spcPts val="1100"/>
              </a:spcBef>
            </a:pPr>
            <a:r>
              <a:rPr lang="en-US" sz="2000" dirty="0"/>
              <a:t>Found </a:t>
            </a:r>
            <a:r>
              <a:rPr lang="en-US" sz="2000" i="1" dirty="0">
                <a:solidFill>
                  <a:srgbClr val="FF0000"/>
                </a:solidFill>
              </a:rPr>
              <a:t>644</a:t>
            </a:r>
            <a:r>
              <a:rPr lang="en-US" sz="2000" dirty="0"/>
              <a:t> exposed Init routines with sensitive behaviors (all customized).</a:t>
            </a:r>
          </a:p>
          <a:p>
            <a:pPr lvl="2">
              <a:spcBef>
                <a:spcPts val="1100"/>
              </a:spcBef>
            </a:pPr>
            <a:r>
              <a:rPr lang="en-US" sz="2000" dirty="0">
                <a:solidFill>
                  <a:srgbClr val="414141"/>
                </a:solidFill>
              </a:rPr>
              <a:t>Manually verified </a:t>
            </a:r>
            <a:r>
              <a:rPr lang="en-US" sz="2000" i="1" dirty="0">
                <a:solidFill>
                  <a:srgbClr val="FF0000"/>
                </a:solidFill>
              </a:rPr>
              <a:t>191</a:t>
            </a:r>
            <a:r>
              <a:rPr lang="en-US" sz="2000" dirty="0"/>
              <a:t> </a:t>
            </a:r>
            <a:r>
              <a:rPr lang="en-US" sz="2000" i="1" dirty="0">
                <a:solidFill>
                  <a:srgbClr val="FF0000"/>
                </a:solidFill>
              </a:rPr>
              <a:t>new</a:t>
            </a:r>
            <a:r>
              <a:rPr lang="en-US" sz="2000" dirty="0"/>
              <a:t> vulnerabilities.</a:t>
            </a:r>
          </a:p>
        </p:txBody>
      </p:sp>
      <p:sp>
        <p:nvSpPr>
          <p:cNvPr id="4" name="Slide Number Placeholder 3">
            <a:extLst>
              <a:ext uri="{FF2B5EF4-FFF2-40B4-BE49-F238E27FC236}">
                <a16:creationId xmlns:a16="http://schemas.microsoft.com/office/drawing/2014/main" id="{1741134D-513A-6E4B-BDB3-ED181D9C6892}"/>
              </a:ext>
            </a:extLst>
          </p:cNvPr>
          <p:cNvSpPr>
            <a:spLocks noGrp="1"/>
          </p:cNvSpPr>
          <p:nvPr>
            <p:ph type="sldNum" sz="quarter" idx="2"/>
          </p:nvPr>
        </p:nvSpPr>
        <p:spPr>
          <a:xfrm>
            <a:off x="5535459" y="6585820"/>
            <a:ext cx="449820" cy="272180"/>
          </a:xfrm>
        </p:spPr>
        <p:txBody>
          <a:bodyPr/>
          <a:lstStyle/>
          <a:p>
            <a:fld id="{86CB4B4D-7CA3-9044-876B-883B54F8677D}" type="slidenum">
              <a:rPr lang="en-US" smtClean="0"/>
              <a:pPr/>
              <a:t>40</a:t>
            </a:fld>
            <a:endParaRPr lang="en-US" dirty="0"/>
          </a:p>
        </p:txBody>
      </p:sp>
      <p:sp>
        <p:nvSpPr>
          <p:cNvPr id="12" name="Title 1">
            <a:extLst>
              <a:ext uri="{FF2B5EF4-FFF2-40B4-BE49-F238E27FC236}">
                <a16:creationId xmlns:a16="http://schemas.microsoft.com/office/drawing/2014/main" id="{91E13804-8405-B946-AB86-D7742069B0C1}"/>
              </a:ext>
            </a:extLst>
          </p:cNvPr>
          <p:cNvSpPr>
            <a:spLocks noGrp="1"/>
          </p:cNvSpPr>
          <p:nvPr>
            <p:ph type="title"/>
          </p:nvPr>
        </p:nvSpPr>
        <p:spPr>
          <a:xfrm>
            <a:off x="353960" y="120079"/>
            <a:ext cx="11440448" cy="831850"/>
          </a:xfrm>
        </p:spPr>
        <p:txBody>
          <a:bodyPr>
            <a:normAutofit/>
          </a:bodyPr>
          <a:lstStyle/>
          <a:p>
            <a:r>
              <a:rPr lang="en-US" sz="4400" dirty="0" err="1"/>
              <a:t>DEFInit</a:t>
            </a:r>
            <a:r>
              <a:rPr lang="en-US" sz="4400" dirty="0"/>
              <a:t>: Detecting Exposed Android Init Routines</a:t>
            </a:r>
          </a:p>
        </p:txBody>
      </p:sp>
      <p:graphicFrame>
        <p:nvGraphicFramePr>
          <p:cNvPr id="2" name="Table 4">
            <a:extLst>
              <a:ext uri="{FF2B5EF4-FFF2-40B4-BE49-F238E27FC236}">
                <a16:creationId xmlns:a16="http://schemas.microsoft.com/office/drawing/2014/main" id="{6470C227-A9AF-8A47-BFFE-AA81094CB4A9}"/>
              </a:ext>
            </a:extLst>
          </p:cNvPr>
          <p:cNvGraphicFramePr>
            <a:graphicFrameLocks noGrp="1"/>
          </p:cNvGraphicFramePr>
          <p:nvPr/>
        </p:nvGraphicFramePr>
        <p:xfrm>
          <a:off x="7975206" y="4012348"/>
          <a:ext cx="3902163" cy="2573473"/>
        </p:xfrm>
        <a:graphic>
          <a:graphicData uri="http://schemas.openxmlformats.org/drawingml/2006/table">
            <a:tbl>
              <a:tblPr firstRow="1" bandRow="1">
                <a:tableStyleId>{CF821DB8-F4EB-4A41-A1BA-3FCAFE7338EE}</a:tableStyleId>
              </a:tblPr>
              <a:tblGrid>
                <a:gridCol w="1887317">
                  <a:extLst>
                    <a:ext uri="{9D8B030D-6E8A-4147-A177-3AD203B41FA5}">
                      <a16:colId xmlns:a16="http://schemas.microsoft.com/office/drawing/2014/main" val="738927278"/>
                    </a:ext>
                  </a:extLst>
                </a:gridCol>
                <a:gridCol w="2014846">
                  <a:extLst>
                    <a:ext uri="{9D8B030D-6E8A-4147-A177-3AD203B41FA5}">
                      <a16:colId xmlns:a16="http://schemas.microsoft.com/office/drawing/2014/main" val="1308371126"/>
                    </a:ext>
                  </a:extLst>
                </a:gridCol>
              </a:tblGrid>
              <a:tr h="367639">
                <a:tc>
                  <a:txBody>
                    <a:bodyPr/>
                    <a:lstStyle/>
                    <a:p>
                      <a:pPr algn="l"/>
                      <a:r>
                        <a:rPr lang="en-US" sz="1600" dirty="0">
                          <a:latin typeface="Gill Sans MT" panose="020B0502020104020203" pitchFamily="34" charset="77"/>
                        </a:rPr>
                        <a:t>Vulnerability type</a:t>
                      </a:r>
                    </a:p>
                  </a:txBody>
                  <a:tcPr marT="0" marB="0"/>
                </a:tc>
                <a:tc>
                  <a:txBody>
                    <a:bodyPr/>
                    <a:lstStyle/>
                    <a:p>
                      <a:pPr algn="r"/>
                      <a:r>
                        <a:rPr lang="en-US" sz="1600" dirty="0">
                          <a:latin typeface="Gill Sans MT" panose="020B0502020104020203" pitchFamily="34" charset="77"/>
                        </a:rPr>
                        <a:t># of Vulnerabilities</a:t>
                      </a:r>
                    </a:p>
                  </a:txBody>
                  <a:tcPr marT="0" marB="0"/>
                </a:tc>
                <a:extLst>
                  <a:ext uri="{0D108BD9-81ED-4DB2-BD59-A6C34878D82A}">
                    <a16:rowId xmlns:a16="http://schemas.microsoft.com/office/drawing/2014/main" val="1761561138"/>
                  </a:ext>
                </a:extLst>
              </a:tr>
              <a:tr h="367639">
                <a:tc>
                  <a:txBody>
                    <a:bodyPr/>
                    <a:lstStyle/>
                    <a:p>
                      <a:pPr algn="l"/>
                      <a:r>
                        <a:rPr lang="en-US" sz="1600" dirty="0">
                          <a:solidFill>
                            <a:srgbClr val="FF0000"/>
                          </a:solidFill>
                          <a:latin typeface="Gill Sans MT" panose="020B0502020104020203" pitchFamily="34" charset="77"/>
                        </a:rPr>
                        <a:t>Disable </a:t>
                      </a:r>
                      <a:r>
                        <a:rPr lang="en-US" sz="1600" dirty="0" err="1">
                          <a:solidFill>
                            <a:srgbClr val="FF0000"/>
                          </a:solidFill>
                          <a:latin typeface="Gill Sans MT" panose="020B0502020104020203" pitchFamily="34" charset="77"/>
                        </a:rPr>
                        <a:t>SELinux</a:t>
                      </a:r>
                      <a:endParaRPr lang="en-US" sz="1600" dirty="0">
                        <a:solidFill>
                          <a:srgbClr val="FF0000"/>
                        </a:solidFill>
                        <a:latin typeface="Gill Sans MT" panose="020B0502020104020203" pitchFamily="34" charset="77"/>
                      </a:endParaRPr>
                    </a:p>
                  </a:txBody>
                  <a:tcPr marT="0" marB="0" anchor="ctr"/>
                </a:tc>
                <a:tc>
                  <a:txBody>
                    <a:bodyPr/>
                    <a:lstStyle/>
                    <a:p>
                      <a:pPr algn="r"/>
                      <a:r>
                        <a:rPr lang="en-US" sz="1600" dirty="0">
                          <a:latin typeface="Gill Sans MT" panose="020B0502020104020203" pitchFamily="34" charset="77"/>
                        </a:rPr>
                        <a:t>9</a:t>
                      </a:r>
                    </a:p>
                  </a:txBody>
                  <a:tcPr marT="0" marB="0" anchor="ctr"/>
                </a:tc>
                <a:extLst>
                  <a:ext uri="{0D108BD9-81ED-4DB2-BD59-A6C34878D82A}">
                    <a16:rowId xmlns:a16="http://schemas.microsoft.com/office/drawing/2014/main" val="2319533377"/>
                  </a:ext>
                </a:extLst>
              </a:tr>
              <a:tr h="367639">
                <a:tc>
                  <a:txBody>
                    <a:bodyPr/>
                    <a:lstStyle/>
                    <a:p>
                      <a:pPr algn="l"/>
                      <a:r>
                        <a:rPr lang="en-US" sz="1600" dirty="0">
                          <a:solidFill>
                            <a:srgbClr val="FF0000"/>
                          </a:solidFill>
                          <a:latin typeface="Gill Sans MT" panose="020B0502020104020203" pitchFamily="34" charset="77"/>
                        </a:rPr>
                        <a:t>Disable </a:t>
                      </a:r>
                      <a:r>
                        <a:rPr lang="en-US" sz="1600" dirty="0" err="1">
                          <a:solidFill>
                            <a:srgbClr val="FF0000"/>
                          </a:solidFill>
                          <a:latin typeface="Gill Sans MT" panose="020B0502020104020203" pitchFamily="34" charset="77"/>
                        </a:rPr>
                        <a:t>WiFi</a:t>
                      </a:r>
                      <a:endParaRPr lang="en-US" sz="1600" dirty="0">
                        <a:solidFill>
                          <a:srgbClr val="FF0000"/>
                        </a:solidFill>
                        <a:latin typeface="Gill Sans MT" panose="020B0502020104020203" pitchFamily="34" charset="77"/>
                      </a:endParaRPr>
                    </a:p>
                  </a:txBody>
                  <a:tcPr marT="0" marB="0" anchor="ctr"/>
                </a:tc>
                <a:tc>
                  <a:txBody>
                    <a:bodyPr/>
                    <a:lstStyle/>
                    <a:p>
                      <a:pPr algn="r"/>
                      <a:r>
                        <a:rPr lang="en-US" sz="1600" dirty="0">
                          <a:latin typeface="Gill Sans MT" panose="020B0502020104020203" pitchFamily="34" charset="77"/>
                        </a:rPr>
                        <a:t>26</a:t>
                      </a:r>
                    </a:p>
                  </a:txBody>
                  <a:tcPr marT="0" marB="0" anchor="ctr"/>
                </a:tc>
                <a:extLst>
                  <a:ext uri="{0D108BD9-81ED-4DB2-BD59-A6C34878D82A}">
                    <a16:rowId xmlns:a16="http://schemas.microsoft.com/office/drawing/2014/main" val="2491858159"/>
                  </a:ext>
                </a:extLst>
              </a:tr>
              <a:tr h="367639">
                <a:tc>
                  <a:txBody>
                    <a:bodyPr/>
                    <a:lstStyle/>
                    <a:p>
                      <a:pPr algn="l"/>
                      <a:r>
                        <a:rPr lang="en-US" sz="1600" dirty="0">
                          <a:solidFill>
                            <a:srgbClr val="FF0000"/>
                          </a:solidFill>
                          <a:latin typeface="Gill Sans MT" panose="020B0502020104020203" pitchFamily="34" charset="77"/>
                        </a:rPr>
                        <a:t>Record screen</a:t>
                      </a:r>
                    </a:p>
                  </a:txBody>
                  <a:tcPr marT="0" marB="0" anchor="ctr"/>
                </a:tc>
                <a:tc>
                  <a:txBody>
                    <a:bodyPr/>
                    <a:lstStyle/>
                    <a:p>
                      <a:pPr algn="r"/>
                      <a:r>
                        <a:rPr lang="en-US" sz="1600" dirty="0">
                          <a:latin typeface="Gill Sans MT" panose="020B0502020104020203" pitchFamily="34" charset="77"/>
                        </a:rPr>
                        <a:t>5</a:t>
                      </a:r>
                    </a:p>
                  </a:txBody>
                  <a:tcPr marT="0" marB="0" anchor="ctr"/>
                </a:tc>
                <a:extLst>
                  <a:ext uri="{0D108BD9-81ED-4DB2-BD59-A6C34878D82A}">
                    <a16:rowId xmlns:a16="http://schemas.microsoft.com/office/drawing/2014/main" val="329642555"/>
                  </a:ext>
                </a:extLst>
              </a:tr>
              <a:tr h="367639">
                <a:tc>
                  <a:txBody>
                    <a:bodyPr/>
                    <a:lstStyle/>
                    <a:p>
                      <a:pPr algn="l"/>
                      <a:r>
                        <a:rPr lang="en-US" sz="1600" dirty="0">
                          <a:solidFill>
                            <a:srgbClr val="FF0000"/>
                          </a:solidFill>
                          <a:latin typeface="Gill Sans MT" panose="020B0502020104020203" pitchFamily="34" charset="77"/>
                        </a:rPr>
                        <a:t>Sniff </a:t>
                      </a:r>
                      <a:r>
                        <a:rPr lang="en-US" sz="1600" dirty="0" err="1">
                          <a:solidFill>
                            <a:srgbClr val="FF0000"/>
                          </a:solidFill>
                          <a:latin typeface="Gill Sans MT" panose="020B0502020104020203" pitchFamily="34" charset="77"/>
                        </a:rPr>
                        <a:t>WiFi</a:t>
                      </a:r>
                      <a:r>
                        <a:rPr lang="en-US" sz="1600" dirty="0">
                          <a:solidFill>
                            <a:srgbClr val="FF0000"/>
                          </a:solidFill>
                          <a:latin typeface="Gill Sans MT" panose="020B0502020104020203" pitchFamily="34" charset="77"/>
                        </a:rPr>
                        <a:t> traffic</a:t>
                      </a:r>
                    </a:p>
                  </a:txBody>
                  <a:tcPr marT="0" marB="0" anchor="ctr"/>
                </a:tc>
                <a:tc>
                  <a:txBody>
                    <a:bodyPr/>
                    <a:lstStyle/>
                    <a:p>
                      <a:pPr algn="r"/>
                      <a:r>
                        <a:rPr lang="en-US" sz="1600" dirty="0">
                          <a:latin typeface="Gill Sans MT" panose="020B0502020104020203" pitchFamily="34" charset="77"/>
                        </a:rPr>
                        <a:t>15</a:t>
                      </a:r>
                    </a:p>
                  </a:txBody>
                  <a:tcPr marT="0" marB="0" anchor="ctr"/>
                </a:tc>
                <a:extLst>
                  <a:ext uri="{0D108BD9-81ED-4DB2-BD59-A6C34878D82A}">
                    <a16:rowId xmlns:a16="http://schemas.microsoft.com/office/drawing/2014/main" val="946220106"/>
                  </a:ext>
                </a:extLst>
              </a:tr>
              <a:tr h="367639">
                <a:tc>
                  <a:txBody>
                    <a:bodyPr/>
                    <a:lstStyle/>
                    <a:p>
                      <a:pPr algn="l"/>
                      <a:r>
                        <a:rPr lang="en-US" sz="1600" dirty="0">
                          <a:latin typeface="Gill Sans MT" panose="020B0502020104020203" pitchFamily="34" charset="77"/>
                        </a:rPr>
                        <a:t>Others</a:t>
                      </a:r>
                    </a:p>
                  </a:txBody>
                  <a:tcPr marT="0" marB="0" anchor="ctr"/>
                </a:tc>
                <a:tc>
                  <a:txBody>
                    <a:bodyPr/>
                    <a:lstStyle/>
                    <a:p>
                      <a:pPr algn="r"/>
                      <a:r>
                        <a:rPr lang="en-US" sz="1600" dirty="0">
                          <a:latin typeface="Gill Sans MT" panose="020B0502020104020203" pitchFamily="34" charset="77"/>
                        </a:rPr>
                        <a:t>136</a:t>
                      </a:r>
                    </a:p>
                  </a:txBody>
                  <a:tcPr marT="0" marB="0" anchor="ctr"/>
                </a:tc>
                <a:extLst>
                  <a:ext uri="{0D108BD9-81ED-4DB2-BD59-A6C34878D82A}">
                    <a16:rowId xmlns:a16="http://schemas.microsoft.com/office/drawing/2014/main" val="2582319846"/>
                  </a:ext>
                </a:extLst>
              </a:tr>
              <a:tr h="367639">
                <a:tc>
                  <a:txBody>
                    <a:bodyPr/>
                    <a:lstStyle/>
                    <a:p>
                      <a:pPr algn="l"/>
                      <a:r>
                        <a:rPr lang="en-US" sz="1600" dirty="0">
                          <a:latin typeface="Gill Sans MT" panose="020B0502020104020203" pitchFamily="34" charset="77"/>
                        </a:rPr>
                        <a:t>Total</a:t>
                      </a:r>
                    </a:p>
                  </a:txBody>
                  <a:tcPr marT="0" marB="0" anchor="ctr"/>
                </a:tc>
                <a:tc>
                  <a:txBody>
                    <a:bodyPr/>
                    <a:lstStyle/>
                    <a:p>
                      <a:pPr algn="r"/>
                      <a:r>
                        <a:rPr lang="en-US" sz="1600" dirty="0">
                          <a:latin typeface="Gill Sans MT" panose="020B0502020104020203" pitchFamily="34" charset="77"/>
                        </a:rPr>
                        <a:t>191</a:t>
                      </a:r>
                    </a:p>
                  </a:txBody>
                  <a:tcPr marT="0" marB="0" anchor="ctr"/>
                </a:tc>
                <a:extLst>
                  <a:ext uri="{0D108BD9-81ED-4DB2-BD59-A6C34878D82A}">
                    <a16:rowId xmlns:a16="http://schemas.microsoft.com/office/drawing/2014/main" val="1576628928"/>
                  </a:ext>
                </a:extLst>
              </a:tr>
            </a:tbl>
          </a:graphicData>
        </a:graphic>
      </p:graphicFrame>
      <p:grpSp>
        <p:nvGrpSpPr>
          <p:cNvPr id="5" name="Group 4">
            <a:extLst>
              <a:ext uri="{FF2B5EF4-FFF2-40B4-BE49-F238E27FC236}">
                <a16:creationId xmlns:a16="http://schemas.microsoft.com/office/drawing/2014/main" id="{D827B065-7083-C244-8967-68BAE7AFC1AD}"/>
              </a:ext>
            </a:extLst>
          </p:cNvPr>
          <p:cNvGrpSpPr/>
          <p:nvPr/>
        </p:nvGrpSpPr>
        <p:grpSpPr>
          <a:xfrm>
            <a:off x="8071825" y="1364232"/>
            <a:ext cx="3570048" cy="2118432"/>
            <a:chOff x="8071825" y="1364232"/>
            <a:chExt cx="3570048" cy="2118432"/>
          </a:xfrm>
        </p:grpSpPr>
        <p:sp>
          <p:nvSpPr>
            <p:cNvPr id="6" name="Rounded Rectangle 5">
              <a:extLst>
                <a:ext uri="{FF2B5EF4-FFF2-40B4-BE49-F238E27FC236}">
                  <a16:creationId xmlns:a16="http://schemas.microsoft.com/office/drawing/2014/main" id="{104E14D1-5F59-764A-AE49-DCC9E4A3B38F}"/>
                </a:ext>
              </a:extLst>
            </p:cNvPr>
            <p:cNvSpPr/>
            <p:nvPr/>
          </p:nvSpPr>
          <p:spPr>
            <a:xfrm>
              <a:off x="8071825" y="1364232"/>
              <a:ext cx="1289304" cy="303430"/>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Boot ROM</a:t>
              </a:r>
            </a:p>
          </p:txBody>
        </p:sp>
        <p:sp>
          <p:nvSpPr>
            <p:cNvPr id="7" name="Rounded Rectangle 6">
              <a:extLst>
                <a:ext uri="{FF2B5EF4-FFF2-40B4-BE49-F238E27FC236}">
                  <a16:creationId xmlns:a16="http://schemas.microsoft.com/office/drawing/2014/main" id="{58A2EADC-DD3E-FB49-B51D-F7ED9CC8D0F9}"/>
                </a:ext>
              </a:extLst>
            </p:cNvPr>
            <p:cNvSpPr/>
            <p:nvPr/>
          </p:nvSpPr>
          <p:spPr>
            <a:xfrm>
              <a:off x="8071825" y="1918140"/>
              <a:ext cx="1289304" cy="336282"/>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Bootloader</a:t>
              </a:r>
            </a:p>
          </p:txBody>
        </p:sp>
        <p:sp>
          <p:nvSpPr>
            <p:cNvPr id="8" name="Rounded Rectangle 7">
              <a:extLst>
                <a:ext uri="{FF2B5EF4-FFF2-40B4-BE49-F238E27FC236}">
                  <a16:creationId xmlns:a16="http://schemas.microsoft.com/office/drawing/2014/main" id="{7153152F-FFA4-A94C-8B54-33931D48EB44}"/>
                </a:ext>
              </a:extLst>
            </p:cNvPr>
            <p:cNvSpPr/>
            <p:nvPr/>
          </p:nvSpPr>
          <p:spPr>
            <a:xfrm>
              <a:off x="8071825" y="2477578"/>
              <a:ext cx="1289304" cy="299127"/>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Kernel</a:t>
              </a:r>
            </a:p>
          </p:txBody>
        </p:sp>
        <p:sp>
          <p:nvSpPr>
            <p:cNvPr id="9" name="Rounded Rectangle 8">
              <a:extLst>
                <a:ext uri="{FF2B5EF4-FFF2-40B4-BE49-F238E27FC236}">
                  <a16:creationId xmlns:a16="http://schemas.microsoft.com/office/drawing/2014/main" id="{E0B8F6C2-EF58-A949-9A73-C953EBA14106}"/>
                </a:ext>
              </a:extLst>
            </p:cNvPr>
            <p:cNvSpPr/>
            <p:nvPr/>
          </p:nvSpPr>
          <p:spPr>
            <a:xfrm>
              <a:off x="10350741" y="1386319"/>
              <a:ext cx="1289304" cy="301752"/>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Init Process</a:t>
              </a:r>
            </a:p>
          </p:txBody>
        </p:sp>
        <p:sp>
          <p:nvSpPr>
            <p:cNvPr id="10" name="Rounded Rectangle 9">
              <a:extLst>
                <a:ext uri="{FF2B5EF4-FFF2-40B4-BE49-F238E27FC236}">
                  <a16:creationId xmlns:a16="http://schemas.microsoft.com/office/drawing/2014/main" id="{ACFD6CA0-3E67-A74A-940B-EADC8AFC5EB7}"/>
                </a:ext>
              </a:extLst>
            </p:cNvPr>
            <p:cNvSpPr/>
            <p:nvPr/>
          </p:nvSpPr>
          <p:spPr>
            <a:xfrm>
              <a:off x="10350741" y="1935995"/>
              <a:ext cx="1289304" cy="301752"/>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Zygote</a:t>
              </a:r>
            </a:p>
          </p:txBody>
        </p:sp>
        <p:sp>
          <p:nvSpPr>
            <p:cNvPr id="11" name="Rounded Rectangle 10">
              <a:extLst>
                <a:ext uri="{FF2B5EF4-FFF2-40B4-BE49-F238E27FC236}">
                  <a16:creationId xmlns:a16="http://schemas.microsoft.com/office/drawing/2014/main" id="{8A5DF87F-2373-0649-9554-A66BF120A50A}"/>
                </a:ext>
              </a:extLst>
            </p:cNvPr>
            <p:cNvSpPr/>
            <p:nvPr/>
          </p:nvSpPr>
          <p:spPr>
            <a:xfrm>
              <a:off x="10350741" y="2476244"/>
              <a:ext cx="1291132" cy="301752"/>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System Server</a:t>
              </a:r>
            </a:p>
          </p:txBody>
        </p:sp>
        <p:cxnSp>
          <p:nvCxnSpPr>
            <p:cNvPr id="13" name="Straight Arrow Connector 12">
              <a:extLst>
                <a:ext uri="{FF2B5EF4-FFF2-40B4-BE49-F238E27FC236}">
                  <a16:creationId xmlns:a16="http://schemas.microsoft.com/office/drawing/2014/main" id="{EF79AD43-5216-8B42-8896-EE8FE92CBCFC}"/>
                </a:ext>
              </a:extLst>
            </p:cNvPr>
            <p:cNvCxnSpPr>
              <a:cxnSpLocks/>
              <a:stCxn id="6" idx="2"/>
              <a:endCxn id="7" idx="0"/>
            </p:cNvCxnSpPr>
            <p:nvPr/>
          </p:nvCxnSpPr>
          <p:spPr>
            <a:xfrm>
              <a:off x="8716477" y="1667662"/>
              <a:ext cx="0" cy="250478"/>
            </a:xfrm>
            <a:prstGeom prst="straightConnector1">
              <a:avLst/>
            </a:prstGeom>
            <a:noFill/>
            <a:ln w="15875"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5B25CC9F-D56D-DE47-A539-D2CD37BE11AC}"/>
                </a:ext>
              </a:extLst>
            </p:cNvPr>
            <p:cNvCxnSpPr>
              <a:cxnSpLocks/>
              <a:stCxn id="7" idx="2"/>
              <a:endCxn id="8" idx="0"/>
            </p:cNvCxnSpPr>
            <p:nvPr/>
          </p:nvCxnSpPr>
          <p:spPr>
            <a:xfrm>
              <a:off x="8716477" y="2254422"/>
              <a:ext cx="0" cy="223156"/>
            </a:xfrm>
            <a:prstGeom prst="straightConnector1">
              <a:avLst/>
            </a:prstGeom>
            <a:noFill/>
            <a:ln w="15875"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A30721BC-5372-A24D-9AB1-28F4CD8D14A0}"/>
                </a:ext>
              </a:extLst>
            </p:cNvPr>
            <p:cNvCxnSpPr>
              <a:cxnSpLocks/>
              <a:stCxn id="10" idx="2"/>
              <a:endCxn id="11" idx="0"/>
            </p:cNvCxnSpPr>
            <p:nvPr/>
          </p:nvCxnSpPr>
          <p:spPr>
            <a:xfrm>
              <a:off x="10995393" y="2237747"/>
              <a:ext cx="914" cy="238497"/>
            </a:xfrm>
            <a:prstGeom prst="straightConnector1">
              <a:avLst/>
            </a:prstGeom>
            <a:noFill/>
            <a:ln w="15875"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5686ABD1-590A-1344-A893-7D76D7B6C3F9}"/>
                </a:ext>
              </a:extLst>
            </p:cNvPr>
            <p:cNvCxnSpPr>
              <a:cxnSpLocks/>
              <a:stCxn id="9" idx="2"/>
              <a:endCxn id="10" idx="0"/>
            </p:cNvCxnSpPr>
            <p:nvPr/>
          </p:nvCxnSpPr>
          <p:spPr>
            <a:xfrm>
              <a:off x="10995393" y="1688071"/>
              <a:ext cx="0" cy="247924"/>
            </a:xfrm>
            <a:prstGeom prst="straightConnector1">
              <a:avLst/>
            </a:prstGeom>
            <a:noFill/>
            <a:ln w="15875" cap="flat" cmpd="sng" algn="ctr">
              <a:solidFill>
                <a:sysClr val="windowText" lastClr="000000"/>
              </a:solidFill>
              <a:prstDash val="solid"/>
              <a:miter lim="800000"/>
              <a:tailEnd type="triangle"/>
            </a:ln>
            <a:effectLst/>
          </p:spPr>
        </p:cxnSp>
        <p:cxnSp>
          <p:nvCxnSpPr>
            <p:cNvPr id="17" name="Elbow Connector 16">
              <a:extLst>
                <a:ext uri="{FF2B5EF4-FFF2-40B4-BE49-F238E27FC236}">
                  <a16:creationId xmlns:a16="http://schemas.microsoft.com/office/drawing/2014/main" id="{F828C072-00F7-2F49-9687-A8CDA51B1A7B}"/>
                </a:ext>
              </a:extLst>
            </p:cNvPr>
            <p:cNvCxnSpPr>
              <a:cxnSpLocks/>
              <a:stCxn id="8" idx="2"/>
              <a:endCxn id="9" idx="0"/>
            </p:cNvCxnSpPr>
            <p:nvPr/>
          </p:nvCxnSpPr>
          <p:spPr>
            <a:xfrm rot="5400000" flipH="1" flipV="1">
              <a:off x="9160742" y="942054"/>
              <a:ext cx="1390386" cy="2278916"/>
            </a:xfrm>
            <a:prstGeom prst="bentConnector5">
              <a:avLst>
                <a:gd name="adj1" fmla="val -16441"/>
                <a:gd name="adj2" fmla="val 50000"/>
                <a:gd name="adj3" fmla="val 116441"/>
              </a:avLst>
            </a:prstGeom>
            <a:noFill/>
            <a:ln w="15875" cap="flat" cmpd="sng" algn="ctr">
              <a:solidFill>
                <a:sysClr val="windowText" lastClr="000000"/>
              </a:solidFill>
              <a:prstDash val="solid"/>
              <a:miter lim="800000"/>
              <a:tailEnd type="triangle"/>
            </a:ln>
            <a:effectLst/>
          </p:spPr>
        </p:cxnSp>
        <p:sp>
          <p:nvSpPr>
            <p:cNvPr id="18" name="TextBox 17">
              <a:extLst>
                <a:ext uri="{FF2B5EF4-FFF2-40B4-BE49-F238E27FC236}">
                  <a16:creationId xmlns:a16="http://schemas.microsoft.com/office/drawing/2014/main" id="{4F9E15A7-58EE-2A49-BEB3-FB86C5CAC528}"/>
                </a:ext>
              </a:extLst>
            </p:cNvPr>
            <p:cNvSpPr txBox="1"/>
            <p:nvPr/>
          </p:nvSpPr>
          <p:spPr>
            <a:xfrm>
              <a:off x="8628143" y="3144110"/>
              <a:ext cx="2280382"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dirty="0">
                  <a:solidFill>
                    <a:srgbClr val="000000"/>
                  </a:solidFill>
                  <a:latin typeface="Gill Sans MT" panose="020B0502020104020203" pitchFamily="34" charset="77"/>
                  <a:cs typeface="Arial"/>
                  <a:sym typeface="Arial"/>
                </a:rPr>
                <a:t>Android booting process</a:t>
              </a:r>
              <a:endPar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endParaRPr>
            </a:p>
          </p:txBody>
        </p:sp>
      </p:grpSp>
      <p:sp>
        <p:nvSpPr>
          <p:cNvPr id="19" name="Rounded Rectangle 18">
            <a:extLst>
              <a:ext uri="{FF2B5EF4-FFF2-40B4-BE49-F238E27FC236}">
                <a16:creationId xmlns:a16="http://schemas.microsoft.com/office/drawing/2014/main" id="{BD1C5F53-5210-A94D-AF57-67241B0A9D48}"/>
              </a:ext>
            </a:extLst>
          </p:cNvPr>
          <p:cNvSpPr/>
          <p:nvPr/>
        </p:nvSpPr>
        <p:spPr>
          <a:xfrm>
            <a:off x="10351008" y="1389888"/>
            <a:ext cx="1289304" cy="301752"/>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Init Process</a:t>
            </a:r>
          </a:p>
        </p:txBody>
      </p:sp>
      <p:sp>
        <p:nvSpPr>
          <p:cNvPr id="22" name="TextBox 21">
            <a:extLst>
              <a:ext uri="{FF2B5EF4-FFF2-40B4-BE49-F238E27FC236}">
                <a16:creationId xmlns:a16="http://schemas.microsoft.com/office/drawing/2014/main" id="{914E344A-87E4-5E47-81F0-3A08E405155F}"/>
              </a:ext>
            </a:extLst>
          </p:cNvPr>
          <p:cNvSpPr txBox="1"/>
          <p:nvPr/>
        </p:nvSpPr>
        <p:spPr>
          <a:xfrm>
            <a:off x="1202740" y="6380634"/>
            <a:ext cx="21109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dirty="0">
                <a:ln>
                  <a:noFill/>
                </a:ln>
                <a:solidFill>
                  <a:srgbClr val="FF0000"/>
                </a:solidFill>
                <a:effectLst/>
                <a:uFillTx/>
                <a:latin typeface="Times New Roman" panose="02020603050405020304" pitchFamily="18" charset="0"/>
                <a:cs typeface="Times New Roman" panose="02020603050405020304" pitchFamily="18" charset="0"/>
                <a:sym typeface="Palatino"/>
              </a:rPr>
              <a:t>Security 20</a:t>
            </a:r>
            <a:r>
              <a:rPr lang="en-US" sz="2000" b="1" dirty="0">
                <a:solidFill>
                  <a:srgbClr val="FF0000"/>
                </a:solidFill>
                <a:latin typeface="Times New Roman" panose="02020603050405020304" pitchFamily="18" charset="0"/>
                <a:cs typeface="Times New Roman" panose="02020603050405020304" pitchFamily="18" charset="0"/>
              </a:rPr>
              <a:t>21</a:t>
            </a:r>
            <a:endParaRPr kumimoji="0" lang="en-US" sz="2000" b="1"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Palatino"/>
            </a:endParaRPr>
          </a:p>
        </p:txBody>
      </p:sp>
      <p:pic>
        <p:nvPicPr>
          <p:cNvPr id="1029" name="Picture 5" descr="USENIX Security '22 | USENIX">
            <a:extLst>
              <a:ext uri="{FF2B5EF4-FFF2-40B4-BE49-F238E27FC236}">
                <a16:creationId xmlns:a16="http://schemas.microsoft.com/office/drawing/2014/main" id="{89DCC05C-8C7B-7240-94D7-4688D245D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9329"/>
            <a:ext cx="1462314" cy="7311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9286125"/>
      </p:ext>
    </p:extLst>
  </p:cSld>
  <p:clrMapOvr>
    <a:masterClrMapping/>
  </p:clrMapOvr>
  <p:transition spd="med" advTm="9102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par>
                          <p:cTn id="22" fill="hold">
                            <p:stCondLst>
                              <p:cond delay="500"/>
                            </p:stCondLst>
                            <p:childTnLst>
                              <p:par>
                                <p:cTn id="23" presetID="9" presetClass="entr" presetSubtype="0" fill="hold" nodeType="after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dissolv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dissolve">
                                      <p:cBhvr>
                                        <p:cTn id="30" dur="500"/>
                                        <p:tgtEl>
                                          <p:spTgt spid="3">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dissolv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B09B-F39C-2A4B-8096-50E4C1679940}"/>
              </a:ext>
            </a:extLst>
          </p:cNvPr>
          <p:cNvSpPr>
            <a:spLocks noGrp="1"/>
          </p:cNvSpPr>
          <p:nvPr>
            <p:ph type="title"/>
          </p:nvPr>
        </p:nvSpPr>
        <p:spPr/>
        <p:txBody>
          <a:bodyPr>
            <a:normAutofit fontScale="90000"/>
          </a:bodyPr>
          <a:lstStyle/>
          <a:p>
            <a:r>
              <a:rPr lang="en-US" sz="4400" dirty="0"/>
              <a:t>Summary of </a:t>
            </a:r>
            <a:r>
              <a:rPr lang="en-US" dirty="0"/>
              <a:t>Applying Graph to Security Applications</a:t>
            </a:r>
            <a:endParaRPr lang="en-US" sz="4400" dirty="0"/>
          </a:p>
        </p:txBody>
      </p:sp>
      <p:sp>
        <p:nvSpPr>
          <p:cNvPr id="5" name="Text Placeholder 121">
            <a:extLst>
              <a:ext uri="{FF2B5EF4-FFF2-40B4-BE49-F238E27FC236}">
                <a16:creationId xmlns:a16="http://schemas.microsoft.com/office/drawing/2014/main" id="{B80D4944-4487-784A-B79D-264AED9188BD}"/>
              </a:ext>
            </a:extLst>
          </p:cNvPr>
          <p:cNvSpPr txBox="1">
            <a:spLocks/>
          </p:cNvSpPr>
          <p:nvPr/>
        </p:nvSpPr>
        <p:spPr>
          <a:xfrm>
            <a:off x="-2011680" y="3337456"/>
            <a:ext cx="11580541" cy="35205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endParaRPr lang="en-US" sz="2400" dirty="0"/>
          </a:p>
        </p:txBody>
      </p:sp>
      <p:sp>
        <p:nvSpPr>
          <p:cNvPr id="6" name="Slide Number Placeholder 4">
            <a:extLst>
              <a:ext uri="{FF2B5EF4-FFF2-40B4-BE49-F238E27FC236}">
                <a16:creationId xmlns:a16="http://schemas.microsoft.com/office/drawing/2014/main" id="{BCEB8E08-C569-7F4E-8A4C-3E21450C5C3C}"/>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41</a:t>
            </a:fld>
            <a:endParaRPr lang="en-US" dirty="0"/>
          </a:p>
        </p:txBody>
      </p:sp>
      <p:sp>
        <p:nvSpPr>
          <p:cNvPr id="8" name="Text Placeholder 2">
            <a:extLst>
              <a:ext uri="{FF2B5EF4-FFF2-40B4-BE49-F238E27FC236}">
                <a16:creationId xmlns:a16="http://schemas.microsoft.com/office/drawing/2014/main" id="{F2062E6C-97EA-204E-832D-8D705AA89A1F}"/>
              </a:ext>
            </a:extLst>
          </p:cNvPr>
          <p:cNvSpPr>
            <a:spLocks noGrp="1"/>
          </p:cNvSpPr>
          <p:nvPr>
            <p:ph type="body" idx="1"/>
          </p:nvPr>
        </p:nvSpPr>
        <p:spPr>
          <a:xfrm>
            <a:off x="616072" y="1240331"/>
            <a:ext cx="11239501" cy="4858844"/>
          </a:xfrm>
        </p:spPr>
        <p:txBody>
          <a:bodyPr>
            <a:normAutofit/>
          </a:bodyPr>
          <a:lstStyle/>
          <a:p>
            <a:r>
              <a:rPr lang="en-US" b="1" dirty="0"/>
              <a:t>New Insight and Method:</a:t>
            </a:r>
            <a:endParaRPr lang="en-US" dirty="0"/>
          </a:p>
          <a:p>
            <a:pPr lvl="1"/>
            <a:r>
              <a:rPr lang="en-US" sz="2200" dirty="0" err="1"/>
              <a:t>BugGraph</a:t>
            </a:r>
            <a:r>
              <a:rPr lang="en-US" sz="2200" dirty="0"/>
              <a:t>, first work to </a:t>
            </a:r>
            <a:r>
              <a:rPr lang="en-US" sz="2200" i="1" dirty="0">
                <a:solidFill>
                  <a:srgbClr val="0432FF"/>
                </a:solidFill>
              </a:rPr>
              <a:t>identify</a:t>
            </a:r>
            <a:r>
              <a:rPr lang="en-US" sz="2200" dirty="0"/>
              <a:t> </a:t>
            </a:r>
            <a:r>
              <a:rPr lang="en-US" sz="2200" i="1" dirty="0">
                <a:solidFill>
                  <a:srgbClr val="0432FF"/>
                </a:solidFill>
              </a:rPr>
              <a:t>compilation provenance </a:t>
            </a:r>
            <a:r>
              <a:rPr lang="en-US" sz="2200" dirty="0"/>
              <a:t>for</a:t>
            </a:r>
            <a:r>
              <a:rPr lang="en-US" sz="2200" i="1" dirty="0">
                <a:solidFill>
                  <a:srgbClr val="0432FF"/>
                </a:solidFill>
              </a:rPr>
              <a:t> </a:t>
            </a:r>
            <a:r>
              <a:rPr lang="en-US" sz="2200" dirty="0"/>
              <a:t>code similarity detection.</a:t>
            </a:r>
          </a:p>
          <a:p>
            <a:pPr lvl="2"/>
            <a:r>
              <a:rPr lang="en-US" sz="2000" dirty="0"/>
              <a:t>Improved both accuracy and coverage for less similar code.</a:t>
            </a:r>
          </a:p>
          <a:p>
            <a:pPr lvl="2"/>
            <a:r>
              <a:rPr lang="en-US" sz="2000" i="1" dirty="0">
                <a:solidFill>
                  <a:srgbClr val="FF0000"/>
                </a:solidFill>
              </a:rPr>
              <a:t>Reported to DARPA CHASE</a:t>
            </a:r>
          </a:p>
          <a:p>
            <a:pPr lvl="1"/>
            <a:r>
              <a:rPr lang="en-US" sz="2200" dirty="0" err="1"/>
              <a:t>DEFInit</a:t>
            </a:r>
            <a:r>
              <a:rPr lang="en-US" sz="2200" dirty="0"/>
              <a:t>, first study on security risks caused by customized</a:t>
            </a:r>
            <a:r>
              <a:rPr lang="en-US" sz="2200" i="1" dirty="0">
                <a:solidFill>
                  <a:srgbClr val="0432FF"/>
                </a:solidFill>
              </a:rPr>
              <a:t> Android Init services and actions.</a:t>
            </a:r>
            <a:br>
              <a:rPr lang="en-US" sz="2200" i="1" dirty="0">
                <a:solidFill>
                  <a:srgbClr val="0432FF"/>
                </a:solidFill>
              </a:rPr>
            </a:br>
            <a:endParaRPr lang="en-US" dirty="0"/>
          </a:p>
          <a:p>
            <a:r>
              <a:rPr lang="en-US" b="1" dirty="0"/>
              <a:t>Impact</a:t>
            </a:r>
            <a:r>
              <a:rPr lang="en-US" dirty="0"/>
              <a:t>: </a:t>
            </a:r>
          </a:p>
          <a:p>
            <a:pPr lvl="1"/>
            <a:r>
              <a:rPr lang="en-US" sz="2200" dirty="0" err="1"/>
              <a:t>BugGraph</a:t>
            </a:r>
            <a:r>
              <a:rPr lang="en-US" sz="2200" dirty="0"/>
              <a:t> identified </a:t>
            </a:r>
            <a:r>
              <a:rPr lang="en-US" sz="2200" i="1" dirty="0">
                <a:solidFill>
                  <a:srgbClr val="FF0000"/>
                </a:solidFill>
              </a:rPr>
              <a:t>140</a:t>
            </a:r>
            <a:r>
              <a:rPr lang="en-US" sz="2200" dirty="0"/>
              <a:t> vulnerable code from 6 IoT firmware.</a:t>
            </a:r>
          </a:p>
          <a:p>
            <a:pPr lvl="1"/>
            <a:r>
              <a:rPr lang="en-US" sz="2200" dirty="0" err="1"/>
              <a:t>DEFInit</a:t>
            </a:r>
            <a:r>
              <a:rPr lang="en-US" sz="2200" dirty="0"/>
              <a:t> discovered </a:t>
            </a:r>
            <a:r>
              <a:rPr lang="en-US" sz="2200" i="1" dirty="0">
                <a:solidFill>
                  <a:srgbClr val="FF0000"/>
                </a:solidFill>
              </a:rPr>
              <a:t>191</a:t>
            </a:r>
            <a:r>
              <a:rPr lang="en-US" sz="2200" dirty="0"/>
              <a:t> </a:t>
            </a:r>
            <a:r>
              <a:rPr lang="en-US" sz="2200" i="1" dirty="0">
                <a:solidFill>
                  <a:srgbClr val="FF0000"/>
                </a:solidFill>
              </a:rPr>
              <a:t>new</a:t>
            </a:r>
            <a:r>
              <a:rPr lang="en-US" sz="2200" dirty="0"/>
              <a:t> vulnerabilities from 259 Android firmware.</a:t>
            </a:r>
          </a:p>
        </p:txBody>
      </p:sp>
      <p:sp>
        <p:nvSpPr>
          <p:cNvPr id="7" name="Rectangle 6">
            <a:extLst>
              <a:ext uri="{FF2B5EF4-FFF2-40B4-BE49-F238E27FC236}">
                <a16:creationId xmlns:a16="http://schemas.microsoft.com/office/drawing/2014/main" id="{361D1F7B-CBDB-1742-A7DB-2312F3FACEF6}"/>
              </a:ext>
            </a:extLst>
          </p:cNvPr>
          <p:cNvSpPr/>
          <p:nvPr/>
        </p:nvSpPr>
        <p:spPr>
          <a:xfrm>
            <a:off x="177025" y="6362580"/>
            <a:ext cx="10179087" cy="523220"/>
          </a:xfrm>
          <a:prstGeom prst="rect">
            <a:avLst/>
          </a:prstGeom>
          <a:noFill/>
          <a:ln w="12700" cap="flat" cmpd="sng" algn="ctr">
            <a:noFill/>
            <a:prstDash val="solid"/>
            <a:miter lim="800000"/>
          </a:ln>
          <a:effectLst/>
        </p:spPr>
        <p:txBody>
          <a:bodyPr lIns="0" rIns="0" rtlCol="0" anchor="ctr"/>
          <a:lstStyle/>
          <a:p>
            <a:pPr defTabSz="457200" hangingPunct="1">
              <a:defRPr/>
            </a:pPr>
            <a:r>
              <a:rPr kumimoji="0" lang="en-US" sz="2000" b="0" u="none" strike="noStrike" kern="1200" cap="none" spc="0" normalizeH="0" baseline="0" noProof="0" dirty="0">
                <a:ln>
                  <a:noFill/>
                </a:ln>
                <a:solidFill>
                  <a:srgbClr val="00B050"/>
                </a:solidFill>
                <a:effectLst/>
                <a:uLnTx/>
                <a:uFillTx/>
                <a:latin typeface="Calibri" panose="020F0502020204030204"/>
                <a:ea typeface="+mn-ea"/>
                <a:cs typeface="+mn-cs"/>
                <a:sym typeface="Palatino"/>
              </a:rPr>
              <a:t>NSF OAC CICI: UCSS: Secure Containers in High-Performance Computing Infrastructure (PI, $600k)</a:t>
            </a:r>
          </a:p>
        </p:txBody>
      </p:sp>
    </p:spTree>
    <p:custDataLst>
      <p:tags r:id="rId1"/>
    </p:custDataLst>
    <p:extLst>
      <p:ext uri="{BB962C8B-B14F-4D97-AF65-F5344CB8AC3E}">
        <p14:creationId xmlns:p14="http://schemas.microsoft.com/office/powerpoint/2010/main" val="1981871754"/>
      </p:ext>
    </p:extLst>
  </p:cSld>
  <p:clrMapOvr>
    <a:masterClrMapping/>
  </p:clrMapOvr>
  <p:transition spd="med" advTm="326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dissolve">
                                      <p:cBhvr>
                                        <p:cTn id="12" dur="500"/>
                                        <p:tgtEl>
                                          <p:spTgt spid="8">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Effect transition="in" filter="dissolve">
                                      <p:cBhvr>
                                        <p:cTn id="15" dur="500"/>
                                        <p:tgtEl>
                                          <p:spTgt spid="8">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7" end="7"/>
                                            </p:txEl>
                                          </p:spTgt>
                                        </p:tgtEl>
                                        <p:attrNameLst>
                                          <p:attrName>style.visibility</p:attrName>
                                        </p:attrNameLst>
                                      </p:cBhvr>
                                      <p:to>
                                        <p:strVal val="visible"/>
                                      </p:to>
                                    </p:set>
                                    <p:animEffect transition="in" filter="dissolve">
                                      <p:cBhvr>
                                        <p:cTn id="2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42</a:t>
            </a:fld>
            <a:endParaRPr lang="en-US" dirty="0"/>
          </a:p>
        </p:txBody>
      </p:sp>
      <p:sp>
        <p:nvSpPr>
          <p:cNvPr id="8" name="TextBox 7">
            <a:extLst>
              <a:ext uri="{FF2B5EF4-FFF2-40B4-BE49-F238E27FC236}">
                <a16:creationId xmlns:a16="http://schemas.microsoft.com/office/drawing/2014/main" id="{C8A76268-2779-9343-9A50-26D5974F3E81}"/>
              </a:ext>
            </a:extLst>
          </p:cNvPr>
          <p:cNvSpPr txBox="1"/>
          <p:nvPr/>
        </p:nvSpPr>
        <p:spPr>
          <a:xfrm>
            <a:off x="494771" y="6370129"/>
            <a:ext cx="1973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FF0000"/>
                </a:solidFill>
                <a:effectLst/>
                <a:uLnTx/>
                <a:uFillTx/>
                <a:latin typeface="Times New Roman" panose="02020603050405020304" pitchFamily="18" charset="0"/>
                <a:ea typeface="Palatino"/>
                <a:cs typeface="Times New Roman" panose="02020603050405020304" pitchFamily="18" charset="0"/>
                <a:sym typeface="Palatino"/>
              </a:rPr>
              <a:t>EuroS&amp;P</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Palatino"/>
                <a:cs typeface="Times New Roman" panose="02020603050405020304" pitchFamily="18" charset="0"/>
                <a:sym typeface="Palatino"/>
              </a:rPr>
              <a:t> 2022</a:t>
            </a:r>
          </a:p>
        </p:txBody>
      </p:sp>
      <p:pic>
        <p:nvPicPr>
          <p:cNvPr id="1026" name="Picture 2" descr="IEEE Technical Committee on Security and Privacy">
            <a:extLst>
              <a:ext uri="{FF2B5EF4-FFF2-40B4-BE49-F238E27FC236}">
                <a16:creationId xmlns:a16="http://schemas.microsoft.com/office/drawing/2014/main" id="{7697C1C0-428B-B943-A02D-5E73A0816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0" y="6335621"/>
            <a:ext cx="532656" cy="4996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891BFAE-5BEC-444F-91D5-FEA0981D49D9}"/>
              </a:ext>
            </a:extLst>
          </p:cNvPr>
          <p:cNvSpPr txBox="1">
            <a:spLocks/>
          </p:cNvSpPr>
          <p:nvPr/>
        </p:nvSpPr>
        <p:spPr>
          <a:xfrm>
            <a:off x="413190" y="4498704"/>
            <a:ext cx="11505541" cy="1670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hangingPunct="1"/>
            <a:r>
              <a:rPr lang="en-US" sz="4000" dirty="0">
                <a:solidFill>
                  <a:srgbClr val="0432FF"/>
                </a:solidFill>
              </a:rPr>
              <a:t>Illuminati: Towards Explaining Graph Neural Networks for Cybersecurity Analysis</a:t>
            </a:r>
          </a:p>
        </p:txBody>
      </p:sp>
      <p:sp>
        <p:nvSpPr>
          <p:cNvPr id="10" name="Text Placeholder 2">
            <a:extLst>
              <a:ext uri="{FF2B5EF4-FFF2-40B4-BE49-F238E27FC236}">
                <a16:creationId xmlns:a16="http://schemas.microsoft.com/office/drawing/2014/main" id="{421EACF2-56E8-814F-8034-32C7DE12BB83}"/>
              </a:ext>
            </a:extLst>
          </p:cNvPr>
          <p:cNvSpPr txBox="1">
            <a:spLocks/>
          </p:cNvSpPr>
          <p:nvPr/>
        </p:nvSpPr>
        <p:spPr>
          <a:xfrm>
            <a:off x="616072" y="951929"/>
            <a:ext cx="11239501" cy="37269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dirty="0">
                <a:solidFill>
                  <a:schemeClr val="tx1">
                    <a:lumMod val="40000"/>
                    <a:lumOff val="60000"/>
                  </a:schemeClr>
                </a:solidFill>
              </a:rPr>
              <a:t>Background</a:t>
            </a:r>
          </a:p>
          <a:p>
            <a:pPr hangingPunct="1"/>
            <a:r>
              <a:rPr lang="en-US" dirty="0">
                <a:solidFill>
                  <a:schemeClr val="tx1">
                    <a:lumMod val="40000"/>
                    <a:lumOff val="60000"/>
                  </a:schemeClr>
                </a:solidFill>
              </a:rPr>
              <a:t>Research Summary</a:t>
            </a:r>
          </a:p>
          <a:p>
            <a:pPr hangingPunct="1"/>
            <a:r>
              <a:rPr lang="en-US" dirty="0">
                <a:solidFill>
                  <a:schemeClr val="tx1">
                    <a:lumMod val="40000"/>
                    <a:lumOff val="60000"/>
                  </a:schemeClr>
                </a:solidFill>
              </a:rPr>
              <a:t>Contribution #1: Applying Graph to Security Applications</a:t>
            </a:r>
          </a:p>
          <a:p>
            <a:pPr hangingPunct="1"/>
            <a:r>
              <a:rPr lang="en-US" dirty="0"/>
              <a:t>Contribution #2: Explaining Graph Learning for Security Applications </a:t>
            </a:r>
          </a:p>
          <a:p>
            <a:pPr hangingPunct="1"/>
            <a:r>
              <a:rPr lang="en-US" dirty="0">
                <a:solidFill>
                  <a:schemeClr val="tx1">
                    <a:lumMod val="40000"/>
                    <a:lumOff val="60000"/>
                  </a:schemeClr>
                </a:solidFill>
              </a:rPr>
              <a:t>Contribution #3: HPC for Graph Algorithms</a:t>
            </a:r>
            <a:endParaRPr lang="en-US" dirty="0"/>
          </a:p>
          <a:p>
            <a:pPr hangingPunct="1"/>
            <a:r>
              <a:rPr lang="en-US" dirty="0">
                <a:solidFill>
                  <a:schemeClr val="tx1">
                    <a:lumMod val="40000"/>
                    <a:lumOff val="60000"/>
                  </a:schemeClr>
                </a:solidFill>
              </a:rPr>
              <a:t>Summary</a:t>
            </a:r>
          </a:p>
        </p:txBody>
      </p:sp>
    </p:spTree>
    <p:extLst>
      <p:ext uri="{BB962C8B-B14F-4D97-AF65-F5344CB8AC3E}">
        <p14:creationId xmlns:p14="http://schemas.microsoft.com/office/powerpoint/2010/main" val="2834921846"/>
      </p:ext>
    </p:extLst>
  </p:cSld>
  <p:clrMapOvr>
    <a:masterClrMapping/>
  </p:clrMapOvr>
  <p:transition spd="med" advTm="10055"/>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88489" y="46753"/>
            <a:ext cx="12028210" cy="763600"/>
          </a:xfrm>
          <a:prstGeom prst="rect">
            <a:avLst/>
          </a:prstGeom>
        </p:spPr>
        <p:txBody>
          <a:bodyPr spcFirstLastPara="1" wrap="square" lIns="121900" tIns="121900" rIns="121900" bIns="121900" anchor="t" anchorCtr="0">
            <a:noAutofit/>
          </a:bodyPr>
          <a:lstStyle/>
          <a:p>
            <a:r>
              <a:rPr lang="en-US" dirty="0"/>
              <a:t>GNN for Source Code Vulnerability Detection</a:t>
            </a:r>
          </a:p>
        </p:txBody>
      </p:sp>
      <p:sp>
        <p:nvSpPr>
          <p:cNvPr id="132" name="Google Shape;132;p20"/>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43</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5" name="Picture 4">
            <a:extLst>
              <a:ext uri="{FF2B5EF4-FFF2-40B4-BE49-F238E27FC236}">
                <a16:creationId xmlns:a16="http://schemas.microsoft.com/office/drawing/2014/main" id="{A4AB68B1-0F4F-344C-B9D3-1387293FE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436" y="1654698"/>
            <a:ext cx="2930870" cy="3483864"/>
          </a:xfrm>
          <a:prstGeom prst="rect">
            <a:avLst/>
          </a:prstGeom>
        </p:spPr>
      </p:pic>
      <p:pic>
        <p:nvPicPr>
          <p:cNvPr id="13" name="Picture 12">
            <a:extLst>
              <a:ext uri="{FF2B5EF4-FFF2-40B4-BE49-F238E27FC236}">
                <a16:creationId xmlns:a16="http://schemas.microsoft.com/office/drawing/2014/main" id="{A53B7DAF-8C85-554A-9FC8-7AB1CDE18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66" y="1685686"/>
            <a:ext cx="3333789" cy="3486627"/>
          </a:xfrm>
          <a:prstGeom prst="rect">
            <a:avLst/>
          </a:prstGeom>
        </p:spPr>
      </p:pic>
      <p:sp>
        <p:nvSpPr>
          <p:cNvPr id="14" name="Right Arrow 13">
            <a:extLst>
              <a:ext uri="{FF2B5EF4-FFF2-40B4-BE49-F238E27FC236}">
                <a16:creationId xmlns:a16="http://schemas.microsoft.com/office/drawing/2014/main" id="{65B318E2-A68D-9649-B44E-9AE247D7150B}"/>
              </a:ext>
            </a:extLst>
          </p:cNvPr>
          <p:cNvSpPr/>
          <p:nvPr/>
        </p:nvSpPr>
        <p:spPr>
          <a:xfrm>
            <a:off x="3742840" y="3115159"/>
            <a:ext cx="371959" cy="216977"/>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CAF4E81-A995-E34B-A12F-DEDB72BAA5D8}"/>
              </a:ext>
            </a:extLst>
          </p:cNvPr>
          <p:cNvSpPr/>
          <p:nvPr/>
        </p:nvSpPr>
        <p:spPr>
          <a:xfrm>
            <a:off x="1002391" y="5172313"/>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Input source code</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E436F1-ED65-134F-BEC0-6087E314444F}"/>
              </a:ext>
            </a:extLst>
          </p:cNvPr>
          <p:cNvSpPr/>
          <p:nvPr/>
        </p:nvSpPr>
        <p:spPr>
          <a:xfrm>
            <a:off x="4579916" y="5218807"/>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Attributed control and data flow graph (AFG)</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ABBEED6-5056-814C-862C-AF748E0F24A4}"/>
              </a:ext>
            </a:extLst>
          </p:cNvPr>
          <p:cNvSpPr/>
          <p:nvPr/>
        </p:nvSpPr>
        <p:spPr>
          <a:xfrm>
            <a:off x="7994965" y="5175941"/>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Pre-trained GNN model</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AD76AEB-D3F4-DD49-B0CF-FF85CE8152F2}"/>
              </a:ext>
            </a:extLst>
          </p:cNvPr>
          <p:cNvSpPr/>
          <p:nvPr/>
        </p:nvSpPr>
        <p:spPr>
          <a:xfrm>
            <a:off x="10445858" y="2387298"/>
            <a:ext cx="1146874" cy="734516"/>
          </a:xfrm>
          <a:prstGeom prst="ellipse">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Vulne-rable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 name="Oval 23">
            <a:extLst>
              <a:ext uri="{FF2B5EF4-FFF2-40B4-BE49-F238E27FC236}">
                <a16:creationId xmlns:a16="http://schemas.microsoft.com/office/drawing/2014/main" id="{3C84AD8F-B8DF-6C44-A8DD-E94576A87EEC}"/>
              </a:ext>
            </a:extLst>
          </p:cNvPr>
          <p:cNvSpPr/>
          <p:nvPr/>
        </p:nvSpPr>
        <p:spPr>
          <a:xfrm>
            <a:off x="10445858" y="3396630"/>
            <a:ext cx="1146874" cy="734516"/>
          </a:xfrm>
          <a:prstGeom prst="ellipse">
            <a:avLst/>
          </a:prstGeom>
          <a:solidFill>
            <a:schemeClr val="bg1">
              <a:lumMod val="9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Benign</a:t>
            </a:r>
          </a:p>
        </p:txBody>
      </p:sp>
      <p:sp>
        <p:nvSpPr>
          <p:cNvPr id="26" name="Right Arrow 25">
            <a:extLst>
              <a:ext uri="{FF2B5EF4-FFF2-40B4-BE49-F238E27FC236}">
                <a16:creationId xmlns:a16="http://schemas.microsoft.com/office/drawing/2014/main" id="{73049D84-0A4A-D443-AF06-3EA5A81E7550}"/>
              </a:ext>
            </a:extLst>
          </p:cNvPr>
          <p:cNvSpPr/>
          <p:nvPr/>
        </p:nvSpPr>
        <p:spPr>
          <a:xfrm>
            <a:off x="7350510" y="3109911"/>
            <a:ext cx="371959" cy="216977"/>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D4C97760-1412-7241-BACB-23FC841393D7}"/>
              </a:ext>
            </a:extLst>
          </p:cNvPr>
          <p:cNvSpPr/>
          <p:nvPr/>
        </p:nvSpPr>
        <p:spPr>
          <a:xfrm>
            <a:off x="9891932" y="3109911"/>
            <a:ext cx="371959" cy="216977"/>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60D33DF-12A9-2A4E-97E4-A726A9545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7405" y="2206421"/>
            <a:ext cx="1693521" cy="2226913"/>
          </a:xfrm>
          <a:prstGeom prst="rect">
            <a:avLst/>
          </a:prstGeom>
        </p:spPr>
      </p:pic>
    </p:spTree>
    <p:extLst>
      <p:ext uri="{BB962C8B-B14F-4D97-AF65-F5344CB8AC3E}">
        <p14:creationId xmlns:p14="http://schemas.microsoft.com/office/powerpoint/2010/main" val="39496884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par>
                                <p:cTn id="41" presetID="9"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p:bldP spid="22" grpId="0"/>
      <p:bldP spid="15" grpId="0" animBg="1"/>
      <p:bldP spid="24" grpId="0" animBg="1"/>
      <p:bldP spid="26"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DF369C-A3CE-BB4C-ADE0-34C452EF662D}"/>
              </a:ext>
            </a:extLst>
          </p:cNvPr>
          <p:cNvSpPr>
            <a:spLocks noGrp="1"/>
          </p:cNvSpPr>
          <p:nvPr>
            <p:ph type="sldNum" sz="quarter" idx="2"/>
          </p:nvPr>
        </p:nvSpPr>
        <p:spPr/>
        <p:txBody>
          <a:bodyPr/>
          <a:lstStyle/>
          <a:p>
            <a:fld id="{86CB4B4D-7CA3-9044-876B-883B54F8677D}" type="slidenum">
              <a:rPr lang="en-US" smtClean="0"/>
              <a:pPr/>
              <a:t>44</a:t>
            </a:fld>
            <a:endParaRPr lang="en-US" dirty="0"/>
          </a:p>
        </p:txBody>
      </p:sp>
      <p:sp>
        <p:nvSpPr>
          <p:cNvPr id="68" name="Title 1">
            <a:extLst>
              <a:ext uri="{FF2B5EF4-FFF2-40B4-BE49-F238E27FC236}">
                <a16:creationId xmlns:a16="http://schemas.microsoft.com/office/drawing/2014/main" id="{3E3C827C-B783-9247-B3FB-3B6789126619}"/>
              </a:ext>
            </a:extLst>
          </p:cNvPr>
          <p:cNvSpPr txBox="1">
            <a:spLocks/>
          </p:cNvSpPr>
          <p:nvPr/>
        </p:nvSpPr>
        <p:spPr>
          <a:xfrm>
            <a:off x="476251" y="120079"/>
            <a:ext cx="11239500"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kumimoji="0" lang="en-US" sz="4400" b="0" i="0" u="none" strike="noStrike" kern="0" cap="none" spc="0" normalizeH="0" baseline="0" noProof="0" dirty="0">
                <a:ln>
                  <a:noFill/>
                </a:ln>
                <a:solidFill>
                  <a:srgbClr val="0433FF"/>
                </a:solidFill>
                <a:effectLst/>
                <a:uLnTx/>
                <a:uFillTx/>
                <a:latin typeface="Gill Sans MT" charset="0"/>
                <a:sym typeface="Palatino Linotype"/>
              </a:rPr>
              <a:t>Perturbation-Based GNN Explanation</a:t>
            </a:r>
          </a:p>
        </p:txBody>
      </p:sp>
      <p:cxnSp>
        <p:nvCxnSpPr>
          <p:cNvPr id="145" name="Elbow Connector 144">
            <a:extLst>
              <a:ext uri="{FF2B5EF4-FFF2-40B4-BE49-F238E27FC236}">
                <a16:creationId xmlns:a16="http://schemas.microsoft.com/office/drawing/2014/main" id="{EFFD7823-8EB0-204F-87B5-D8C022F65637}"/>
              </a:ext>
            </a:extLst>
          </p:cNvPr>
          <p:cNvCxnSpPr>
            <a:cxnSpLocks/>
            <a:stCxn id="24" idx="0"/>
            <a:endCxn id="219" idx="0"/>
          </p:cNvCxnSpPr>
          <p:nvPr/>
        </p:nvCxnSpPr>
        <p:spPr>
          <a:xfrm rot="16200000" flipV="1">
            <a:off x="7758118" y="-387751"/>
            <a:ext cx="488661" cy="6985989"/>
          </a:xfrm>
          <a:prstGeom prst="bentConnector3">
            <a:avLst>
              <a:gd name="adj1" fmla="val 146781"/>
            </a:avLst>
          </a:prstGeom>
          <a:noFill/>
          <a:ln w="12700" cap="flat" cmpd="sng" algn="ctr">
            <a:solidFill>
              <a:srgbClr val="0432FF"/>
            </a:solidFill>
            <a:prstDash val="solid"/>
            <a:miter lim="800000"/>
            <a:tailEnd type="triangle"/>
          </a:ln>
          <a:effectLst/>
        </p:spPr>
      </p:cxnSp>
      <p:pic>
        <p:nvPicPr>
          <p:cNvPr id="204" name="Picture 203">
            <a:extLst>
              <a:ext uri="{FF2B5EF4-FFF2-40B4-BE49-F238E27FC236}">
                <a16:creationId xmlns:a16="http://schemas.microsoft.com/office/drawing/2014/main" id="{29F64C6E-A7C7-ED44-8281-67CB485C65D9}"/>
              </a:ext>
            </a:extLst>
          </p:cNvPr>
          <p:cNvPicPr>
            <a:picLocks noChangeAspect="1"/>
          </p:cNvPicPr>
          <p:nvPr/>
        </p:nvPicPr>
        <p:blipFill>
          <a:blip r:embed="rId3"/>
          <a:stretch>
            <a:fillRect/>
          </a:stretch>
        </p:blipFill>
        <p:spPr>
          <a:xfrm>
            <a:off x="551043" y="2682163"/>
            <a:ext cx="2729519" cy="1877754"/>
          </a:xfrm>
          <a:prstGeom prst="rect">
            <a:avLst/>
          </a:prstGeom>
        </p:spPr>
      </p:pic>
      <p:pic>
        <p:nvPicPr>
          <p:cNvPr id="219" name="Picture 218">
            <a:extLst>
              <a:ext uri="{FF2B5EF4-FFF2-40B4-BE49-F238E27FC236}">
                <a16:creationId xmlns:a16="http://schemas.microsoft.com/office/drawing/2014/main" id="{C8F58334-E8C1-1144-A920-659B282F61C1}"/>
              </a:ext>
            </a:extLst>
          </p:cNvPr>
          <p:cNvPicPr>
            <a:picLocks noChangeAspect="1"/>
          </p:cNvPicPr>
          <p:nvPr/>
        </p:nvPicPr>
        <p:blipFill>
          <a:blip r:embed="rId4"/>
          <a:stretch>
            <a:fillRect/>
          </a:stretch>
        </p:blipFill>
        <p:spPr>
          <a:xfrm>
            <a:off x="3710248" y="2860913"/>
            <a:ext cx="1598410" cy="1509609"/>
          </a:xfrm>
          <a:prstGeom prst="rect">
            <a:avLst/>
          </a:prstGeom>
        </p:spPr>
      </p:pic>
      <p:cxnSp>
        <p:nvCxnSpPr>
          <p:cNvPr id="245" name="Straight Arrow Connector 244">
            <a:extLst>
              <a:ext uri="{FF2B5EF4-FFF2-40B4-BE49-F238E27FC236}">
                <a16:creationId xmlns:a16="http://schemas.microsoft.com/office/drawing/2014/main" id="{0E962BF1-766C-8D4A-A163-7ABF3E4B1D9D}"/>
              </a:ext>
            </a:extLst>
          </p:cNvPr>
          <p:cNvCxnSpPr>
            <a:cxnSpLocks/>
            <a:stCxn id="204" idx="3"/>
            <a:endCxn id="219" idx="1"/>
          </p:cNvCxnSpPr>
          <p:nvPr/>
        </p:nvCxnSpPr>
        <p:spPr>
          <a:xfrm flipV="1">
            <a:off x="3280562" y="3615718"/>
            <a:ext cx="429686" cy="5322"/>
          </a:xfrm>
          <a:prstGeom prst="straightConnector1">
            <a:avLst/>
          </a:prstGeom>
          <a:noFill/>
          <a:ln w="12700" cap="flat" cmpd="sng" algn="ctr">
            <a:solidFill>
              <a:srgbClr val="0432FF"/>
            </a:solidFill>
            <a:prstDash val="solid"/>
            <a:miter lim="800000"/>
            <a:tailEnd type="triangle"/>
          </a:ln>
          <a:effectLst/>
        </p:spPr>
      </p:cxnSp>
      <p:cxnSp>
        <p:nvCxnSpPr>
          <p:cNvPr id="248" name="Straight Arrow Connector 247">
            <a:extLst>
              <a:ext uri="{FF2B5EF4-FFF2-40B4-BE49-F238E27FC236}">
                <a16:creationId xmlns:a16="http://schemas.microsoft.com/office/drawing/2014/main" id="{8A28ABA3-2A86-CB4C-9BF0-DA7FEE0871C9}"/>
              </a:ext>
            </a:extLst>
          </p:cNvPr>
          <p:cNvCxnSpPr>
            <a:cxnSpLocks/>
            <a:stCxn id="219" idx="3"/>
            <a:endCxn id="9" idx="1"/>
          </p:cNvCxnSpPr>
          <p:nvPr/>
        </p:nvCxnSpPr>
        <p:spPr>
          <a:xfrm>
            <a:off x="5308658" y="3615718"/>
            <a:ext cx="406279" cy="1072"/>
          </a:xfrm>
          <a:prstGeom prst="straightConnector1">
            <a:avLst/>
          </a:prstGeom>
          <a:noFill/>
          <a:ln w="12700" cap="flat" cmpd="sng" algn="ctr">
            <a:solidFill>
              <a:srgbClr val="0432FF"/>
            </a:solidFill>
            <a:prstDash val="solid"/>
            <a:miter lim="800000"/>
            <a:tailEnd type="triangle"/>
          </a:ln>
          <a:effectLst/>
        </p:spPr>
      </p:cxnSp>
      <p:cxnSp>
        <p:nvCxnSpPr>
          <p:cNvPr id="252" name="Straight Arrow Connector 251">
            <a:extLst>
              <a:ext uri="{FF2B5EF4-FFF2-40B4-BE49-F238E27FC236}">
                <a16:creationId xmlns:a16="http://schemas.microsoft.com/office/drawing/2014/main" id="{AF6D870F-5B66-2D41-84E5-CD3070F20F1F}"/>
              </a:ext>
            </a:extLst>
          </p:cNvPr>
          <p:cNvCxnSpPr>
            <a:cxnSpLocks/>
            <a:stCxn id="9" idx="3"/>
            <a:endCxn id="280" idx="2"/>
          </p:cNvCxnSpPr>
          <p:nvPr/>
        </p:nvCxnSpPr>
        <p:spPr>
          <a:xfrm flipV="1">
            <a:off x="8173621" y="3615906"/>
            <a:ext cx="509407" cy="884"/>
          </a:xfrm>
          <a:prstGeom prst="straightConnector1">
            <a:avLst/>
          </a:prstGeom>
          <a:noFill/>
          <a:ln w="12700" cap="flat" cmpd="sng" algn="ctr">
            <a:solidFill>
              <a:srgbClr val="0432FF"/>
            </a:solidFill>
            <a:prstDash val="solid"/>
            <a:miter lim="800000"/>
            <a:tailEnd type="triangle"/>
          </a:ln>
          <a:effectLst/>
        </p:spPr>
      </p:cxnSp>
      <p:cxnSp>
        <p:nvCxnSpPr>
          <p:cNvPr id="257" name="Straight Arrow Connector 256">
            <a:extLst>
              <a:ext uri="{FF2B5EF4-FFF2-40B4-BE49-F238E27FC236}">
                <a16:creationId xmlns:a16="http://schemas.microsoft.com/office/drawing/2014/main" id="{DE8CB280-A9E5-A84F-8C2C-5E2EE7E6AC9B}"/>
              </a:ext>
            </a:extLst>
          </p:cNvPr>
          <p:cNvCxnSpPr>
            <a:cxnSpLocks/>
          </p:cNvCxnSpPr>
          <p:nvPr/>
        </p:nvCxnSpPr>
        <p:spPr>
          <a:xfrm>
            <a:off x="10766080" y="3614970"/>
            <a:ext cx="320660" cy="0"/>
          </a:xfrm>
          <a:prstGeom prst="straightConnector1">
            <a:avLst/>
          </a:prstGeom>
          <a:noFill/>
          <a:ln w="12700" cap="flat" cmpd="sng" algn="ctr">
            <a:solidFill>
              <a:srgbClr val="0432FF"/>
            </a:solidFill>
            <a:prstDash val="solid"/>
            <a:miter lim="800000"/>
            <a:tailEnd type="triangle"/>
          </a:ln>
          <a:effectLst/>
        </p:spPr>
      </p:cxnSp>
      <p:cxnSp>
        <p:nvCxnSpPr>
          <p:cNvPr id="262" name="Elbow Connector 261">
            <a:extLst>
              <a:ext uri="{FF2B5EF4-FFF2-40B4-BE49-F238E27FC236}">
                <a16:creationId xmlns:a16="http://schemas.microsoft.com/office/drawing/2014/main" id="{E217C226-917D-EF43-BB7C-E42F420D143C}"/>
              </a:ext>
            </a:extLst>
          </p:cNvPr>
          <p:cNvCxnSpPr>
            <a:cxnSpLocks/>
            <a:stCxn id="204" idx="2"/>
            <a:endCxn id="280" idx="4"/>
          </p:cNvCxnSpPr>
          <p:nvPr/>
        </p:nvCxnSpPr>
        <p:spPr>
          <a:xfrm rot="5400000" flipH="1" flipV="1">
            <a:off x="4981185" y="704298"/>
            <a:ext cx="790236" cy="6921001"/>
          </a:xfrm>
          <a:prstGeom prst="bentConnector3">
            <a:avLst>
              <a:gd name="adj1" fmla="val -28928"/>
            </a:avLst>
          </a:prstGeom>
          <a:noFill/>
          <a:ln w="12700" cap="flat" cmpd="sng" algn="ctr">
            <a:solidFill>
              <a:srgbClr val="0432FF"/>
            </a:solidFill>
            <a:prstDash val="solid"/>
            <a:miter lim="800000"/>
            <a:tailEnd type="triangle"/>
          </a:ln>
          <a:effectLst/>
        </p:spPr>
      </p:cxnSp>
      <p:sp>
        <p:nvSpPr>
          <p:cNvPr id="273" name="TextBox 272">
            <a:extLst>
              <a:ext uri="{FF2B5EF4-FFF2-40B4-BE49-F238E27FC236}">
                <a16:creationId xmlns:a16="http://schemas.microsoft.com/office/drawing/2014/main" id="{C91B2C11-12C4-6348-BDDE-9FF8A3007CF9}"/>
              </a:ext>
            </a:extLst>
          </p:cNvPr>
          <p:cNvSpPr txBox="1"/>
          <p:nvPr/>
        </p:nvSpPr>
        <p:spPr>
          <a:xfrm>
            <a:off x="7742565" y="4797280"/>
            <a:ext cx="2018126" cy="584775"/>
          </a:xfrm>
          <a:prstGeom prst="rect">
            <a:avLst/>
          </a:prstGeom>
          <a:noFill/>
        </p:spPr>
        <p:txBody>
          <a:bodyPr wrap="square" rtlCol="0">
            <a:spAutoFit/>
          </a:bodyPr>
          <a:lstStyle/>
          <a:p>
            <a:pPr defTabSz="457200" hangingPunct="1"/>
            <a:r>
              <a:rPr lang="en-US" kern="1200" dirty="0">
                <a:solidFill>
                  <a:prstClr val="black"/>
                </a:solidFill>
                <a:latin typeface="Times New Roman" panose="02020603050405020304" pitchFamily="18" charset="0"/>
                <a:ea typeface="+mn-ea"/>
                <a:cs typeface="Times New Roman" panose="02020603050405020304" pitchFamily="18" charset="0"/>
              </a:rPr>
              <a:t>New subgraph generation</a:t>
            </a:r>
          </a:p>
        </p:txBody>
      </p:sp>
      <p:sp>
        <p:nvSpPr>
          <p:cNvPr id="280" name="Oval 279">
            <a:extLst>
              <a:ext uri="{FF2B5EF4-FFF2-40B4-BE49-F238E27FC236}">
                <a16:creationId xmlns:a16="http://schemas.microsoft.com/office/drawing/2014/main" id="{5B1E0FBD-17C2-BC4E-B9CF-9957B436821A}"/>
              </a:ext>
            </a:extLst>
          </p:cNvPr>
          <p:cNvSpPr/>
          <p:nvPr/>
        </p:nvSpPr>
        <p:spPr>
          <a:xfrm>
            <a:off x="8683028" y="3462130"/>
            <a:ext cx="307551" cy="30755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p>
        </p:txBody>
      </p:sp>
      <p:cxnSp>
        <p:nvCxnSpPr>
          <p:cNvPr id="282" name="Straight Arrow Connector 281">
            <a:extLst>
              <a:ext uri="{FF2B5EF4-FFF2-40B4-BE49-F238E27FC236}">
                <a16:creationId xmlns:a16="http://schemas.microsoft.com/office/drawing/2014/main" id="{7A4603E2-9E0C-A54A-8B4D-9905D3BF0BB6}"/>
              </a:ext>
            </a:extLst>
          </p:cNvPr>
          <p:cNvCxnSpPr>
            <a:cxnSpLocks/>
            <a:stCxn id="280" idx="6"/>
            <a:endCxn id="19" idx="1"/>
          </p:cNvCxnSpPr>
          <p:nvPr/>
        </p:nvCxnSpPr>
        <p:spPr>
          <a:xfrm flipV="1">
            <a:off x="8990579" y="3615718"/>
            <a:ext cx="543209" cy="188"/>
          </a:xfrm>
          <a:prstGeom prst="straightConnector1">
            <a:avLst/>
          </a:prstGeom>
          <a:noFill/>
          <a:ln w="12700" cap="flat" cmpd="sng" algn="ctr">
            <a:solidFill>
              <a:srgbClr val="0432FF"/>
            </a:solidFill>
            <a:prstDash val="solid"/>
            <a:miter lim="800000"/>
            <a:tailEnd type="triangle"/>
          </a:ln>
          <a:effectLst/>
        </p:spPr>
      </p:cxnSp>
      <p:sp>
        <p:nvSpPr>
          <p:cNvPr id="289" name="TextBox 288">
            <a:extLst>
              <a:ext uri="{FF2B5EF4-FFF2-40B4-BE49-F238E27FC236}">
                <a16:creationId xmlns:a16="http://schemas.microsoft.com/office/drawing/2014/main" id="{39871BC3-CB23-BC4D-A6BF-D64DC2B3F700}"/>
              </a:ext>
            </a:extLst>
          </p:cNvPr>
          <p:cNvSpPr txBox="1"/>
          <p:nvPr/>
        </p:nvSpPr>
        <p:spPr>
          <a:xfrm>
            <a:off x="7125762" y="2065017"/>
            <a:ext cx="1982441" cy="338554"/>
          </a:xfrm>
          <a:prstGeom prst="rect">
            <a:avLst/>
          </a:prstGeom>
          <a:noFill/>
        </p:spPr>
        <p:txBody>
          <a:bodyPr wrap="square" rtlCol="0">
            <a:spAutoFit/>
          </a:bodyPr>
          <a:lstStyle/>
          <a:p>
            <a:pPr defTabSz="457200" hangingPunct="1"/>
            <a:r>
              <a:rPr lang="en-US" kern="1200" dirty="0">
                <a:solidFill>
                  <a:prstClr val="black"/>
                </a:solidFill>
                <a:latin typeface="Times New Roman" panose="02020603050405020304" pitchFamily="18" charset="0"/>
                <a:ea typeface="+mn-ea"/>
                <a:cs typeface="Times New Roman" panose="02020603050405020304" pitchFamily="18" charset="0"/>
              </a:rPr>
              <a:t>Objective function</a:t>
            </a:r>
          </a:p>
        </p:txBody>
      </p:sp>
      <p:pic>
        <p:nvPicPr>
          <p:cNvPr id="19" name="Picture 18">
            <a:extLst>
              <a:ext uri="{FF2B5EF4-FFF2-40B4-BE49-F238E27FC236}">
                <a16:creationId xmlns:a16="http://schemas.microsoft.com/office/drawing/2014/main" id="{FD28FF87-F8A6-384D-A879-B98D2844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3788" y="2803274"/>
            <a:ext cx="1235693" cy="1624887"/>
          </a:xfrm>
          <a:prstGeom prst="rect">
            <a:avLst/>
          </a:prstGeom>
        </p:spPr>
      </p:pic>
      <p:sp>
        <p:nvSpPr>
          <p:cNvPr id="20" name="TextBox 19">
            <a:extLst>
              <a:ext uri="{FF2B5EF4-FFF2-40B4-BE49-F238E27FC236}">
                <a16:creationId xmlns:a16="http://schemas.microsoft.com/office/drawing/2014/main" id="{716C2BB9-CDD6-0042-AE39-B9148908CEFE}"/>
              </a:ext>
            </a:extLst>
          </p:cNvPr>
          <p:cNvSpPr txBox="1"/>
          <p:nvPr/>
        </p:nvSpPr>
        <p:spPr>
          <a:xfrm>
            <a:off x="8945399" y="3026553"/>
            <a:ext cx="704728" cy="584775"/>
          </a:xfrm>
          <a:prstGeom prst="rect">
            <a:avLst/>
          </a:prstGeom>
          <a:noFill/>
        </p:spPr>
        <p:txBody>
          <a:bodyPr wrap="square" rtlCol="0">
            <a:spAutoFit/>
          </a:bodyPr>
          <a:lstStyle/>
          <a:p>
            <a:pPr defTabSz="457200" hangingPunct="1"/>
            <a:r>
              <a:rPr lang="en-US" kern="1200" dirty="0">
                <a:solidFill>
                  <a:prstClr val="black"/>
                </a:solidFill>
                <a:latin typeface="Times New Roman" panose="02020603050405020304" pitchFamily="18" charset="0"/>
                <a:ea typeface="+mn-ea"/>
                <a:cs typeface="Times New Roman" panose="02020603050405020304" pitchFamily="18" charset="0"/>
              </a:rPr>
              <a:t>Inference</a:t>
            </a:r>
          </a:p>
        </p:txBody>
      </p:sp>
      <p:sp>
        <p:nvSpPr>
          <p:cNvPr id="23" name="TextBox 22">
            <a:extLst>
              <a:ext uri="{FF2B5EF4-FFF2-40B4-BE49-F238E27FC236}">
                <a16:creationId xmlns:a16="http://schemas.microsoft.com/office/drawing/2014/main" id="{ABF5C098-AF01-0742-AEFF-D0C6459E01F0}"/>
              </a:ext>
            </a:extLst>
          </p:cNvPr>
          <p:cNvSpPr txBox="1"/>
          <p:nvPr/>
        </p:nvSpPr>
        <p:spPr>
          <a:xfrm>
            <a:off x="9035882" y="4432358"/>
            <a:ext cx="2156848" cy="338554"/>
          </a:xfrm>
          <a:prstGeom prst="rect">
            <a:avLst/>
          </a:prstGeom>
          <a:noFill/>
        </p:spPr>
        <p:txBody>
          <a:bodyPr wrap="square" rtlCol="0">
            <a:spAutoFit/>
          </a:bodyPr>
          <a:lstStyle/>
          <a:p>
            <a:pPr defTabSz="457200" hangingPunct="1"/>
            <a:r>
              <a:rPr lang="en-US" kern="1200" dirty="0">
                <a:solidFill>
                  <a:prstClr val="black"/>
                </a:solidFill>
                <a:latin typeface="Times New Roman" panose="02020603050405020304" pitchFamily="18" charset="0"/>
                <a:ea typeface="+mn-ea"/>
                <a:cs typeface="Times New Roman" panose="02020603050405020304" pitchFamily="18" charset="0"/>
              </a:rPr>
              <a:t>Pre-trained GNN model</a:t>
            </a:r>
          </a:p>
        </p:txBody>
      </p:sp>
      <p:sp>
        <p:nvSpPr>
          <p:cNvPr id="24" name="Oval 23">
            <a:extLst>
              <a:ext uri="{FF2B5EF4-FFF2-40B4-BE49-F238E27FC236}">
                <a16:creationId xmlns:a16="http://schemas.microsoft.com/office/drawing/2014/main" id="{28D7CC4D-355F-5F48-A9D9-31266FE93660}"/>
              </a:ext>
            </a:extLst>
          </p:cNvPr>
          <p:cNvSpPr/>
          <p:nvPr/>
        </p:nvSpPr>
        <p:spPr>
          <a:xfrm>
            <a:off x="11086740" y="3349574"/>
            <a:ext cx="817404" cy="523507"/>
          </a:xfrm>
          <a:prstGeom prst="ellipse">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Times New Roman" panose="02020603050405020304" pitchFamily="18" charset="0"/>
                <a:cs typeface="Times New Roman" panose="02020603050405020304" pitchFamily="18" charset="0"/>
              </a:rPr>
              <a:t>Vulne-rable</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1E9D254-FC35-604D-B7DC-963695FAC5FE}"/>
              </a:ext>
            </a:extLst>
          </p:cNvPr>
          <p:cNvPicPr>
            <a:picLocks noChangeAspect="1"/>
          </p:cNvPicPr>
          <p:nvPr/>
        </p:nvPicPr>
        <p:blipFill>
          <a:blip r:embed="rId6"/>
          <a:stretch>
            <a:fillRect/>
          </a:stretch>
        </p:blipFill>
        <p:spPr>
          <a:xfrm>
            <a:off x="5714937" y="2860911"/>
            <a:ext cx="2458684" cy="1511758"/>
          </a:xfrm>
          <a:prstGeom prst="rect">
            <a:avLst/>
          </a:prstGeom>
        </p:spPr>
      </p:pic>
    </p:spTree>
    <p:extLst>
      <p:ext uri="{BB962C8B-B14F-4D97-AF65-F5344CB8AC3E}">
        <p14:creationId xmlns:p14="http://schemas.microsoft.com/office/powerpoint/2010/main" val="6208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dissolve">
                                      <p:cBhvr>
                                        <p:cTn id="7" dur="500"/>
                                        <p:tgtEl>
                                          <p:spTgt spid="245"/>
                                        </p:tgtEl>
                                      </p:cBhvr>
                                    </p:animEffect>
                                  </p:childTnLst>
                                </p:cTn>
                              </p:par>
                              <p:par>
                                <p:cTn id="8" presetID="9" presetClass="entr" presetSubtype="0"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dissolve">
                                      <p:cBhvr>
                                        <p:cTn id="10" dur="500"/>
                                        <p:tgtEl>
                                          <p:spTgt spid="219"/>
                                        </p:tgtEl>
                                      </p:cBhvr>
                                    </p:animEffect>
                                  </p:childTnLst>
                                </p:cTn>
                              </p:par>
                              <p:par>
                                <p:cTn id="11" presetID="9" presetClass="entr" presetSubtype="0" fill="hold" nodeType="withEffect">
                                  <p:stCondLst>
                                    <p:cond delay="0"/>
                                  </p:stCondLst>
                                  <p:childTnLst>
                                    <p:set>
                                      <p:cBhvr>
                                        <p:cTn id="12" dur="1" fill="hold">
                                          <p:stCondLst>
                                            <p:cond delay="0"/>
                                          </p:stCondLst>
                                        </p:cTn>
                                        <p:tgtEl>
                                          <p:spTgt spid="248"/>
                                        </p:tgtEl>
                                        <p:attrNameLst>
                                          <p:attrName>style.visibility</p:attrName>
                                        </p:attrNameLst>
                                      </p:cBhvr>
                                      <p:to>
                                        <p:strVal val="visible"/>
                                      </p:to>
                                    </p:set>
                                    <p:animEffect transition="in" filter="dissolve">
                                      <p:cBhvr>
                                        <p:cTn id="13" dur="500"/>
                                        <p:tgtEl>
                                          <p:spTgt spid="24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2"/>
                                        </p:tgtEl>
                                        <p:attrNameLst>
                                          <p:attrName>style.visibility</p:attrName>
                                        </p:attrNameLst>
                                      </p:cBhvr>
                                      <p:to>
                                        <p:strVal val="visible"/>
                                      </p:to>
                                    </p:set>
                                    <p:animEffect transition="in" filter="dissolve">
                                      <p:cBhvr>
                                        <p:cTn id="21" dur="500"/>
                                        <p:tgtEl>
                                          <p:spTgt spid="2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0"/>
                                        </p:tgtEl>
                                        <p:attrNameLst>
                                          <p:attrName>style.visibility</p:attrName>
                                        </p:attrNameLst>
                                      </p:cBhvr>
                                      <p:to>
                                        <p:strVal val="visible"/>
                                      </p:to>
                                    </p:set>
                                    <p:animEffect transition="in" filter="dissolve">
                                      <p:cBhvr>
                                        <p:cTn id="24" dur="500"/>
                                        <p:tgtEl>
                                          <p:spTgt spid="280"/>
                                        </p:tgtEl>
                                      </p:cBhvr>
                                    </p:animEffect>
                                  </p:childTnLst>
                                </p:cTn>
                              </p:par>
                              <p:par>
                                <p:cTn id="25" presetID="9"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dissolve">
                                      <p:cBhvr>
                                        <p:cTn id="27" dur="500"/>
                                        <p:tgtEl>
                                          <p:spTgt spid="26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dissolv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Effect transition="in" filter="dissolve">
                                      <p:cBhvr>
                                        <p:cTn id="35" dur="500"/>
                                        <p:tgtEl>
                                          <p:spTgt spid="28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dissolve">
                                      <p:cBhvr>
                                        <p:cTn id="51" dur="500"/>
                                        <p:tgtEl>
                                          <p:spTgt spid="14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9"/>
                                        </p:tgtEl>
                                        <p:attrNameLst>
                                          <p:attrName>style.visibility</p:attrName>
                                        </p:attrNameLst>
                                      </p:cBhvr>
                                      <p:to>
                                        <p:strVal val="visible"/>
                                      </p:to>
                                    </p:set>
                                    <p:animEffect transition="in" filter="dissolve">
                                      <p:cBhvr>
                                        <p:cTn id="54"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80" grpId="0" animBg="1"/>
      <p:bldP spid="289" grpId="0"/>
      <p:bldP spid="20" grpId="0"/>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DF369C-A3CE-BB4C-ADE0-34C452EF662D}"/>
              </a:ext>
            </a:extLst>
          </p:cNvPr>
          <p:cNvSpPr>
            <a:spLocks noGrp="1"/>
          </p:cNvSpPr>
          <p:nvPr>
            <p:ph type="sldNum" sz="quarter" idx="2"/>
          </p:nvPr>
        </p:nvSpPr>
        <p:spPr/>
        <p:txBody>
          <a:bodyPr/>
          <a:lstStyle/>
          <a:p>
            <a:fld id="{86CB4B4D-7CA3-9044-876B-883B54F8677D}" type="slidenum">
              <a:rPr lang="en-US" smtClean="0"/>
              <a:pPr/>
              <a:t>45</a:t>
            </a:fld>
            <a:endParaRPr lang="en-US" dirty="0"/>
          </a:p>
        </p:txBody>
      </p:sp>
      <p:sp>
        <p:nvSpPr>
          <p:cNvPr id="68" name="Title 1">
            <a:extLst>
              <a:ext uri="{FF2B5EF4-FFF2-40B4-BE49-F238E27FC236}">
                <a16:creationId xmlns:a16="http://schemas.microsoft.com/office/drawing/2014/main" id="{3E3C827C-B783-9247-B3FB-3B6789126619}"/>
              </a:ext>
            </a:extLst>
          </p:cNvPr>
          <p:cNvSpPr txBox="1">
            <a:spLocks/>
          </p:cNvSpPr>
          <p:nvPr/>
        </p:nvSpPr>
        <p:spPr>
          <a:xfrm>
            <a:off x="476251" y="120079"/>
            <a:ext cx="11239500" cy="831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kumimoji="0" lang="en-US" sz="4400" b="0" i="0" u="none" strike="noStrike" kern="0" cap="none" spc="0" normalizeH="0" baseline="0" noProof="0" dirty="0">
                <a:ln>
                  <a:noFill/>
                </a:ln>
                <a:solidFill>
                  <a:srgbClr val="0433FF"/>
                </a:solidFill>
                <a:effectLst/>
                <a:uLnTx/>
                <a:uFillTx/>
                <a:latin typeface="Gill Sans MT" charset="0"/>
                <a:sym typeface="Palatino Linotype"/>
              </a:rPr>
              <a:t>Perturbation-Based GNN Explanation</a:t>
            </a:r>
          </a:p>
        </p:txBody>
      </p:sp>
      <p:pic>
        <p:nvPicPr>
          <p:cNvPr id="22" name="Picture 21">
            <a:extLst>
              <a:ext uri="{FF2B5EF4-FFF2-40B4-BE49-F238E27FC236}">
                <a16:creationId xmlns:a16="http://schemas.microsoft.com/office/drawing/2014/main" id="{83F35D95-7A74-FD4E-8FE6-93F3A35E5C9A}"/>
              </a:ext>
            </a:extLst>
          </p:cNvPr>
          <p:cNvPicPr>
            <a:picLocks noChangeAspect="1"/>
          </p:cNvPicPr>
          <p:nvPr/>
        </p:nvPicPr>
        <p:blipFill>
          <a:blip r:embed="rId3"/>
          <a:stretch>
            <a:fillRect/>
          </a:stretch>
        </p:blipFill>
        <p:spPr>
          <a:xfrm>
            <a:off x="5714937" y="2860911"/>
            <a:ext cx="2458684" cy="1511758"/>
          </a:xfrm>
          <a:prstGeom prst="rect">
            <a:avLst/>
          </a:prstGeom>
        </p:spPr>
      </p:pic>
    </p:spTree>
    <p:extLst>
      <p:ext uri="{BB962C8B-B14F-4D97-AF65-F5344CB8AC3E}">
        <p14:creationId xmlns:p14="http://schemas.microsoft.com/office/powerpoint/2010/main" val="3749210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110532" y="115577"/>
            <a:ext cx="12081468" cy="763600"/>
          </a:xfrm>
          <a:prstGeom prst="rect">
            <a:avLst/>
          </a:prstGeom>
        </p:spPr>
        <p:txBody>
          <a:bodyPr spcFirstLastPara="1" wrap="square" lIns="121900" tIns="121900" rIns="121900" bIns="121900" anchor="ctr" anchorCtr="0">
            <a:noAutofit/>
          </a:bodyPr>
          <a:lstStyle/>
          <a:p>
            <a:r>
              <a:rPr lang="en" dirty="0"/>
              <a:t>Challenge #1: Not Comprehensive </a:t>
            </a:r>
            <a:endParaRPr dirty="0"/>
          </a:p>
        </p:txBody>
      </p:sp>
      <p:sp>
        <p:nvSpPr>
          <p:cNvPr id="157" name="Google Shape;157;p23"/>
          <p:cNvSpPr txBox="1">
            <a:spLocks noGrp="1"/>
          </p:cNvSpPr>
          <p:nvPr>
            <p:ph type="body" idx="4294967295"/>
          </p:nvPr>
        </p:nvSpPr>
        <p:spPr>
          <a:xfrm>
            <a:off x="415600" y="1169910"/>
            <a:ext cx="11360800" cy="4921923"/>
          </a:xfrm>
          <a:prstGeom prst="rect">
            <a:avLst/>
          </a:prstGeom>
        </p:spPr>
        <p:txBody>
          <a:bodyPr spcFirstLastPara="1" wrap="square" lIns="121900" tIns="121900" rIns="121900" bIns="121900" anchor="t" anchorCtr="0">
            <a:noAutofit/>
          </a:bodyPr>
          <a:lstStyle/>
          <a:p>
            <a:pPr>
              <a:lnSpc>
                <a:spcPct val="100000"/>
              </a:lnSpc>
              <a:spcBef>
                <a:spcPts val="1200"/>
              </a:spcBef>
            </a:pPr>
            <a:r>
              <a:rPr lang="en" sz="2400" dirty="0">
                <a:latin typeface="Gill Sans MT" panose="020B0502020104020203" pitchFamily="34" charset="77"/>
              </a:rPr>
              <a:t>Can we use existing GNN explanation methods?</a:t>
            </a:r>
          </a:p>
          <a:p>
            <a:pPr lvl="1">
              <a:lnSpc>
                <a:spcPct val="100000"/>
              </a:lnSpc>
              <a:spcBef>
                <a:spcPts val="1200"/>
              </a:spcBef>
            </a:pPr>
            <a:r>
              <a:rPr lang="en-US" sz="2400" i="1" dirty="0">
                <a:solidFill>
                  <a:srgbClr val="FF0000"/>
                </a:solidFill>
                <a:latin typeface="Gill Sans MT" panose="020B0502020104020203" pitchFamily="34" charset="77"/>
                <a:sym typeface="Palatino"/>
              </a:rPr>
              <a:t>C</a:t>
            </a:r>
            <a:r>
              <a:rPr kumimoji="0" lang="en-US" sz="2400" b="0" i="1" u="none" strike="noStrike" kern="0" cap="none" spc="0" normalizeH="0" baseline="0" noProof="0" dirty="0" err="1">
                <a:ln>
                  <a:noFill/>
                </a:ln>
                <a:solidFill>
                  <a:srgbClr val="FF0000"/>
                </a:solidFill>
                <a:effectLst/>
                <a:uLnTx/>
                <a:uFillTx/>
                <a:latin typeface="Gill Sans MT" panose="020B0502020104020203" pitchFamily="34" charset="77"/>
                <a:sym typeface="Palatino"/>
              </a:rPr>
              <a:t>omprehensive</a:t>
            </a:r>
            <a:r>
              <a:rPr kumimoji="0" lang="en-US" sz="2400" b="0" u="none" strike="noStrike" kern="0" cap="none" spc="0" normalizeH="0" baseline="0" noProof="0" dirty="0">
                <a:ln>
                  <a:noFill/>
                </a:ln>
                <a:solidFill>
                  <a:schemeClr val="bg2"/>
                </a:solidFill>
                <a:effectLst/>
                <a:uLnTx/>
                <a:uFillTx/>
                <a:latin typeface="Gill Sans MT" panose="020B0502020104020203" pitchFamily="34" charset="77"/>
                <a:sym typeface="Palatino"/>
              </a:rPr>
              <a:t>:</a:t>
            </a:r>
            <a:r>
              <a:rPr kumimoji="0" lang="en-US" sz="2400" b="0" i="1" u="none" strike="noStrike" kern="0" cap="none" spc="0" normalizeH="0" noProof="0" dirty="0">
                <a:ln>
                  <a:noFill/>
                </a:ln>
                <a:solidFill>
                  <a:srgbClr val="FF0000"/>
                </a:solidFill>
                <a:effectLst/>
                <a:uLnTx/>
                <a:uFillTx/>
                <a:latin typeface="Gill Sans MT" panose="020B0502020104020203" pitchFamily="34" charset="77"/>
                <a:sym typeface="Palatino"/>
              </a:rPr>
              <a:t> </a:t>
            </a:r>
            <a:r>
              <a:rPr kumimoji="0" lang="en-US" sz="2400" b="0" u="none" strike="noStrike" kern="0" cap="none" spc="0" normalizeH="0" baseline="0" noProof="0" dirty="0">
                <a:ln>
                  <a:noFill/>
                </a:ln>
                <a:solidFill>
                  <a:schemeClr val="bg2"/>
                </a:solidFill>
                <a:effectLst/>
                <a:uLnTx/>
                <a:uFillTx/>
                <a:latin typeface="Gill Sans MT" panose="020B0502020104020203" pitchFamily="34" charset="77"/>
                <a:sym typeface="Palatino"/>
              </a:rPr>
              <a:t>covering</a:t>
            </a:r>
            <a:r>
              <a:rPr kumimoji="0" lang="en-US" sz="2400" b="0" u="none" strike="noStrike" kern="0" cap="none" spc="0" normalizeH="0" noProof="0" dirty="0">
                <a:ln>
                  <a:noFill/>
                </a:ln>
                <a:solidFill>
                  <a:schemeClr val="bg2"/>
                </a:solidFill>
                <a:effectLst/>
                <a:uLnTx/>
                <a:uFillTx/>
                <a:latin typeface="Gill Sans MT" panose="020B0502020104020203" pitchFamily="34" charset="77"/>
                <a:sym typeface="Palatino"/>
              </a:rPr>
              <a:t> nodes, edges, attributes, and not requiring prior knowledge </a:t>
            </a:r>
            <a:endParaRPr kumimoji="0" lang="en-US" sz="2400" b="0" u="none" strike="noStrike" kern="0" cap="none" spc="0" normalizeH="0" baseline="0" noProof="0" dirty="0">
              <a:ln>
                <a:noFill/>
              </a:ln>
              <a:solidFill>
                <a:schemeClr val="bg2"/>
              </a:solidFill>
              <a:effectLst/>
              <a:uLnTx/>
              <a:uFillTx/>
              <a:latin typeface="Gill Sans MT" panose="020B0502020104020203" pitchFamily="34" charset="77"/>
              <a:sym typeface="Palatino"/>
            </a:endParaRPr>
          </a:p>
        </p:txBody>
      </p:sp>
      <p:sp>
        <p:nvSpPr>
          <p:cNvPr id="158" name="Google Shape;158;p23"/>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46</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161" name="Google Shape;161;p23"/>
          <p:cNvPicPr preferRelativeResize="0"/>
          <p:nvPr/>
        </p:nvPicPr>
        <p:blipFill rotWithShape="1">
          <a:blip r:embed="rId3">
            <a:alphaModFix/>
          </a:blip>
          <a:srcRect b="18367"/>
          <a:stretch/>
        </p:blipFill>
        <p:spPr>
          <a:xfrm>
            <a:off x="1468596" y="3145221"/>
            <a:ext cx="6634880" cy="20974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pic>
        <p:nvPicPr>
          <p:cNvPr id="34" name="Picture 2" descr="How to Help SOC Analysts Fight 'Alert Fatigue'">
            <a:extLst>
              <a:ext uri="{FF2B5EF4-FFF2-40B4-BE49-F238E27FC236}">
                <a16:creationId xmlns:a16="http://schemas.microsoft.com/office/drawing/2014/main" id="{BF65C42E-1833-844C-A4BE-FFF77BE2A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7353" y="3281815"/>
            <a:ext cx="1453385" cy="924882"/>
          </a:xfrm>
          <a:prstGeom prst="rect">
            <a:avLst/>
          </a:prstGeom>
          <a:noFill/>
          <a:extLst>
            <a:ext uri="{909E8E84-426E-40DD-AFC4-6F175D3DCCD1}">
              <a14:hiddenFill xmlns:a14="http://schemas.microsoft.com/office/drawing/2010/main">
                <a:solidFill>
                  <a:srgbClr val="FFFFFF"/>
                </a:solidFill>
              </a14:hiddenFill>
            </a:ext>
          </a:extLst>
        </p:spPr>
      </p:pic>
      <p:sp>
        <p:nvSpPr>
          <p:cNvPr id="178" name="Google Shape;178;p25"/>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47</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sp>
        <p:nvSpPr>
          <p:cNvPr id="10" name="Google Shape;156;p23">
            <a:extLst>
              <a:ext uri="{FF2B5EF4-FFF2-40B4-BE49-F238E27FC236}">
                <a16:creationId xmlns:a16="http://schemas.microsoft.com/office/drawing/2014/main" id="{DDEE25CF-BB70-4B4F-9C61-C18BB2C0DBE3}"/>
              </a:ext>
            </a:extLst>
          </p:cNvPr>
          <p:cNvSpPr txBox="1">
            <a:spLocks/>
          </p:cNvSpPr>
          <p:nvPr/>
        </p:nvSpPr>
        <p:spPr>
          <a:xfrm>
            <a:off x="110532" y="115577"/>
            <a:ext cx="12081468"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Nunito"/>
              <a:buNone/>
              <a:defRPr sz="4400" b="0" i="0" u="none" strike="noStrike" cap="none">
                <a:solidFill>
                  <a:srgbClr val="0433FF"/>
                </a:solidFill>
                <a:latin typeface="Gill Sans MT" charset="0"/>
                <a:ea typeface="Gill Sans MT" charset="0"/>
                <a:cs typeface="Gill Sans MT" charset="0"/>
                <a:sym typeface="Palatino Linotyp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Nunito"/>
              <a:buNone/>
              <a:tabLst/>
              <a:defRPr/>
            </a:pPr>
            <a:r>
              <a:rPr kumimoji="0" lang="en-US" b="0" i="0" u="none" strike="noStrike" kern="0" cap="none" spc="0" normalizeH="0" baseline="0" noProof="0" dirty="0">
                <a:ln>
                  <a:noFill/>
                </a:ln>
                <a:solidFill>
                  <a:srgbClr val="0433FF"/>
                </a:solidFill>
                <a:effectLst/>
                <a:uLnTx/>
                <a:uFillTx/>
                <a:latin typeface="Gill Sans MT" charset="0"/>
                <a:sym typeface="Palatino Linotype"/>
              </a:rPr>
              <a:t>Challenge #2: Not Practical for Security Analysis</a:t>
            </a:r>
          </a:p>
        </p:txBody>
      </p:sp>
      <p:pic>
        <p:nvPicPr>
          <p:cNvPr id="8" name="Picture 7">
            <a:extLst>
              <a:ext uri="{FF2B5EF4-FFF2-40B4-BE49-F238E27FC236}">
                <a16:creationId xmlns:a16="http://schemas.microsoft.com/office/drawing/2014/main" id="{4F3988A1-3483-2447-8E9E-9ACCF94B6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394" y="2266873"/>
            <a:ext cx="2356459" cy="2801074"/>
          </a:xfrm>
          <a:prstGeom prst="rect">
            <a:avLst/>
          </a:prstGeom>
        </p:spPr>
      </p:pic>
      <p:pic>
        <p:nvPicPr>
          <p:cNvPr id="11" name="Picture 10">
            <a:extLst>
              <a:ext uri="{FF2B5EF4-FFF2-40B4-BE49-F238E27FC236}">
                <a16:creationId xmlns:a16="http://schemas.microsoft.com/office/drawing/2014/main" id="{CE3F5066-18BE-204D-9071-74B8D427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4" y="2266873"/>
            <a:ext cx="2678288" cy="2801074"/>
          </a:xfrm>
          <a:prstGeom prst="rect">
            <a:avLst/>
          </a:prstGeom>
        </p:spPr>
      </p:pic>
      <p:sp>
        <p:nvSpPr>
          <p:cNvPr id="12" name="Rectangle 11">
            <a:extLst>
              <a:ext uri="{FF2B5EF4-FFF2-40B4-BE49-F238E27FC236}">
                <a16:creationId xmlns:a16="http://schemas.microsoft.com/office/drawing/2014/main" id="{EB6840BE-B0CC-AB49-8EF8-24C6B95036C3}"/>
              </a:ext>
            </a:extLst>
          </p:cNvPr>
          <p:cNvSpPr/>
          <p:nvPr/>
        </p:nvSpPr>
        <p:spPr>
          <a:xfrm>
            <a:off x="499684" y="5067947"/>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Input source code</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8C64591-C7B0-2C4F-A14B-CE766671C31C}"/>
              </a:ext>
            </a:extLst>
          </p:cNvPr>
          <p:cNvSpPr/>
          <p:nvPr/>
        </p:nvSpPr>
        <p:spPr>
          <a:xfrm>
            <a:off x="3356404" y="5194193"/>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Attributed control and data flow graph</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7B7CF36-672F-A149-AA38-746F13CBE8FC}"/>
              </a:ext>
            </a:extLst>
          </p:cNvPr>
          <p:cNvSpPr/>
          <p:nvPr/>
        </p:nvSpPr>
        <p:spPr>
          <a:xfrm>
            <a:off x="5801341" y="5184376"/>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Pre-trained GNN model</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476CE242-5330-8C4D-9100-3B7ECE6A8C0F}"/>
              </a:ext>
            </a:extLst>
          </p:cNvPr>
          <p:cNvSpPr/>
          <p:nvPr/>
        </p:nvSpPr>
        <p:spPr>
          <a:xfrm>
            <a:off x="2811850" y="3520567"/>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F548EE1-8334-D840-BBD4-6259F9929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6028" y="4224839"/>
            <a:ext cx="2336038" cy="884358"/>
          </a:xfrm>
          <a:prstGeom prst="rect">
            <a:avLst/>
          </a:prstGeom>
        </p:spPr>
      </p:pic>
      <p:pic>
        <p:nvPicPr>
          <p:cNvPr id="18" name="Picture 17">
            <a:extLst>
              <a:ext uri="{FF2B5EF4-FFF2-40B4-BE49-F238E27FC236}">
                <a16:creationId xmlns:a16="http://schemas.microsoft.com/office/drawing/2014/main" id="{662A72DA-0FE0-A44C-B13D-A2E6E24D3E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6027" y="2329342"/>
            <a:ext cx="2336039" cy="983153"/>
          </a:xfrm>
          <a:prstGeom prst="rect">
            <a:avLst/>
          </a:prstGeom>
        </p:spPr>
      </p:pic>
      <p:sp>
        <p:nvSpPr>
          <p:cNvPr id="24" name="Right Arrow 23">
            <a:extLst>
              <a:ext uri="{FF2B5EF4-FFF2-40B4-BE49-F238E27FC236}">
                <a16:creationId xmlns:a16="http://schemas.microsoft.com/office/drawing/2014/main" id="{B7C15EF8-34F6-D442-98BF-CB8F6E53D086}"/>
              </a:ext>
            </a:extLst>
          </p:cNvPr>
          <p:cNvSpPr/>
          <p:nvPr/>
        </p:nvSpPr>
        <p:spPr>
          <a:xfrm>
            <a:off x="5561119" y="3540751"/>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9A1FA25-D944-0C4C-AF0A-1BBF4EB59CF1}"/>
              </a:ext>
            </a:extLst>
          </p:cNvPr>
          <p:cNvSpPr/>
          <p:nvPr/>
        </p:nvSpPr>
        <p:spPr>
          <a:xfrm>
            <a:off x="8033739" y="2461014"/>
            <a:ext cx="1387099" cy="573437"/>
          </a:xfrm>
          <a:prstGeom prst="roundRect">
            <a:avLst/>
          </a:prstGeom>
          <a:solidFill>
            <a:srgbClr val="DFEFD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Times New Roman" panose="02020603050405020304" pitchFamily="18" charset="0"/>
                <a:cs typeface="Times New Roman" panose="02020603050405020304" pitchFamily="18" charset="0"/>
              </a:rPr>
              <a:t>GNNExplainer</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7" name="Rounded Rectangle 26">
            <a:extLst>
              <a:ext uri="{FF2B5EF4-FFF2-40B4-BE49-F238E27FC236}">
                <a16:creationId xmlns:a16="http://schemas.microsoft.com/office/drawing/2014/main" id="{820667C7-E36C-2044-929D-D0CB5DEE8283}"/>
              </a:ext>
            </a:extLst>
          </p:cNvPr>
          <p:cNvSpPr/>
          <p:nvPr/>
        </p:nvSpPr>
        <p:spPr>
          <a:xfrm>
            <a:off x="8033740" y="4333283"/>
            <a:ext cx="1387099" cy="573437"/>
          </a:xfrm>
          <a:prstGeom prst="roundRect">
            <a:avLst/>
          </a:prstGeom>
          <a:solidFill>
            <a:srgbClr val="EACAF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PGM-Explainer</a:t>
            </a:r>
          </a:p>
        </p:txBody>
      </p:sp>
      <p:sp>
        <p:nvSpPr>
          <p:cNvPr id="29" name="Right Arrow 28">
            <a:extLst>
              <a:ext uri="{FF2B5EF4-FFF2-40B4-BE49-F238E27FC236}">
                <a16:creationId xmlns:a16="http://schemas.microsoft.com/office/drawing/2014/main" id="{68AEE084-7871-4A46-94F7-FC5352517467}"/>
              </a:ext>
            </a:extLst>
          </p:cNvPr>
          <p:cNvSpPr/>
          <p:nvPr/>
        </p:nvSpPr>
        <p:spPr>
          <a:xfrm>
            <a:off x="7659354" y="2639243"/>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166B0200-FCC0-704C-B616-8116E9EECE09}"/>
              </a:ext>
            </a:extLst>
          </p:cNvPr>
          <p:cNvSpPr/>
          <p:nvPr/>
        </p:nvSpPr>
        <p:spPr>
          <a:xfrm>
            <a:off x="9478136" y="2639243"/>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047A58F6-C492-9947-ADB9-17BF742A3BF3}"/>
              </a:ext>
            </a:extLst>
          </p:cNvPr>
          <p:cNvSpPr/>
          <p:nvPr/>
        </p:nvSpPr>
        <p:spPr>
          <a:xfrm>
            <a:off x="7661020" y="4511512"/>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Arrow 31">
            <a:extLst>
              <a:ext uri="{FF2B5EF4-FFF2-40B4-BE49-F238E27FC236}">
                <a16:creationId xmlns:a16="http://schemas.microsoft.com/office/drawing/2014/main" id="{548A06A3-07FA-DD43-AC9A-46106E1491BD}"/>
              </a:ext>
            </a:extLst>
          </p:cNvPr>
          <p:cNvSpPr/>
          <p:nvPr/>
        </p:nvSpPr>
        <p:spPr>
          <a:xfrm>
            <a:off x="9478136" y="4520386"/>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0115781-5817-5A4C-ACC1-892857CA08D0}"/>
              </a:ext>
            </a:extLst>
          </p:cNvPr>
          <p:cNvSpPr/>
          <p:nvPr/>
        </p:nvSpPr>
        <p:spPr>
          <a:xfrm>
            <a:off x="9990451" y="5113070"/>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Explanation results</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290A9E-BC56-D444-8F15-5077BFD764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5768" y="2427294"/>
            <a:ext cx="1693521" cy="2226913"/>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dissolve">
                                      <p:cBhvr>
                                        <p:cTn id="24" dur="500"/>
                                        <p:tgtEl>
                                          <p:spTgt spid="3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par>
                                <p:cTn id="31" presetID="9"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9" grpId="0" animBg="1"/>
      <p:bldP spid="30" grpId="0" animBg="1"/>
      <p:bldP spid="31" grpId="0" animBg="1"/>
      <p:bldP spid="32" grpId="0" animBg="1"/>
      <p:bldP spid="33"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415600" y="115577"/>
            <a:ext cx="11360800" cy="763600"/>
          </a:xfrm>
          <a:prstGeom prst="rect">
            <a:avLst/>
          </a:prstGeom>
        </p:spPr>
        <p:txBody>
          <a:bodyPr spcFirstLastPara="1" wrap="square" lIns="121900" tIns="121900" rIns="121900" bIns="121900" anchor="ctr" anchorCtr="0">
            <a:noAutofit/>
          </a:bodyPr>
          <a:lstStyle/>
          <a:p>
            <a:r>
              <a:rPr lang="en-US" sz="4400" dirty="0"/>
              <a:t>Overview of Illuminati</a:t>
            </a:r>
            <a:endParaRPr dirty="0"/>
          </a:p>
        </p:txBody>
      </p:sp>
      <p:sp>
        <p:nvSpPr>
          <p:cNvPr id="199" name="Google Shape;199;p27"/>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48</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cxnSp>
        <p:nvCxnSpPr>
          <p:cNvPr id="202" name="Google Shape;202;p27"/>
          <p:cNvCxnSpPr/>
          <p:nvPr/>
        </p:nvCxnSpPr>
        <p:spPr>
          <a:xfrm>
            <a:off x="6172300" y="4207017"/>
            <a:ext cx="0" cy="1884800"/>
          </a:xfrm>
          <a:prstGeom prst="straightConnector1">
            <a:avLst/>
          </a:prstGeom>
          <a:noFill/>
          <a:ln w="19050" cap="flat" cmpd="sng">
            <a:solidFill>
              <a:srgbClr val="FF0000"/>
            </a:solidFill>
            <a:prstDash val="dash"/>
            <a:round/>
            <a:headEnd type="none" w="med" len="med"/>
            <a:tailEnd type="none" w="med" len="med"/>
          </a:ln>
        </p:spPr>
      </p:cxnSp>
      <p:cxnSp>
        <p:nvCxnSpPr>
          <p:cNvPr id="203" name="Google Shape;203;p27"/>
          <p:cNvCxnSpPr/>
          <p:nvPr/>
        </p:nvCxnSpPr>
        <p:spPr>
          <a:xfrm>
            <a:off x="10725800" y="4207017"/>
            <a:ext cx="0" cy="1884800"/>
          </a:xfrm>
          <a:prstGeom prst="straightConnector1">
            <a:avLst/>
          </a:prstGeom>
          <a:noFill/>
          <a:ln w="19050" cap="flat" cmpd="sng">
            <a:solidFill>
              <a:srgbClr val="FF0000"/>
            </a:solidFill>
            <a:prstDash val="dash"/>
            <a:round/>
            <a:headEnd type="none" w="med" len="med"/>
            <a:tailEnd type="none" w="med" len="med"/>
          </a:ln>
        </p:spPr>
      </p:cxnSp>
      <p:sp>
        <p:nvSpPr>
          <p:cNvPr id="9" name="Text Placeholder 2">
            <a:extLst>
              <a:ext uri="{FF2B5EF4-FFF2-40B4-BE49-F238E27FC236}">
                <a16:creationId xmlns:a16="http://schemas.microsoft.com/office/drawing/2014/main" id="{EFE1A058-1405-7E48-9CE9-D76B8A2403C4}"/>
              </a:ext>
            </a:extLst>
          </p:cNvPr>
          <p:cNvSpPr txBox="1">
            <a:spLocks/>
          </p:cNvSpPr>
          <p:nvPr/>
        </p:nvSpPr>
        <p:spPr>
          <a:xfrm>
            <a:off x="491900" y="1004967"/>
            <a:ext cx="11079980" cy="307622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000"/>
              </a:spcBef>
            </a:pPr>
            <a:r>
              <a:rPr lang="en-US" sz="2200" dirty="0"/>
              <a:t>Illuminati</a:t>
            </a:r>
          </a:p>
          <a:p>
            <a:pPr lvl="1" hangingPunct="1">
              <a:spcBef>
                <a:spcPts val="1000"/>
              </a:spcBef>
            </a:pPr>
            <a:r>
              <a:rPr lang="en-US" sz="2000" dirty="0"/>
              <a:t>Key idea: Jointly explain the importance of </a:t>
            </a:r>
            <a:r>
              <a:rPr lang="en-US" sz="2000" i="1" dirty="0">
                <a:solidFill>
                  <a:srgbClr val="0432FF"/>
                </a:solidFill>
              </a:rPr>
              <a:t>nodes</a:t>
            </a:r>
            <a:r>
              <a:rPr lang="en-US" sz="2000" dirty="0"/>
              <a:t>, </a:t>
            </a:r>
            <a:r>
              <a:rPr lang="en-US" sz="2000" i="1" dirty="0">
                <a:solidFill>
                  <a:srgbClr val="0432FF"/>
                </a:solidFill>
              </a:rPr>
              <a:t>edges</a:t>
            </a:r>
            <a:r>
              <a:rPr lang="en-US" sz="2000" dirty="0"/>
              <a:t>, and </a:t>
            </a:r>
            <a:r>
              <a:rPr lang="en-US" sz="2000" i="1" dirty="0">
                <a:solidFill>
                  <a:srgbClr val="0432FF"/>
                </a:solidFill>
              </a:rPr>
              <a:t>node-specific features</a:t>
            </a:r>
            <a:r>
              <a:rPr lang="en-US" sz="2000" dirty="0"/>
              <a:t>.</a:t>
            </a:r>
          </a:p>
          <a:p>
            <a:pPr lvl="1" hangingPunct="1">
              <a:spcBef>
                <a:spcPts val="1000"/>
              </a:spcBef>
            </a:pPr>
            <a:r>
              <a:rPr lang="en-US" sz="2000" i="1" dirty="0">
                <a:solidFill>
                  <a:srgbClr val="0432FF"/>
                </a:solidFill>
              </a:rPr>
              <a:t>First GNN explanation method </a:t>
            </a:r>
            <a:r>
              <a:rPr lang="en-US" sz="2000" dirty="0"/>
              <a:t>designed for cybersecurity applications.</a:t>
            </a:r>
            <a:br>
              <a:rPr lang="en-US" sz="2000" dirty="0"/>
            </a:br>
            <a:endParaRPr lang="en-US" sz="1050" dirty="0"/>
          </a:p>
          <a:p>
            <a:pPr hangingPunct="1">
              <a:spcBef>
                <a:spcPts val="600"/>
              </a:spcBef>
            </a:pPr>
            <a:r>
              <a:rPr lang="en-US" sz="2000" dirty="0"/>
              <a:t>Workflow</a:t>
            </a:r>
          </a:p>
          <a:p>
            <a:pPr lvl="1" hangingPunct="1">
              <a:spcBef>
                <a:spcPts val="600"/>
              </a:spcBef>
            </a:pPr>
            <a:r>
              <a:rPr lang="en-US" sz="2000" dirty="0"/>
              <a:t>Step1: learn the importance scores for </a:t>
            </a:r>
            <a:r>
              <a:rPr lang="en-US" sz="2000" i="1" dirty="0">
                <a:solidFill>
                  <a:srgbClr val="0432FF"/>
                </a:solidFill>
              </a:rPr>
              <a:t>edges</a:t>
            </a:r>
            <a:r>
              <a:rPr lang="en-US" sz="2000" dirty="0"/>
              <a:t> and </a:t>
            </a:r>
            <a:r>
              <a:rPr lang="en-US" sz="2000" i="1" dirty="0">
                <a:solidFill>
                  <a:srgbClr val="0432FF"/>
                </a:solidFill>
              </a:rPr>
              <a:t>node-</a:t>
            </a:r>
            <a:r>
              <a:rPr lang="en-US" sz="2000" i="1" dirty="0" err="1">
                <a:solidFill>
                  <a:srgbClr val="0432FF"/>
                </a:solidFill>
              </a:rPr>
              <a:t>specifc</a:t>
            </a:r>
            <a:r>
              <a:rPr lang="en-US" sz="2000" i="1" dirty="0">
                <a:solidFill>
                  <a:srgbClr val="0432FF"/>
                </a:solidFill>
              </a:rPr>
              <a:t> features.</a:t>
            </a:r>
            <a:endParaRPr lang="en-US" sz="2000" dirty="0"/>
          </a:p>
          <a:p>
            <a:pPr lvl="1" hangingPunct="1">
              <a:spcBef>
                <a:spcPts val="600"/>
              </a:spcBef>
            </a:pPr>
            <a:r>
              <a:rPr lang="en-US" sz="2000" dirty="0"/>
              <a:t>Step2: estimate the importance scores for </a:t>
            </a:r>
            <a:r>
              <a:rPr lang="en-US" sz="2000" i="1" dirty="0">
                <a:solidFill>
                  <a:srgbClr val="0432FF"/>
                </a:solidFill>
              </a:rPr>
              <a:t>nodes.</a:t>
            </a:r>
            <a:endParaRPr lang="en-US" sz="2000" i="1" dirty="0"/>
          </a:p>
          <a:p>
            <a:pPr lvl="1" hangingPunct="1">
              <a:spcBef>
                <a:spcPts val="600"/>
              </a:spcBef>
            </a:pPr>
            <a:r>
              <a:rPr lang="en-US" sz="2000" dirty="0"/>
              <a:t>Step3: extract the corresponding </a:t>
            </a:r>
            <a:r>
              <a:rPr lang="en-US" sz="2000" i="1" dirty="0">
                <a:solidFill>
                  <a:srgbClr val="0432FF"/>
                </a:solidFill>
              </a:rPr>
              <a:t>subgraph.</a:t>
            </a:r>
          </a:p>
        </p:txBody>
      </p:sp>
      <p:pic>
        <p:nvPicPr>
          <p:cNvPr id="8" name="Google Shape;212;p28">
            <a:extLst>
              <a:ext uri="{FF2B5EF4-FFF2-40B4-BE49-F238E27FC236}">
                <a16:creationId xmlns:a16="http://schemas.microsoft.com/office/drawing/2014/main" id="{AE18DD14-78CF-2342-A883-8496DEC9AD88}"/>
              </a:ext>
            </a:extLst>
          </p:cNvPr>
          <p:cNvPicPr preferRelativeResize="0"/>
          <p:nvPr/>
        </p:nvPicPr>
        <p:blipFill>
          <a:blip r:embed="rId3">
            <a:alphaModFix/>
          </a:blip>
          <a:stretch>
            <a:fillRect/>
          </a:stretch>
        </p:blipFill>
        <p:spPr>
          <a:xfrm>
            <a:off x="415600" y="4207017"/>
            <a:ext cx="11360800" cy="18848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dissolve">
                                      <p:cBhvr>
                                        <p:cTn id="7" dur="500"/>
                                        <p:tgtEl>
                                          <p:spTgt spid="9">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dissolve">
                                      <p:cBhvr>
                                        <p:cTn id="10" dur="500"/>
                                        <p:tgtEl>
                                          <p:spTgt spid="9">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dissolv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dissolve">
                                      <p:cBhvr>
                                        <p:cTn id="20"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415433" y="115577"/>
            <a:ext cx="11360800" cy="763600"/>
          </a:xfrm>
          <a:prstGeom prst="rect">
            <a:avLst/>
          </a:prstGeom>
        </p:spPr>
        <p:txBody>
          <a:bodyPr spcFirstLastPara="1" wrap="square" lIns="121900" tIns="121900" rIns="121900" bIns="121900" anchor="ctr" anchorCtr="0">
            <a:noAutofit/>
          </a:bodyPr>
          <a:lstStyle/>
          <a:p>
            <a:r>
              <a:rPr lang="en" dirty="0"/>
              <a:t>Illuminati: Joint Explanation </a:t>
            </a:r>
            <a:endParaRPr dirty="0"/>
          </a:p>
        </p:txBody>
      </p:sp>
      <p:sp>
        <p:nvSpPr>
          <p:cNvPr id="209" name="Google Shape;209;p28"/>
          <p:cNvSpPr txBox="1">
            <a:spLocks noGrp="1"/>
          </p:cNvSpPr>
          <p:nvPr>
            <p:ph type="body" idx="4294967295"/>
          </p:nvPr>
        </p:nvSpPr>
        <p:spPr>
          <a:xfrm>
            <a:off x="7037833" y="1536633"/>
            <a:ext cx="4738400" cy="2544800"/>
          </a:xfrm>
          <a:prstGeom prst="rect">
            <a:avLst/>
          </a:prstGeom>
        </p:spPr>
        <p:txBody>
          <a:bodyPr spcFirstLastPara="1" wrap="square" lIns="121900" tIns="121900" rIns="121900" bIns="121900" anchor="t" anchorCtr="0">
            <a:noAutofit/>
          </a:bodyPr>
          <a:lstStyle/>
          <a:p>
            <a:pPr indent="-448722">
              <a:buSzPts val="1700"/>
            </a:pPr>
            <a:r>
              <a:rPr lang="en" sz="2267" dirty="0">
                <a:latin typeface="Gill Sans MT" panose="020B0502020104020203" pitchFamily="34" charset="77"/>
              </a:rPr>
              <a:t>Illuminati firstly learns the importance scores </a:t>
            </a:r>
            <a:r>
              <a:rPr lang="en-US" sz="2267" dirty="0">
                <a:latin typeface="Gill Sans MT" panose="020B0502020104020203" pitchFamily="34" charset="77"/>
              </a:rPr>
              <a:t>for </a:t>
            </a:r>
            <a:r>
              <a:rPr lang="en-US" sz="2267" i="1" dirty="0">
                <a:solidFill>
                  <a:srgbClr val="0432FF"/>
                </a:solidFill>
                <a:latin typeface="Gill Sans MT" panose="020B0502020104020203" pitchFamily="34" charset="77"/>
              </a:rPr>
              <a:t>edges</a:t>
            </a:r>
            <a:r>
              <a:rPr lang="en-US" sz="2267" dirty="0">
                <a:latin typeface="Gill Sans MT" panose="020B0502020104020203" pitchFamily="34" charset="77"/>
              </a:rPr>
              <a:t> and </a:t>
            </a:r>
            <a:r>
              <a:rPr lang="en-US" sz="2267" i="1" dirty="0">
                <a:solidFill>
                  <a:srgbClr val="0432FF"/>
                </a:solidFill>
                <a:latin typeface="Gill Sans MT" panose="020B0502020104020203" pitchFamily="34" charset="77"/>
              </a:rPr>
              <a:t>node-specific features</a:t>
            </a:r>
            <a:r>
              <a:rPr lang="en-US" sz="2267" dirty="0">
                <a:latin typeface="Gill Sans MT" panose="020B0502020104020203" pitchFamily="34" charset="77"/>
              </a:rPr>
              <a:t>.</a:t>
            </a:r>
          </a:p>
          <a:p>
            <a:pPr indent="-448722">
              <a:buSzPts val="1700"/>
            </a:pPr>
            <a:endParaRPr sz="2267" dirty="0">
              <a:latin typeface="Gill Sans MT" panose="020B0502020104020203" pitchFamily="34" charset="77"/>
            </a:endParaRPr>
          </a:p>
        </p:txBody>
      </p:sp>
      <p:sp>
        <p:nvSpPr>
          <p:cNvPr id="210" name="Google Shape;210;p28"/>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49</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212" name="Google Shape;212;p28"/>
          <p:cNvPicPr preferRelativeResize="0"/>
          <p:nvPr/>
        </p:nvPicPr>
        <p:blipFill>
          <a:blip r:embed="rId3">
            <a:alphaModFix/>
          </a:blip>
          <a:stretch>
            <a:fillRect/>
          </a:stretch>
        </p:blipFill>
        <p:spPr>
          <a:xfrm>
            <a:off x="415600" y="4207017"/>
            <a:ext cx="11360800" cy="1884816"/>
          </a:xfrm>
          <a:prstGeom prst="rect">
            <a:avLst/>
          </a:prstGeom>
          <a:noFill/>
          <a:ln>
            <a:noFill/>
          </a:ln>
        </p:spPr>
      </p:pic>
      <p:sp>
        <p:nvSpPr>
          <p:cNvPr id="213" name="Google Shape;213;p28"/>
          <p:cNvSpPr/>
          <p:nvPr/>
        </p:nvSpPr>
        <p:spPr>
          <a:xfrm>
            <a:off x="311733" y="4088433"/>
            <a:ext cx="5838800" cy="20708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2133" b="0" i="0" u="none" strike="noStrike" kern="0" cap="none" spc="0" normalizeH="0" baseline="0" noProof="0">
              <a:ln>
                <a:noFill/>
              </a:ln>
              <a:solidFill>
                <a:srgbClr val="414141"/>
              </a:solidFill>
              <a:effectLst/>
              <a:uLnTx/>
              <a:uFillTx/>
              <a:latin typeface="Palatino"/>
              <a:ea typeface="Palatino"/>
              <a:sym typeface="Palatino"/>
            </a:endParaRPr>
          </a:p>
        </p:txBody>
      </p:sp>
      <p:cxnSp>
        <p:nvCxnSpPr>
          <p:cNvPr id="214" name="Google Shape;214;p28"/>
          <p:cNvCxnSpPr>
            <a:stCxn id="213" idx="0"/>
          </p:cNvCxnSpPr>
          <p:nvPr/>
        </p:nvCxnSpPr>
        <p:spPr>
          <a:xfrm rot="10800000">
            <a:off x="3231133" y="3608833"/>
            <a:ext cx="0" cy="479600"/>
          </a:xfrm>
          <a:prstGeom prst="straightConnector1">
            <a:avLst/>
          </a:prstGeom>
          <a:noFill/>
          <a:ln w="19050" cap="flat" cmpd="sng">
            <a:solidFill>
              <a:srgbClr val="FF0000"/>
            </a:solidFill>
            <a:prstDash val="solid"/>
            <a:round/>
            <a:headEnd type="none" w="med" len="med"/>
            <a:tailEnd type="triangle" w="med" len="med"/>
          </a:ln>
        </p:spPr>
      </p:cxnSp>
      <p:pic>
        <p:nvPicPr>
          <p:cNvPr id="3" name="Picture 2">
            <a:extLst>
              <a:ext uri="{FF2B5EF4-FFF2-40B4-BE49-F238E27FC236}">
                <a16:creationId xmlns:a16="http://schemas.microsoft.com/office/drawing/2014/main" id="{AE5ED559-94A0-EC45-AB75-EFF384AF7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11" y="1385328"/>
            <a:ext cx="6777476" cy="2172779"/>
          </a:xfrm>
          <a:prstGeom prst="rect">
            <a:avLst/>
          </a:prstGeom>
        </p:spPr>
      </p:pic>
      <p:sp>
        <p:nvSpPr>
          <p:cNvPr id="12" name="Google Shape;213;p28">
            <a:extLst>
              <a:ext uri="{FF2B5EF4-FFF2-40B4-BE49-F238E27FC236}">
                <a16:creationId xmlns:a16="http://schemas.microsoft.com/office/drawing/2014/main" id="{15CC5471-E503-B049-B5E4-152CCD0DB5F9}"/>
              </a:ext>
            </a:extLst>
          </p:cNvPr>
          <p:cNvSpPr/>
          <p:nvPr/>
        </p:nvSpPr>
        <p:spPr>
          <a:xfrm>
            <a:off x="42384" y="1317927"/>
            <a:ext cx="6869397" cy="2298569"/>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2133" b="0" i="0" u="none" strike="noStrike" kern="0" cap="none" spc="0" normalizeH="0" baseline="0" noProof="0">
              <a:ln>
                <a:noFill/>
              </a:ln>
              <a:solidFill>
                <a:srgbClr val="414141"/>
              </a:solidFill>
              <a:effectLst/>
              <a:uLnTx/>
              <a:uFillTx/>
              <a:latin typeface="Palatino"/>
              <a:ea typeface="Palatino"/>
              <a:sym typeface="Palatino"/>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38DA-2518-CE44-AAF8-DBF844BBCEDB}"/>
              </a:ext>
            </a:extLst>
          </p:cNvPr>
          <p:cNvSpPr>
            <a:spLocks noGrp="1"/>
          </p:cNvSpPr>
          <p:nvPr>
            <p:ph type="title"/>
          </p:nvPr>
        </p:nvSpPr>
        <p:spPr/>
        <p:txBody>
          <a:bodyPr>
            <a:normAutofit/>
          </a:bodyPr>
          <a:lstStyle/>
          <a:p>
            <a:r>
              <a:rPr lang="en-US" sz="4400" dirty="0"/>
              <a:t>Graph in Real Applications</a:t>
            </a:r>
          </a:p>
        </p:txBody>
      </p:sp>
      <p:sp>
        <p:nvSpPr>
          <p:cNvPr id="4" name="Slide Number Placeholder 3">
            <a:extLst>
              <a:ext uri="{FF2B5EF4-FFF2-40B4-BE49-F238E27FC236}">
                <a16:creationId xmlns:a16="http://schemas.microsoft.com/office/drawing/2014/main" id="{2FD00D0F-C082-1C4C-A11E-F1FAF020C29C}"/>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5" name="Table 5">
            <a:extLst>
              <a:ext uri="{FF2B5EF4-FFF2-40B4-BE49-F238E27FC236}">
                <a16:creationId xmlns:a16="http://schemas.microsoft.com/office/drawing/2014/main" id="{18AFA336-FAB1-3940-BCC7-EBEECC96583B}"/>
              </a:ext>
            </a:extLst>
          </p:cNvPr>
          <p:cNvGraphicFramePr>
            <a:graphicFrameLocks noGrp="1"/>
          </p:cNvGraphicFramePr>
          <p:nvPr/>
        </p:nvGraphicFramePr>
        <p:xfrm>
          <a:off x="330440" y="1066228"/>
          <a:ext cx="10928108" cy="5592442"/>
        </p:xfrm>
        <a:graphic>
          <a:graphicData uri="http://schemas.openxmlformats.org/drawingml/2006/table">
            <a:tbl>
              <a:tblPr firstRow="1" bandRow="1">
                <a:tableStyleId>{3B4B98B0-60AC-42C2-AFA5-B58CD77FA1E5}</a:tableStyleId>
              </a:tblPr>
              <a:tblGrid>
                <a:gridCol w="2732027">
                  <a:extLst>
                    <a:ext uri="{9D8B030D-6E8A-4147-A177-3AD203B41FA5}">
                      <a16:colId xmlns:a16="http://schemas.microsoft.com/office/drawing/2014/main" val="2797068980"/>
                    </a:ext>
                  </a:extLst>
                </a:gridCol>
                <a:gridCol w="2732027">
                  <a:extLst>
                    <a:ext uri="{9D8B030D-6E8A-4147-A177-3AD203B41FA5}">
                      <a16:colId xmlns:a16="http://schemas.microsoft.com/office/drawing/2014/main" val="2618438504"/>
                    </a:ext>
                  </a:extLst>
                </a:gridCol>
                <a:gridCol w="2729020">
                  <a:extLst>
                    <a:ext uri="{9D8B030D-6E8A-4147-A177-3AD203B41FA5}">
                      <a16:colId xmlns:a16="http://schemas.microsoft.com/office/drawing/2014/main" val="1963983606"/>
                    </a:ext>
                  </a:extLst>
                </a:gridCol>
                <a:gridCol w="2735034">
                  <a:extLst>
                    <a:ext uri="{9D8B030D-6E8A-4147-A177-3AD203B41FA5}">
                      <a16:colId xmlns:a16="http://schemas.microsoft.com/office/drawing/2014/main" val="3472740084"/>
                    </a:ext>
                  </a:extLst>
                </a:gridCol>
              </a:tblGrid>
              <a:tr h="381571">
                <a:tc>
                  <a:txBody>
                    <a:bodyPr/>
                    <a:lstStyle/>
                    <a:p>
                      <a:pPr algn="l"/>
                      <a:r>
                        <a:rPr lang="en-US" sz="1800">
                          <a:latin typeface="Gill Sans MT" panose="020B0502020104020203" pitchFamily="34" charset="77"/>
                        </a:rPr>
                        <a:t>Application</a:t>
                      </a:r>
                      <a:endParaRPr lang="en-US" sz="1800" dirty="0">
                        <a:latin typeface="Gill Sans MT" panose="020B0502020104020203" pitchFamily="34" charset="77"/>
                      </a:endParaRPr>
                    </a:p>
                  </a:txBody>
                  <a:tcPr/>
                </a:tc>
                <a:tc>
                  <a:txBody>
                    <a:bodyPr/>
                    <a:lstStyle/>
                    <a:p>
                      <a:pPr algn="l"/>
                      <a:r>
                        <a:rPr lang="en-US" sz="1800">
                          <a:latin typeface="Gill Sans MT" panose="020B0502020104020203" pitchFamily="34" charset="77"/>
                        </a:rPr>
                        <a:t>Graph</a:t>
                      </a:r>
                      <a:endParaRPr lang="en-US" sz="1800" dirty="0">
                        <a:latin typeface="Gill Sans MT" panose="020B0502020104020203" pitchFamily="34" charset="77"/>
                      </a:endParaRPr>
                    </a:p>
                  </a:txBody>
                  <a:tcPr/>
                </a:tc>
                <a:tc>
                  <a:txBody>
                    <a:bodyPr/>
                    <a:lstStyle/>
                    <a:p>
                      <a:pPr algn="l"/>
                      <a:r>
                        <a:rPr lang="en-US" sz="1800" dirty="0">
                          <a:latin typeface="Gill Sans MT" panose="020B0502020104020203" pitchFamily="34" charset="77"/>
                        </a:rPr>
                        <a:t>Algorithm</a:t>
                      </a:r>
                    </a:p>
                  </a:txBody>
                  <a:tcPr/>
                </a:tc>
                <a:tc>
                  <a:txBody>
                    <a:bodyPr/>
                    <a:lstStyle/>
                    <a:p>
                      <a:pPr marL="0" marR="0" lvl="0" indent="0" algn="ctr"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Usage</a:t>
                      </a:r>
                    </a:p>
                  </a:txBody>
                  <a:tcPr/>
                </a:tc>
                <a:extLst>
                  <a:ext uri="{0D108BD9-81ED-4DB2-BD59-A6C34878D82A}">
                    <a16:rowId xmlns:a16="http://schemas.microsoft.com/office/drawing/2014/main" val="449635989"/>
                  </a:ext>
                </a:extLst>
              </a:tr>
              <a:tr h="1055371">
                <a:tc>
                  <a:txBody>
                    <a:bodyPr/>
                    <a:lstStyle/>
                    <a:p>
                      <a:pPr algn="l"/>
                      <a:r>
                        <a:rPr lang="en-US" sz="1800" dirty="0">
                          <a:latin typeface="Gill Sans MT" panose="020B0502020104020203" pitchFamily="34" charset="77"/>
                        </a:rPr>
                        <a:t>Navigation</a:t>
                      </a:r>
                    </a:p>
                  </a:txBody>
                  <a:tcPr/>
                </a:tc>
                <a:tc>
                  <a:txBody>
                    <a:bodyPr/>
                    <a:lstStyle/>
                    <a:p>
                      <a:pPr algn="l"/>
                      <a:r>
                        <a:rPr lang="en-US" sz="1800">
                          <a:latin typeface="Gill Sans MT" panose="020B0502020104020203" pitchFamily="34" charset="77"/>
                        </a:rPr>
                        <a:t>Road map graph</a:t>
                      </a:r>
                      <a:endParaRPr lang="en-US" sz="1800" dirty="0">
                        <a:latin typeface="Gill Sans MT" panose="020B0502020104020203" pitchFamily="34" charset="77"/>
                      </a:endParaRPr>
                    </a:p>
                  </a:txBody>
                  <a:tcPr anchor="ctr"/>
                </a:tc>
                <a:tc>
                  <a:txBody>
                    <a:bodyPr/>
                    <a:lstStyle/>
                    <a:p>
                      <a:pPr algn="l"/>
                      <a:r>
                        <a:rPr lang="en-US" sz="1800" dirty="0">
                          <a:latin typeface="Gill Sans MT" panose="020B0502020104020203" pitchFamily="34" charset="77"/>
                        </a:rPr>
                        <a:t>Shortest path</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4838401"/>
                  </a:ext>
                </a:extLst>
              </a:tr>
              <a:tr h="1506627">
                <a:tc>
                  <a:txBody>
                    <a:bodyPr/>
                    <a:lstStyle/>
                    <a:p>
                      <a:pPr algn="l"/>
                      <a:r>
                        <a:rPr lang="en-US" sz="1800" dirty="0">
                          <a:latin typeface="Gill Sans MT" panose="020B0502020104020203" pitchFamily="34" charset="77"/>
                        </a:rPr>
                        <a:t>Key connector protein identification</a:t>
                      </a:r>
                    </a:p>
                  </a:txBody>
                  <a:tcPr/>
                </a:tc>
                <a:tc>
                  <a:txBody>
                    <a:bodyPr/>
                    <a:lstStyle/>
                    <a:p>
                      <a:pPr algn="l"/>
                      <a:r>
                        <a:rPr lang="en-US" sz="1800" dirty="0">
                          <a:latin typeface="Gill Sans MT" panose="020B0502020104020203" pitchFamily="34" charset="77"/>
                        </a:rPr>
                        <a:t>Protein-protein  interaction graph</a:t>
                      </a:r>
                    </a:p>
                  </a:txBody>
                  <a:tcPr anchor="ctr"/>
                </a:tc>
                <a:tc>
                  <a:txBody>
                    <a:bodyPr/>
                    <a:lstStyle/>
                    <a:p>
                      <a:pPr algn="l"/>
                      <a:r>
                        <a:rPr lang="en-US" sz="1800" dirty="0">
                          <a:latin typeface="Gill Sans MT" panose="020B0502020104020203" pitchFamily="34" charset="77"/>
                        </a:rPr>
                        <a:t>Betweenness centrality</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089344705"/>
                  </a:ext>
                </a:extLst>
              </a:tr>
              <a:tr h="1147233">
                <a:tc>
                  <a:txBody>
                    <a:bodyPr/>
                    <a:lstStyle/>
                    <a:p>
                      <a:pPr algn="l"/>
                      <a:r>
                        <a:rPr lang="en-US" sz="1800" dirty="0">
                          <a:latin typeface="Gill Sans MT" panose="020B0502020104020203" pitchFamily="34" charset="77"/>
                        </a:rPr>
                        <a:t>Friend recommendation</a:t>
                      </a:r>
                    </a:p>
                  </a:txBody>
                  <a:tcPr/>
                </a:tc>
                <a:tc>
                  <a:txBody>
                    <a:bodyPr/>
                    <a:lstStyle/>
                    <a:p>
                      <a:pPr algn="l"/>
                      <a:r>
                        <a:rPr lang="en-US" sz="1800" dirty="0">
                          <a:latin typeface="Gill Sans MT" panose="020B0502020104020203" pitchFamily="34" charset="77"/>
                        </a:rPr>
                        <a:t>Friendship graph</a:t>
                      </a:r>
                    </a:p>
                  </a:txBody>
                  <a:tcPr anchor="ctr"/>
                </a:tc>
                <a:tc>
                  <a:txBody>
                    <a:bodyPr/>
                    <a:lstStyle/>
                    <a:p>
                      <a:pPr algn="l"/>
                      <a:r>
                        <a:rPr lang="en-US" sz="1800" dirty="0">
                          <a:latin typeface="Gill Sans MT" panose="020B0502020104020203" pitchFamily="34" charset="77"/>
                        </a:rPr>
                        <a:t>Triangle completing</a:t>
                      </a: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53838266"/>
                  </a:ext>
                </a:extLst>
              </a:tr>
              <a:tr h="1501640">
                <a:tc>
                  <a:txBody>
                    <a:bodyPr/>
                    <a:lstStyle/>
                    <a:p>
                      <a:pPr algn="l"/>
                      <a:endParaRPr lang="en-US" sz="1800" dirty="0">
                        <a:latin typeface="Gill Sans MT" panose="020B0502020104020203" pitchFamily="34" charset="77"/>
                      </a:endParaRPr>
                    </a:p>
                    <a:p>
                      <a:pPr algn="l"/>
                      <a:r>
                        <a:rPr lang="en-US" sz="1800" dirty="0">
                          <a:latin typeface="Gill Sans MT" panose="020B0502020104020203" pitchFamily="34" charset="77"/>
                        </a:rPr>
                        <a:t>Vulnerability detection</a:t>
                      </a:r>
                    </a:p>
                  </a:txBody>
                  <a:tcPr/>
                </a:tc>
                <a:tc>
                  <a:txBody>
                    <a:bodyPr/>
                    <a:lstStyle/>
                    <a:p>
                      <a:pPr algn="l"/>
                      <a:endParaRPr lang="en-US" sz="1800" dirty="0">
                        <a:latin typeface="Gill Sans MT" panose="020B0502020104020203" pitchFamily="34" charset="77"/>
                      </a:endParaRPr>
                    </a:p>
                  </a:txBody>
                  <a:tcPr anchor="ctr"/>
                </a:tc>
                <a:tc>
                  <a:txBody>
                    <a:bodyPr/>
                    <a:lstStyle/>
                    <a:p>
                      <a:pPr algn="l"/>
                      <a:endParaRPr lang="en-US" sz="1800" dirty="0">
                        <a:latin typeface="Gill Sans MT" panose="020B0502020104020203" pitchFamily="34" charset="77"/>
                      </a:endParaRPr>
                    </a:p>
                  </a:txBody>
                  <a:tcPr anchor="ctr"/>
                </a:tc>
                <a:tc>
                  <a:txBody>
                    <a:bodyPr/>
                    <a:lstStyle/>
                    <a:p>
                      <a:endParaRPr lang="en-US" sz="1800" dirty="0">
                        <a:latin typeface="Gill Sans MT" panose="020B0502020104020203" pitchFamily="34" charset="77"/>
                      </a:endParaRPr>
                    </a:p>
                  </a:txBody>
                  <a:tcPr/>
                </a:tc>
                <a:extLst>
                  <a:ext uri="{0D108BD9-81ED-4DB2-BD59-A6C34878D82A}">
                    <a16:rowId xmlns:a16="http://schemas.microsoft.com/office/drawing/2014/main" val="1615699268"/>
                  </a:ext>
                </a:extLst>
              </a:tr>
            </a:tbl>
          </a:graphicData>
        </a:graphic>
      </p:graphicFrame>
      <p:pic>
        <p:nvPicPr>
          <p:cNvPr id="7" name="Picture 2" descr="Making a Fan Page for your Business/Web site on Facebook: The Benefits •  Dom4J.org">
            <a:extLst>
              <a:ext uri="{FF2B5EF4-FFF2-40B4-BE49-F238E27FC236}">
                <a16:creationId xmlns:a16="http://schemas.microsoft.com/office/drawing/2014/main" id="{79330AC3-B6C6-834F-90E4-2872C935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 y="4239933"/>
            <a:ext cx="864077" cy="864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0171969-CEBA-E74B-B955-D3C576E1C762}"/>
              </a:ext>
            </a:extLst>
          </p:cNvPr>
          <p:cNvPicPr>
            <a:picLocks noChangeAspect="1"/>
          </p:cNvPicPr>
          <p:nvPr/>
        </p:nvPicPr>
        <p:blipFill>
          <a:blip r:embed="rId5"/>
          <a:stretch>
            <a:fillRect/>
          </a:stretch>
        </p:blipFill>
        <p:spPr>
          <a:xfrm>
            <a:off x="980933" y="1733671"/>
            <a:ext cx="864077" cy="864077"/>
          </a:xfrm>
          <a:prstGeom prst="rect">
            <a:avLst/>
          </a:prstGeom>
        </p:spPr>
      </p:pic>
      <p:pic>
        <p:nvPicPr>
          <p:cNvPr id="6152" name="Picture 8" descr="Protein - Wikipedia">
            <a:extLst>
              <a:ext uri="{FF2B5EF4-FFF2-40B4-BE49-F238E27FC236}">
                <a16:creationId xmlns:a16="http://schemas.microsoft.com/office/drawing/2014/main" id="{ABB7BEF8-3846-1F4A-A1EF-E01738B99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33" y="3089854"/>
            <a:ext cx="685271" cy="6936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How to Detect Malware On Your Website">
            <a:extLst>
              <a:ext uri="{FF2B5EF4-FFF2-40B4-BE49-F238E27FC236}">
                <a16:creationId xmlns:a16="http://schemas.microsoft.com/office/drawing/2014/main" id="{9B240597-DF12-7C4E-82DE-023B17117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946" y="5817172"/>
            <a:ext cx="901064" cy="6253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5DDFE2A-AB7D-FA4D-9D43-3E02E0174CAB}"/>
              </a:ext>
            </a:extLst>
          </p:cNvPr>
          <p:cNvGrpSpPr/>
          <p:nvPr/>
        </p:nvGrpSpPr>
        <p:grpSpPr>
          <a:xfrm>
            <a:off x="8778008" y="5479543"/>
            <a:ext cx="956236" cy="1147135"/>
            <a:chOff x="8778008" y="5479543"/>
            <a:chExt cx="956236" cy="1147135"/>
          </a:xfrm>
        </p:grpSpPr>
        <p:sp>
          <p:nvSpPr>
            <p:cNvPr id="44" name="TextBox 43">
              <a:extLst>
                <a:ext uri="{FF2B5EF4-FFF2-40B4-BE49-F238E27FC236}">
                  <a16:creationId xmlns:a16="http://schemas.microsoft.com/office/drawing/2014/main" id="{B8F4180A-2AB0-0742-BBC0-E6BF3C8F7BAE}"/>
                </a:ext>
              </a:extLst>
            </p:cNvPr>
            <p:cNvSpPr txBox="1"/>
            <p:nvPr/>
          </p:nvSpPr>
          <p:spPr>
            <a:xfrm>
              <a:off x="8778008" y="6165013"/>
              <a:ext cx="95623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Vulnerability template</a:t>
              </a:r>
            </a:p>
          </p:txBody>
        </p:sp>
        <p:sp>
          <p:nvSpPr>
            <p:cNvPr id="54" name="Oval 53">
              <a:extLst>
                <a:ext uri="{FF2B5EF4-FFF2-40B4-BE49-F238E27FC236}">
                  <a16:creationId xmlns:a16="http://schemas.microsoft.com/office/drawing/2014/main" id="{7E48201E-33B5-A144-AB31-1673D601718E}"/>
                </a:ext>
              </a:extLst>
            </p:cNvPr>
            <p:cNvSpPr/>
            <p:nvPr/>
          </p:nvSpPr>
          <p:spPr>
            <a:xfrm>
              <a:off x="9104831" y="5875217"/>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59" name="Oval 58">
              <a:extLst>
                <a:ext uri="{FF2B5EF4-FFF2-40B4-BE49-F238E27FC236}">
                  <a16:creationId xmlns:a16="http://schemas.microsoft.com/office/drawing/2014/main" id="{1B82C7BD-5555-9D44-93D8-1536A310E158}"/>
                </a:ext>
              </a:extLst>
            </p:cNvPr>
            <p:cNvSpPr/>
            <p:nvPr/>
          </p:nvSpPr>
          <p:spPr>
            <a:xfrm>
              <a:off x="8864747" y="5490770"/>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p>
          </p:txBody>
        </p:sp>
        <p:sp>
          <p:nvSpPr>
            <p:cNvPr id="60" name="Oval 59">
              <a:extLst>
                <a:ext uri="{FF2B5EF4-FFF2-40B4-BE49-F238E27FC236}">
                  <a16:creationId xmlns:a16="http://schemas.microsoft.com/office/drawing/2014/main" id="{71843DB1-2890-F244-9C5C-721874A9BC08}"/>
                </a:ext>
              </a:extLst>
            </p:cNvPr>
            <p:cNvSpPr/>
            <p:nvPr/>
          </p:nvSpPr>
          <p:spPr>
            <a:xfrm>
              <a:off x="9350348" y="5479543"/>
              <a:ext cx="245517" cy="245517"/>
            </a:xfrm>
            <a:prstGeom prst="ellipse">
              <a:avLst/>
            </a:prstGeom>
            <a:solidFill>
              <a:srgbClr val="FFE1FD"/>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cxnSp>
          <p:nvCxnSpPr>
            <p:cNvPr id="61" name="Straight Arrow Connector 60">
              <a:extLst>
                <a:ext uri="{FF2B5EF4-FFF2-40B4-BE49-F238E27FC236}">
                  <a16:creationId xmlns:a16="http://schemas.microsoft.com/office/drawing/2014/main" id="{0E76EC83-B250-754B-9306-E49A447E22CC}"/>
                </a:ext>
              </a:extLst>
            </p:cNvPr>
            <p:cNvCxnSpPr/>
            <p:nvPr/>
          </p:nvCxnSpPr>
          <p:spPr>
            <a:xfrm flipV="1">
              <a:off x="9110265" y="5602302"/>
              <a:ext cx="240083" cy="1122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2" name="Straight Arrow Connector 61">
              <a:extLst>
                <a:ext uri="{FF2B5EF4-FFF2-40B4-BE49-F238E27FC236}">
                  <a16:creationId xmlns:a16="http://schemas.microsoft.com/office/drawing/2014/main" id="{035763BD-4CDE-F844-98FF-455098FE5BF2}"/>
                </a:ext>
              </a:extLst>
            </p:cNvPr>
            <p:cNvCxnSpPr/>
            <p:nvPr/>
          </p:nvCxnSpPr>
          <p:spPr>
            <a:xfrm flipV="1">
              <a:off x="9314392" y="5725060"/>
              <a:ext cx="158714" cy="18611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cxnSp>
          <p:nvCxnSpPr>
            <p:cNvPr id="63" name="Straight Arrow Connector 62">
              <a:extLst>
                <a:ext uri="{FF2B5EF4-FFF2-40B4-BE49-F238E27FC236}">
                  <a16:creationId xmlns:a16="http://schemas.microsoft.com/office/drawing/2014/main" id="{130E0785-8B79-3440-9472-B2A659E64E85}"/>
                </a:ext>
              </a:extLst>
            </p:cNvPr>
            <p:cNvCxnSpPr/>
            <p:nvPr/>
          </p:nvCxnSpPr>
          <p:spPr>
            <a:xfrm flipH="1" flipV="1">
              <a:off x="8987506" y="5736288"/>
              <a:ext cx="153280" cy="174885"/>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grpSp>
      <p:grpSp>
        <p:nvGrpSpPr>
          <p:cNvPr id="6" name="Group 5">
            <a:extLst>
              <a:ext uri="{FF2B5EF4-FFF2-40B4-BE49-F238E27FC236}">
                <a16:creationId xmlns:a16="http://schemas.microsoft.com/office/drawing/2014/main" id="{4CADD6B0-C6C8-4E43-B1E0-6FD728210259}"/>
              </a:ext>
            </a:extLst>
          </p:cNvPr>
          <p:cNvGrpSpPr/>
          <p:nvPr/>
        </p:nvGrpSpPr>
        <p:grpSpPr>
          <a:xfrm>
            <a:off x="9832042" y="5305206"/>
            <a:ext cx="1573711" cy="1393635"/>
            <a:chOff x="9832042" y="5305206"/>
            <a:chExt cx="1573711" cy="1393635"/>
          </a:xfrm>
        </p:grpSpPr>
        <p:sp>
          <p:nvSpPr>
            <p:cNvPr id="45" name="TextBox 44">
              <a:extLst>
                <a:ext uri="{FF2B5EF4-FFF2-40B4-BE49-F238E27FC236}">
                  <a16:creationId xmlns:a16="http://schemas.microsoft.com/office/drawing/2014/main" id="{B17BE4EB-BB21-1142-B851-12F9254691EA}"/>
                </a:ext>
              </a:extLst>
            </p:cNvPr>
            <p:cNvSpPr txBox="1"/>
            <p:nvPr/>
          </p:nvSpPr>
          <p:spPr>
            <a:xfrm>
              <a:off x="9881449" y="6421842"/>
              <a:ext cx="15243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Unknown software</a:t>
              </a:r>
            </a:p>
          </p:txBody>
        </p:sp>
        <p:sp>
          <p:nvSpPr>
            <p:cNvPr id="47" name="Oval 46">
              <a:extLst>
                <a:ext uri="{FF2B5EF4-FFF2-40B4-BE49-F238E27FC236}">
                  <a16:creationId xmlns:a16="http://schemas.microsoft.com/office/drawing/2014/main" id="{CDB433DA-00D7-CF42-BE2F-125F6AAE6DE8}"/>
                </a:ext>
              </a:extLst>
            </p:cNvPr>
            <p:cNvSpPr/>
            <p:nvPr/>
          </p:nvSpPr>
          <p:spPr>
            <a:xfrm>
              <a:off x="9854284" y="530520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a:t>
              </a:r>
            </a:p>
          </p:txBody>
        </p:sp>
        <p:sp>
          <p:nvSpPr>
            <p:cNvPr id="48" name="Oval 47">
              <a:extLst>
                <a:ext uri="{FF2B5EF4-FFF2-40B4-BE49-F238E27FC236}">
                  <a16:creationId xmlns:a16="http://schemas.microsoft.com/office/drawing/2014/main" id="{C0271375-7F48-E249-B730-C4FC0144787A}"/>
                </a:ext>
              </a:extLst>
            </p:cNvPr>
            <p:cNvSpPr/>
            <p:nvPr/>
          </p:nvSpPr>
          <p:spPr>
            <a:xfrm>
              <a:off x="9832042" y="573107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49" name="Oval 48">
              <a:extLst>
                <a:ext uri="{FF2B5EF4-FFF2-40B4-BE49-F238E27FC236}">
                  <a16:creationId xmlns:a16="http://schemas.microsoft.com/office/drawing/2014/main" id="{A3855CD4-F388-2544-B1A1-0F9B3DB2AD35}"/>
                </a:ext>
              </a:extLst>
            </p:cNvPr>
            <p:cNvSpPr/>
            <p:nvPr/>
          </p:nvSpPr>
          <p:spPr>
            <a:xfrm>
              <a:off x="10356598" y="5614258"/>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p>
          </p:txBody>
        </p:sp>
        <p:sp>
          <p:nvSpPr>
            <p:cNvPr id="50" name="Oval 49">
              <a:extLst>
                <a:ext uri="{FF2B5EF4-FFF2-40B4-BE49-F238E27FC236}">
                  <a16:creationId xmlns:a16="http://schemas.microsoft.com/office/drawing/2014/main" id="{7A35F713-0068-B541-9E53-E081A2331B2C}"/>
                </a:ext>
              </a:extLst>
            </p:cNvPr>
            <p:cNvSpPr/>
            <p:nvPr/>
          </p:nvSpPr>
          <p:spPr>
            <a:xfrm>
              <a:off x="9908364" y="6123799"/>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e</a:t>
              </a:r>
            </a:p>
          </p:txBody>
        </p:sp>
        <p:sp>
          <p:nvSpPr>
            <p:cNvPr id="51" name="Oval 50">
              <a:extLst>
                <a:ext uri="{FF2B5EF4-FFF2-40B4-BE49-F238E27FC236}">
                  <a16:creationId xmlns:a16="http://schemas.microsoft.com/office/drawing/2014/main" id="{721883B2-C27D-AD4B-A4F7-D62C9B382782}"/>
                </a:ext>
              </a:extLst>
            </p:cNvPr>
            <p:cNvSpPr/>
            <p:nvPr/>
          </p:nvSpPr>
          <p:spPr>
            <a:xfrm>
              <a:off x="10773786" y="5969250"/>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52" name="Oval 51">
              <a:extLst>
                <a:ext uri="{FF2B5EF4-FFF2-40B4-BE49-F238E27FC236}">
                  <a16:creationId xmlns:a16="http://schemas.microsoft.com/office/drawing/2014/main" id="{2350D3EA-2BA3-BE4E-8897-51C22E312A1D}"/>
                </a:ext>
              </a:extLst>
            </p:cNvPr>
            <p:cNvSpPr/>
            <p:nvPr/>
          </p:nvSpPr>
          <p:spPr>
            <a:xfrm>
              <a:off x="10361073" y="6110506"/>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53" name="Straight Arrow Connector 52">
              <a:extLst>
                <a:ext uri="{FF2B5EF4-FFF2-40B4-BE49-F238E27FC236}">
                  <a16:creationId xmlns:a16="http://schemas.microsoft.com/office/drawing/2014/main" id="{BB892370-7667-C849-B6EF-140E771FBA99}"/>
                </a:ext>
              </a:extLst>
            </p:cNvPr>
            <p:cNvCxnSpPr>
              <a:cxnSpLocks/>
              <a:stCxn id="48" idx="0"/>
              <a:endCxn id="47" idx="4"/>
            </p:cNvCxnSpPr>
            <p:nvPr/>
          </p:nvCxnSpPr>
          <p:spPr>
            <a:xfrm flipV="1">
              <a:off x="9954801" y="5550723"/>
              <a:ext cx="22242" cy="18035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cxnSp>
          <p:nvCxnSpPr>
            <p:cNvPr id="55" name="Straight Arrow Connector 54">
              <a:extLst>
                <a:ext uri="{FF2B5EF4-FFF2-40B4-BE49-F238E27FC236}">
                  <a16:creationId xmlns:a16="http://schemas.microsoft.com/office/drawing/2014/main" id="{07913353-5C53-EF42-A58A-6358C0B5B3DA}"/>
                </a:ext>
              </a:extLst>
            </p:cNvPr>
            <p:cNvCxnSpPr>
              <a:cxnSpLocks/>
              <a:stCxn id="49" idx="7"/>
              <a:endCxn id="57" idx="2"/>
            </p:cNvCxnSpPr>
            <p:nvPr/>
          </p:nvCxnSpPr>
          <p:spPr>
            <a:xfrm flipV="1">
              <a:off x="10566159" y="5555559"/>
              <a:ext cx="211250" cy="94654"/>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56" name="Straight Arrow Connector 55">
              <a:extLst>
                <a:ext uri="{FF2B5EF4-FFF2-40B4-BE49-F238E27FC236}">
                  <a16:creationId xmlns:a16="http://schemas.microsoft.com/office/drawing/2014/main" id="{9B5DA237-7A3F-4447-9AD9-25396203B87A}"/>
                </a:ext>
              </a:extLst>
            </p:cNvPr>
            <p:cNvCxnSpPr>
              <a:cxnSpLocks/>
              <a:stCxn id="47" idx="5"/>
              <a:endCxn id="49" idx="1"/>
            </p:cNvCxnSpPr>
            <p:nvPr/>
          </p:nvCxnSpPr>
          <p:spPr>
            <a:xfrm>
              <a:off x="10063846" y="5514768"/>
              <a:ext cx="328707" cy="135446"/>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sp>
          <p:nvSpPr>
            <p:cNvPr id="57" name="Oval 56">
              <a:extLst>
                <a:ext uri="{FF2B5EF4-FFF2-40B4-BE49-F238E27FC236}">
                  <a16:creationId xmlns:a16="http://schemas.microsoft.com/office/drawing/2014/main" id="{2B072EC9-7E8C-2244-9554-0E16E922B9D2}"/>
                </a:ext>
              </a:extLst>
            </p:cNvPr>
            <p:cNvSpPr/>
            <p:nvPr/>
          </p:nvSpPr>
          <p:spPr>
            <a:xfrm>
              <a:off x="10777409" y="5432800"/>
              <a:ext cx="245517" cy="245517"/>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cxnSp>
          <p:nvCxnSpPr>
            <p:cNvPr id="58" name="Straight Arrow Connector 57">
              <a:extLst>
                <a:ext uri="{FF2B5EF4-FFF2-40B4-BE49-F238E27FC236}">
                  <a16:creationId xmlns:a16="http://schemas.microsoft.com/office/drawing/2014/main" id="{0717D180-AA9B-7043-B18E-A1B89F3F8639}"/>
                </a:ext>
              </a:extLst>
            </p:cNvPr>
            <p:cNvCxnSpPr/>
            <p:nvPr/>
          </p:nvCxnSpPr>
          <p:spPr>
            <a:xfrm>
              <a:off x="10566159" y="5823820"/>
              <a:ext cx="276055" cy="181386"/>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4" name="Straight Arrow Connector 63">
              <a:extLst>
                <a:ext uri="{FF2B5EF4-FFF2-40B4-BE49-F238E27FC236}">
                  <a16:creationId xmlns:a16="http://schemas.microsoft.com/office/drawing/2014/main" id="{2D5CB1F7-C835-0742-9D94-C60976380907}"/>
                </a:ext>
              </a:extLst>
            </p:cNvPr>
            <p:cNvCxnSpPr/>
            <p:nvPr/>
          </p:nvCxnSpPr>
          <p:spPr>
            <a:xfrm>
              <a:off x="10479357" y="5859775"/>
              <a:ext cx="15720" cy="24994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5" name="Straight Arrow Connector 64">
              <a:extLst>
                <a:ext uri="{FF2B5EF4-FFF2-40B4-BE49-F238E27FC236}">
                  <a16:creationId xmlns:a16="http://schemas.microsoft.com/office/drawing/2014/main" id="{46BFFABA-FC20-F14E-898F-7AD4795FD678}"/>
                </a:ext>
              </a:extLst>
            </p:cNvPr>
            <p:cNvCxnSpPr>
              <a:cxnSpLocks/>
              <a:stCxn id="50" idx="6"/>
              <a:endCxn id="52" idx="2"/>
            </p:cNvCxnSpPr>
            <p:nvPr/>
          </p:nvCxnSpPr>
          <p:spPr>
            <a:xfrm flipV="1">
              <a:off x="10153881" y="6233265"/>
              <a:ext cx="207192" cy="13292"/>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6" name="Straight Arrow Connector 65">
              <a:extLst>
                <a:ext uri="{FF2B5EF4-FFF2-40B4-BE49-F238E27FC236}">
                  <a16:creationId xmlns:a16="http://schemas.microsoft.com/office/drawing/2014/main" id="{724A8D3F-D310-124D-8114-6A70CBEBEDA9}"/>
                </a:ext>
              </a:extLst>
            </p:cNvPr>
            <p:cNvCxnSpPr>
              <a:cxnSpLocks/>
              <a:stCxn id="49" idx="2"/>
              <a:endCxn id="48" idx="6"/>
            </p:cNvCxnSpPr>
            <p:nvPr/>
          </p:nvCxnSpPr>
          <p:spPr>
            <a:xfrm flipH="1">
              <a:off x="10077559" y="5737017"/>
              <a:ext cx="279038" cy="116818"/>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7" name="Straight Arrow Connector 66">
              <a:extLst>
                <a:ext uri="{FF2B5EF4-FFF2-40B4-BE49-F238E27FC236}">
                  <a16:creationId xmlns:a16="http://schemas.microsoft.com/office/drawing/2014/main" id="{BAFC9CE8-2B71-934C-9BF4-48B5764E0BA8}"/>
                </a:ext>
              </a:extLst>
            </p:cNvPr>
            <p:cNvCxnSpPr>
              <a:cxnSpLocks/>
              <a:stCxn id="48" idx="4"/>
              <a:endCxn id="50" idx="0"/>
            </p:cNvCxnSpPr>
            <p:nvPr/>
          </p:nvCxnSpPr>
          <p:spPr>
            <a:xfrm>
              <a:off x="9954801" y="5976593"/>
              <a:ext cx="76322" cy="147205"/>
            </a:xfrm>
            <a:prstGeom prst="straightConnector1">
              <a:avLst/>
            </a:prstGeom>
            <a:noFill/>
            <a:ln w="12700" cap="flat" cmpd="sng" algn="ctr">
              <a:solidFill>
                <a:srgbClr val="000000"/>
              </a:solidFill>
              <a:prstDash val="solid"/>
              <a:miter lim="800000"/>
              <a:headEnd type="none" w="lg" len="med"/>
              <a:tailEnd type="triangle" w="lg" len="med"/>
            </a:ln>
            <a:effectLst>
              <a:outerShdw sx="1000" sy="1000" rotWithShape="0">
                <a:srgbClr val="000000"/>
              </a:outerShdw>
            </a:effectLst>
          </p:spPr>
        </p:cxnSp>
        <p:cxnSp>
          <p:nvCxnSpPr>
            <p:cNvPr id="68" name="Straight Arrow Connector 67">
              <a:extLst>
                <a:ext uri="{FF2B5EF4-FFF2-40B4-BE49-F238E27FC236}">
                  <a16:creationId xmlns:a16="http://schemas.microsoft.com/office/drawing/2014/main" id="{9A9BDA7A-32DF-664C-9413-849AE7C2814C}"/>
                </a:ext>
              </a:extLst>
            </p:cNvPr>
            <p:cNvCxnSpPr>
              <a:cxnSpLocks/>
              <a:stCxn id="51" idx="0"/>
              <a:endCxn id="57" idx="4"/>
            </p:cNvCxnSpPr>
            <p:nvPr/>
          </p:nvCxnSpPr>
          <p:spPr>
            <a:xfrm flipV="1">
              <a:off x="10896545" y="5678317"/>
              <a:ext cx="3623" cy="290933"/>
            </a:xfrm>
            <a:prstGeom prst="straightConnector1">
              <a:avLst/>
            </a:prstGeom>
            <a:noFill/>
            <a:ln w="12700" cap="flat" cmpd="sng" algn="ctr">
              <a:solidFill>
                <a:srgbClr val="000000"/>
              </a:solidFill>
              <a:prstDash val="solid"/>
              <a:miter lim="800000"/>
              <a:headEnd type="triangle" w="lg" len="med"/>
              <a:tailEnd type="none" w="lg" len="med"/>
            </a:ln>
            <a:effectLst>
              <a:outerShdw sx="1000" sy="1000" rotWithShape="0">
                <a:srgbClr val="000000"/>
              </a:outerShdw>
            </a:effectLst>
          </p:spPr>
        </p:cxnSp>
      </p:grpSp>
      <p:grpSp>
        <p:nvGrpSpPr>
          <p:cNvPr id="3" name="Group 2">
            <a:extLst>
              <a:ext uri="{FF2B5EF4-FFF2-40B4-BE49-F238E27FC236}">
                <a16:creationId xmlns:a16="http://schemas.microsoft.com/office/drawing/2014/main" id="{A8B24EBC-5531-054F-BC50-E5CA00AD6BCC}"/>
              </a:ext>
            </a:extLst>
          </p:cNvPr>
          <p:cNvGrpSpPr/>
          <p:nvPr/>
        </p:nvGrpSpPr>
        <p:grpSpPr>
          <a:xfrm>
            <a:off x="9479209" y="5076917"/>
            <a:ext cx="2030311" cy="1174464"/>
            <a:chOff x="9486656" y="5106769"/>
            <a:chExt cx="2030311" cy="1174464"/>
          </a:xfrm>
        </p:grpSpPr>
        <p:sp>
          <p:nvSpPr>
            <p:cNvPr id="69" name="Oval 68">
              <a:extLst>
                <a:ext uri="{FF2B5EF4-FFF2-40B4-BE49-F238E27FC236}">
                  <a16:creationId xmlns:a16="http://schemas.microsoft.com/office/drawing/2014/main" id="{4BAD549A-4FEC-1147-9943-FBA1CABDC4A8}"/>
                </a:ext>
              </a:extLst>
            </p:cNvPr>
            <p:cNvSpPr/>
            <p:nvPr/>
          </p:nvSpPr>
          <p:spPr>
            <a:xfrm rot="19869045">
              <a:off x="10398719" y="5320146"/>
              <a:ext cx="757641" cy="961087"/>
            </a:xfrm>
            <a:prstGeom prst="ellipse">
              <a:avLst/>
            </a:prstGeom>
            <a:noFill/>
            <a:ln w="12700" cap="flat" cmpd="sng" algn="ctr">
              <a:solidFill>
                <a:srgbClr val="FF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77"/>
                <a:ea typeface="+mn-ea"/>
                <a:cs typeface="+mn-cs"/>
                <a:sym typeface="Palatino"/>
              </a:endParaRPr>
            </a:p>
          </p:txBody>
        </p:sp>
        <p:sp>
          <p:nvSpPr>
            <p:cNvPr id="70" name="TextBox 69">
              <a:extLst>
                <a:ext uri="{FF2B5EF4-FFF2-40B4-BE49-F238E27FC236}">
                  <a16:creationId xmlns:a16="http://schemas.microsoft.com/office/drawing/2014/main" id="{71985138-6B34-0244-B985-B2046EE1BCB5}"/>
                </a:ext>
              </a:extLst>
            </p:cNvPr>
            <p:cNvSpPr txBox="1"/>
            <p:nvPr/>
          </p:nvSpPr>
          <p:spPr>
            <a:xfrm>
              <a:off x="10650310" y="5106769"/>
              <a:ext cx="86665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sym typeface="Palatino"/>
                </a:rPr>
                <a:t>Alarm!</a:t>
              </a:r>
            </a:p>
          </p:txBody>
        </p:sp>
        <p:sp>
          <p:nvSpPr>
            <p:cNvPr id="71" name="Curved Up Arrow 70">
              <a:extLst>
                <a:ext uri="{FF2B5EF4-FFF2-40B4-BE49-F238E27FC236}">
                  <a16:creationId xmlns:a16="http://schemas.microsoft.com/office/drawing/2014/main" id="{FD18AB77-D4E4-204E-AD42-DDEA858C5603}"/>
                </a:ext>
              </a:extLst>
            </p:cNvPr>
            <p:cNvSpPr/>
            <p:nvPr/>
          </p:nvSpPr>
          <p:spPr>
            <a:xfrm>
              <a:off x="9486656" y="5769518"/>
              <a:ext cx="938370" cy="249948"/>
            </a:xfrm>
            <a:prstGeom prst="curvedUpArrow">
              <a:avLst>
                <a:gd name="adj1" fmla="val 25000"/>
                <a:gd name="adj2" fmla="val 84206"/>
                <a:gd name="adj3" fmla="val 28771"/>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pitchFamily="34" charset="77"/>
                <a:ea typeface="+mn-ea"/>
                <a:cs typeface="+mn-cs"/>
                <a:sym typeface="Palatino"/>
              </a:endParaRPr>
            </a:p>
          </p:txBody>
        </p:sp>
      </p:grpSp>
      <p:sp>
        <p:nvSpPr>
          <p:cNvPr id="72" name="Oval 71">
            <a:extLst>
              <a:ext uri="{FF2B5EF4-FFF2-40B4-BE49-F238E27FC236}">
                <a16:creationId xmlns:a16="http://schemas.microsoft.com/office/drawing/2014/main" id="{F3CF8765-3662-A74E-AC28-342AD420CCEC}"/>
              </a:ext>
            </a:extLst>
          </p:cNvPr>
          <p:cNvSpPr/>
          <p:nvPr/>
        </p:nvSpPr>
        <p:spPr>
          <a:xfrm>
            <a:off x="9185379" y="4239933"/>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3" name="Oval 72">
            <a:extLst>
              <a:ext uri="{FF2B5EF4-FFF2-40B4-BE49-F238E27FC236}">
                <a16:creationId xmlns:a16="http://schemas.microsoft.com/office/drawing/2014/main" id="{5676FCE8-7E7A-3848-AFFD-D934ACBF61CF}"/>
              </a:ext>
            </a:extLst>
          </p:cNvPr>
          <p:cNvSpPr/>
          <p:nvPr/>
        </p:nvSpPr>
        <p:spPr>
          <a:xfrm>
            <a:off x="9185378" y="4817252"/>
            <a:ext cx="272059" cy="272059"/>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cxnSp>
        <p:nvCxnSpPr>
          <p:cNvPr id="74" name="Straight Arrow Connector 73">
            <a:extLst>
              <a:ext uri="{FF2B5EF4-FFF2-40B4-BE49-F238E27FC236}">
                <a16:creationId xmlns:a16="http://schemas.microsoft.com/office/drawing/2014/main" id="{2E2E6A54-0DF8-194B-89E2-A7BCABE9F971}"/>
              </a:ext>
            </a:extLst>
          </p:cNvPr>
          <p:cNvCxnSpPr>
            <a:cxnSpLocks/>
            <a:stCxn id="77" idx="2"/>
            <a:endCxn id="72" idx="6"/>
          </p:cNvCxnSpPr>
          <p:nvPr/>
        </p:nvCxnSpPr>
        <p:spPr>
          <a:xfrm flipH="1" flipV="1">
            <a:off x="9457438" y="4375963"/>
            <a:ext cx="408397" cy="26692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75" name="Straight Arrow Connector 74">
            <a:extLst>
              <a:ext uri="{FF2B5EF4-FFF2-40B4-BE49-F238E27FC236}">
                <a16:creationId xmlns:a16="http://schemas.microsoft.com/office/drawing/2014/main" id="{9DCC26EB-F430-1D4B-ADF0-567078F36CF3}"/>
              </a:ext>
            </a:extLst>
          </p:cNvPr>
          <p:cNvCxnSpPr>
            <a:cxnSpLocks/>
            <a:stCxn id="73" idx="6"/>
            <a:endCxn id="77" idx="2"/>
          </p:cNvCxnSpPr>
          <p:nvPr/>
        </p:nvCxnSpPr>
        <p:spPr>
          <a:xfrm flipV="1">
            <a:off x="9457437" y="4642892"/>
            <a:ext cx="408397" cy="31039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77" name="Oval 76">
            <a:extLst>
              <a:ext uri="{FF2B5EF4-FFF2-40B4-BE49-F238E27FC236}">
                <a16:creationId xmlns:a16="http://schemas.microsoft.com/office/drawing/2014/main" id="{AE264EBF-F963-A647-999D-01EA4AB2DE2B}"/>
              </a:ext>
            </a:extLst>
          </p:cNvPr>
          <p:cNvSpPr/>
          <p:nvPr/>
        </p:nvSpPr>
        <p:spPr>
          <a:xfrm>
            <a:off x="9865834" y="4506862"/>
            <a:ext cx="272059" cy="272059"/>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78" name="TextBox 77">
            <a:extLst>
              <a:ext uri="{FF2B5EF4-FFF2-40B4-BE49-F238E27FC236}">
                <a16:creationId xmlns:a16="http://schemas.microsoft.com/office/drawing/2014/main" id="{D1D41BD2-B425-7C48-AF33-64454D1FE6DF}"/>
              </a:ext>
            </a:extLst>
          </p:cNvPr>
          <p:cNvSpPr txBox="1"/>
          <p:nvPr/>
        </p:nvSpPr>
        <p:spPr>
          <a:xfrm>
            <a:off x="10167568" y="4419914"/>
            <a:ext cx="65425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Mutual friend</a:t>
            </a:r>
          </a:p>
        </p:txBody>
      </p:sp>
      <p:cxnSp>
        <p:nvCxnSpPr>
          <p:cNvPr id="79" name="Straight Arrow Connector 78">
            <a:extLst>
              <a:ext uri="{FF2B5EF4-FFF2-40B4-BE49-F238E27FC236}">
                <a16:creationId xmlns:a16="http://schemas.microsoft.com/office/drawing/2014/main" id="{D823D94D-4276-EC4F-BA31-8018CDA4D016}"/>
              </a:ext>
            </a:extLst>
          </p:cNvPr>
          <p:cNvCxnSpPr>
            <a:cxnSpLocks/>
            <a:stCxn id="73" idx="0"/>
            <a:endCxn id="72" idx="4"/>
          </p:cNvCxnSpPr>
          <p:nvPr/>
        </p:nvCxnSpPr>
        <p:spPr>
          <a:xfrm flipV="1">
            <a:off x="9321408" y="4511992"/>
            <a:ext cx="1" cy="305260"/>
          </a:xfrm>
          <a:prstGeom prst="straightConnector1">
            <a:avLst/>
          </a:prstGeom>
          <a:noFill/>
          <a:ln w="19050" cap="flat" cmpd="sng" algn="ctr">
            <a:solidFill>
              <a:srgbClr val="FF0000"/>
            </a:solidFill>
            <a:prstDash val="dash"/>
            <a:miter lim="800000"/>
            <a:headEnd type="none" w="lg" len="med"/>
            <a:tailEnd type="none" w="lg" len="med"/>
          </a:ln>
          <a:effectLst>
            <a:outerShdw blurRad="38100" dist="20000" sx="1000" sy="1000" rotWithShape="0">
              <a:srgbClr val="000000"/>
            </a:outerShdw>
          </a:effectLst>
        </p:spPr>
      </p:cxnSp>
      <p:sp>
        <p:nvSpPr>
          <p:cNvPr id="80" name="TextBox 79">
            <a:extLst>
              <a:ext uri="{FF2B5EF4-FFF2-40B4-BE49-F238E27FC236}">
                <a16:creationId xmlns:a16="http://schemas.microsoft.com/office/drawing/2014/main" id="{2240C3A6-2651-8447-AE23-A12C1F900F35}"/>
              </a:ext>
            </a:extLst>
          </p:cNvPr>
          <p:cNvSpPr txBox="1"/>
          <p:nvPr/>
        </p:nvSpPr>
        <p:spPr>
          <a:xfrm>
            <a:off x="8712324" y="4552709"/>
            <a:ext cx="6384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Gill Sans MT" panose="020B0502020104020203" pitchFamily="34" charset="77"/>
                <a:ea typeface="+mn-ea"/>
                <a:cs typeface="+mn-cs"/>
                <a:sym typeface="Palatino"/>
              </a:rPr>
              <a:t>Friend?</a:t>
            </a:r>
          </a:p>
        </p:txBody>
      </p:sp>
      <p:sp>
        <p:nvSpPr>
          <p:cNvPr id="81" name="Oval 80">
            <a:extLst>
              <a:ext uri="{FF2B5EF4-FFF2-40B4-BE49-F238E27FC236}">
                <a16:creationId xmlns:a16="http://schemas.microsoft.com/office/drawing/2014/main" id="{EF7EB1CF-93BC-8945-A1B3-1DFADCFB9FDD}"/>
              </a:ext>
            </a:extLst>
          </p:cNvPr>
          <p:cNvSpPr/>
          <p:nvPr/>
        </p:nvSpPr>
        <p:spPr>
          <a:xfrm>
            <a:off x="9866184" y="4506862"/>
            <a:ext cx="272059" cy="272059"/>
          </a:xfrm>
          <a:prstGeom prst="ellipse">
            <a:avLst/>
          </a:prstGeom>
          <a:solidFill>
            <a:srgbClr val="FF85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82" name="Oval 81">
            <a:extLst>
              <a:ext uri="{FF2B5EF4-FFF2-40B4-BE49-F238E27FC236}">
                <a16:creationId xmlns:a16="http://schemas.microsoft.com/office/drawing/2014/main" id="{7D2E6D3E-B24D-704F-B6B9-9C4494324DF8}"/>
              </a:ext>
            </a:extLst>
          </p:cNvPr>
          <p:cNvSpPr/>
          <p:nvPr/>
        </p:nvSpPr>
        <p:spPr>
          <a:xfrm>
            <a:off x="8953547" y="277190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p>
        </p:txBody>
      </p:sp>
      <p:sp>
        <p:nvSpPr>
          <p:cNvPr id="83" name="Oval 82">
            <a:extLst>
              <a:ext uri="{FF2B5EF4-FFF2-40B4-BE49-F238E27FC236}">
                <a16:creationId xmlns:a16="http://schemas.microsoft.com/office/drawing/2014/main" id="{C7F03D8D-E092-B345-84DE-102BFDAB8CDB}"/>
              </a:ext>
            </a:extLst>
          </p:cNvPr>
          <p:cNvSpPr/>
          <p:nvPr/>
        </p:nvSpPr>
        <p:spPr>
          <a:xfrm>
            <a:off x="8873788" y="3387793"/>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84" name="Oval 83">
            <a:extLst>
              <a:ext uri="{FF2B5EF4-FFF2-40B4-BE49-F238E27FC236}">
                <a16:creationId xmlns:a16="http://schemas.microsoft.com/office/drawing/2014/main" id="{948EDC5E-FC96-FD4E-BB71-2E3FA8FBE982}"/>
              </a:ext>
            </a:extLst>
          </p:cNvPr>
          <p:cNvSpPr/>
          <p:nvPr/>
        </p:nvSpPr>
        <p:spPr>
          <a:xfrm>
            <a:off x="9545295" y="3135982"/>
            <a:ext cx="289230" cy="289230"/>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sp>
        <p:nvSpPr>
          <p:cNvPr id="85" name="Oval 84">
            <a:extLst>
              <a:ext uri="{FF2B5EF4-FFF2-40B4-BE49-F238E27FC236}">
                <a16:creationId xmlns:a16="http://schemas.microsoft.com/office/drawing/2014/main" id="{E015A94F-4324-2741-AEB1-81E795103585}"/>
              </a:ext>
            </a:extLst>
          </p:cNvPr>
          <p:cNvSpPr/>
          <p:nvPr/>
        </p:nvSpPr>
        <p:spPr>
          <a:xfrm>
            <a:off x="10656066" y="272954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e</a:t>
            </a:r>
          </a:p>
        </p:txBody>
      </p:sp>
      <p:sp>
        <p:nvSpPr>
          <p:cNvPr id="86" name="Oval 85">
            <a:extLst>
              <a:ext uri="{FF2B5EF4-FFF2-40B4-BE49-F238E27FC236}">
                <a16:creationId xmlns:a16="http://schemas.microsoft.com/office/drawing/2014/main" id="{8C886814-087E-CD4E-BC60-B6841CA903B3}"/>
              </a:ext>
            </a:extLst>
          </p:cNvPr>
          <p:cNvSpPr/>
          <p:nvPr/>
        </p:nvSpPr>
        <p:spPr>
          <a:xfrm>
            <a:off x="9874762" y="2698595"/>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87" name="Oval 86">
            <a:extLst>
              <a:ext uri="{FF2B5EF4-FFF2-40B4-BE49-F238E27FC236}">
                <a16:creationId xmlns:a16="http://schemas.microsoft.com/office/drawing/2014/main" id="{9A2D3CD1-16DB-414D-B995-5D5A38BD4A6D}"/>
              </a:ext>
            </a:extLst>
          </p:cNvPr>
          <p:cNvSpPr/>
          <p:nvPr/>
        </p:nvSpPr>
        <p:spPr>
          <a:xfrm>
            <a:off x="10075017" y="3554179"/>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a:t>
            </a:r>
          </a:p>
        </p:txBody>
      </p:sp>
      <p:sp>
        <p:nvSpPr>
          <p:cNvPr id="88" name="Oval 87">
            <a:extLst>
              <a:ext uri="{FF2B5EF4-FFF2-40B4-BE49-F238E27FC236}">
                <a16:creationId xmlns:a16="http://schemas.microsoft.com/office/drawing/2014/main" id="{071D011A-4AE7-EE4B-884E-E7756AB0291E}"/>
              </a:ext>
            </a:extLst>
          </p:cNvPr>
          <p:cNvSpPr/>
          <p:nvPr/>
        </p:nvSpPr>
        <p:spPr>
          <a:xfrm>
            <a:off x="9441866" y="3551068"/>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a:t>
            </a:r>
          </a:p>
        </p:txBody>
      </p:sp>
      <p:cxnSp>
        <p:nvCxnSpPr>
          <p:cNvPr id="89" name="Straight Arrow Connector 88">
            <a:extLst>
              <a:ext uri="{FF2B5EF4-FFF2-40B4-BE49-F238E27FC236}">
                <a16:creationId xmlns:a16="http://schemas.microsoft.com/office/drawing/2014/main" id="{FB65B8FD-92B5-554F-A2CB-3266D07B8DA2}"/>
              </a:ext>
            </a:extLst>
          </p:cNvPr>
          <p:cNvCxnSpPr>
            <a:cxnSpLocks/>
            <a:stCxn id="84" idx="0"/>
            <a:endCxn id="86" idx="3"/>
          </p:cNvCxnSpPr>
          <p:nvPr/>
        </p:nvCxnSpPr>
        <p:spPr>
          <a:xfrm flipV="1">
            <a:off x="9689911" y="2945468"/>
            <a:ext cx="227209" cy="19051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0" name="Straight Arrow Connector 89">
            <a:extLst>
              <a:ext uri="{FF2B5EF4-FFF2-40B4-BE49-F238E27FC236}">
                <a16:creationId xmlns:a16="http://schemas.microsoft.com/office/drawing/2014/main" id="{C2659434-5D8D-3544-AA47-D72FCEFED4C5}"/>
              </a:ext>
            </a:extLst>
          </p:cNvPr>
          <p:cNvCxnSpPr>
            <a:cxnSpLocks/>
            <a:stCxn id="83" idx="0"/>
            <a:endCxn id="82" idx="4"/>
          </p:cNvCxnSpPr>
          <p:nvPr/>
        </p:nvCxnSpPr>
        <p:spPr>
          <a:xfrm flipV="1">
            <a:off x="9018404" y="3061135"/>
            <a:ext cx="79759" cy="32665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1" name="Straight Arrow Connector 90">
            <a:extLst>
              <a:ext uri="{FF2B5EF4-FFF2-40B4-BE49-F238E27FC236}">
                <a16:creationId xmlns:a16="http://schemas.microsoft.com/office/drawing/2014/main" id="{22AD7E5C-F0F4-B848-95B0-07B22D542BB6}"/>
              </a:ext>
            </a:extLst>
          </p:cNvPr>
          <p:cNvCxnSpPr>
            <a:cxnSpLocks/>
            <a:stCxn id="84" idx="6"/>
            <a:endCxn id="93" idx="2"/>
          </p:cNvCxnSpPr>
          <p:nvPr/>
        </p:nvCxnSpPr>
        <p:spPr>
          <a:xfrm flipV="1">
            <a:off x="9834525" y="3214410"/>
            <a:ext cx="405501" cy="66188"/>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2" name="Straight Arrow Connector 91">
            <a:extLst>
              <a:ext uri="{FF2B5EF4-FFF2-40B4-BE49-F238E27FC236}">
                <a16:creationId xmlns:a16="http://schemas.microsoft.com/office/drawing/2014/main" id="{0DF80D35-F51E-8B47-814E-B5E6F7EA3AA7}"/>
              </a:ext>
            </a:extLst>
          </p:cNvPr>
          <p:cNvCxnSpPr>
            <a:cxnSpLocks/>
            <a:stCxn id="82" idx="5"/>
            <a:endCxn id="84" idx="1"/>
          </p:cNvCxnSpPr>
          <p:nvPr/>
        </p:nvCxnSpPr>
        <p:spPr>
          <a:xfrm>
            <a:off x="9200420" y="3018778"/>
            <a:ext cx="387232" cy="15956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3" name="Oval 92">
            <a:extLst>
              <a:ext uri="{FF2B5EF4-FFF2-40B4-BE49-F238E27FC236}">
                <a16:creationId xmlns:a16="http://schemas.microsoft.com/office/drawing/2014/main" id="{F7CD2390-ECF3-424C-A310-69AB04384F74}"/>
              </a:ext>
            </a:extLst>
          </p:cNvPr>
          <p:cNvSpPr/>
          <p:nvPr/>
        </p:nvSpPr>
        <p:spPr>
          <a:xfrm>
            <a:off x="10240026" y="3069794"/>
            <a:ext cx="289230" cy="289230"/>
          </a:xfrm>
          <a:prstGeom prst="ellipse">
            <a:avLst/>
          </a:prstGeom>
          <a:solidFill>
            <a:srgbClr val="E7E6E6"/>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94" name="Straight Arrow Connector 93">
            <a:extLst>
              <a:ext uri="{FF2B5EF4-FFF2-40B4-BE49-F238E27FC236}">
                <a16:creationId xmlns:a16="http://schemas.microsoft.com/office/drawing/2014/main" id="{376265C4-F7AB-1244-AF58-0961FF070908}"/>
              </a:ext>
            </a:extLst>
          </p:cNvPr>
          <p:cNvCxnSpPr>
            <a:cxnSpLocks/>
            <a:stCxn id="84" idx="5"/>
            <a:endCxn id="87" idx="1"/>
          </p:cNvCxnSpPr>
          <p:nvPr/>
        </p:nvCxnSpPr>
        <p:spPr>
          <a:xfrm>
            <a:off x="9792168" y="3382855"/>
            <a:ext cx="325206" cy="21368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5" name="Straight Arrow Connector 94">
            <a:extLst>
              <a:ext uri="{FF2B5EF4-FFF2-40B4-BE49-F238E27FC236}">
                <a16:creationId xmlns:a16="http://schemas.microsoft.com/office/drawing/2014/main" id="{79A1D831-3870-5844-9DFF-BBEFB24982DA}"/>
              </a:ext>
            </a:extLst>
          </p:cNvPr>
          <p:cNvCxnSpPr>
            <a:cxnSpLocks/>
            <a:stCxn id="84" idx="4"/>
            <a:endCxn id="88" idx="0"/>
          </p:cNvCxnSpPr>
          <p:nvPr/>
        </p:nvCxnSpPr>
        <p:spPr>
          <a:xfrm flipH="1">
            <a:off x="9586482" y="3425212"/>
            <a:ext cx="103429" cy="125856"/>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6" name="Straight Arrow Connector 95">
            <a:extLst>
              <a:ext uri="{FF2B5EF4-FFF2-40B4-BE49-F238E27FC236}">
                <a16:creationId xmlns:a16="http://schemas.microsoft.com/office/drawing/2014/main" id="{026EB891-4269-A44D-B75A-160AF25FA838}"/>
              </a:ext>
            </a:extLst>
          </p:cNvPr>
          <p:cNvCxnSpPr>
            <a:cxnSpLocks/>
            <a:stCxn id="84" idx="2"/>
            <a:endCxn id="83" idx="6"/>
          </p:cNvCxnSpPr>
          <p:nvPr/>
        </p:nvCxnSpPr>
        <p:spPr>
          <a:xfrm flipH="1">
            <a:off x="9163018" y="3280597"/>
            <a:ext cx="382277" cy="251811"/>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7" name="Straight Arrow Connector 96">
            <a:extLst>
              <a:ext uri="{FF2B5EF4-FFF2-40B4-BE49-F238E27FC236}">
                <a16:creationId xmlns:a16="http://schemas.microsoft.com/office/drawing/2014/main" id="{F95F66A1-3FA7-2448-9278-D4007B6E499D}"/>
              </a:ext>
            </a:extLst>
          </p:cNvPr>
          <p:cNvCxnSpPr>
            <a:cxnSpLocks/>
            <a:stCxn id="86" idx="6"/>
            <a:endCxn id="85" idx="2"/>
          </p:cNvCxnSpPr>
          <p:nvPr/>
        </p:nvCxnSpPr>
        <p:spPr>
          <a:xfrm>
            <a:off x="10163993" y="2843211"/>
            <a:ext cx="492073" cy="30953"/>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98" name="Straight Arrow Connector 97">
            <a:extLst>
              <a:ext uri="{FF2B5EF4-FFF2-40B4-BE49-F238E27FC236}">
                <a16:creationId xmlns:a16="http://schemas.microsoft.com/office/drawing/2014/main" id="{C4ADC976-ACEA-9D42-B150-82EC58180A8C}"/>
              </a:ext>
            </a:extLst>
          </p:cNvPr>
          <p:cNvCxnSpPr>
            <a:cxnSpLocks/>
            <a:stCxn id="87" idx="0"/>
            <a:endCxn id="93" idx="4"/>
          </p:cNvCxnSpPr>
          <p:nvPr/>
        </p:nvCxnSpPr>
        <p:spPr>
          <a:xfrm flipV="1">
            <a:off x="10219633" y="3359025"/>
            <a:ext cx="165009" cy="195154"/>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99" name="TextBox 98">
            <a:extLst>
              <a:ext uri="{FF2B5EF4-FFF2-40B4-BE49-F238E27FC236}">
                <a16:creationId xmlns:a16="http://schemas.microsoft.com/office/drawing/2014/main" id="{2A0A3B0D-0EE4-7D49-A472-A98A30B58290}"/>
              </a:ext>
            </a:extLst>
          </p:cNvPr>
          <p:cNvSpPr txBox="1"/>
          <p:nvPr/>
        </p:nvSpPr>
        <p:spPr>
          <a:xfrm>
            <a:off x="9417510" y="2832955"/>
            <a:ext cx="44254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rPr>
              <a:t>Key</a:t>
            </a:r>
            <a:endParaRPr kumimoji="0" lang="en-US" sz="1800" b="0" i="0" u="none" strike="noStrike" kern="1200" cap="none" spc="0" normalizeH="0" baseline="0" noProof="0" dirty="0">
              <a:ln>
                <a:noFill/>
              </a:ln>
              <a:solidFill>
                <a:srgbClr val="0432FF"/>
              </a:solidFill>
              <a:effectLst/>
              <a:uLnTx/>
              <a:uFillTx/>
              <a:latin typeface="Gill Sans MT" panose="020B0502020104020203" pitchFamily="34" charset="77"/>
              <a:ea typeface="+mn-ea"/>
              <a:cs typeface="+mn-cs"/>
              <a:sym typeface="Palatino"/>
            </a:endParaRPr>
          </a:p>
        </p:txBody>
      </p:sp>
      <p:sp>
        <p:nvSpPr>
          <p:cNvPr id="100" name="Oval 99">
            <a:extLst>
              <a:ext uri="{FF2B5EF4-FFF2-40B4-BE49-F238E27FC236}">
                <a16:creationId xmlns:a16="http://schemas.microsoft.com/office/drawing/2014/main" id="{47BDAE0D-D81E-6943-86B0-709130672CD3}"/>
              </a:ext>
            </a:extLst>
          </p:cNvPr>
          <p:cNvSpPr/>
          <p:nvPr/>
        </p:nvSpPr>
        <p:spPr>
          <a:xfrm>
            <a:off x="9544502" y="3136982"/>
            <a:ext cx="289230" cy="289230"/>
          </a:xfrm>
          <a:prstGeom prst="ellipse">
            <a:avLst/>
          </a:prstGeom>
          <a:solidFill>
            <a:srgbClr val="00FDFF"/>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grpSp>
        <p:nvGrpSpPr>
          <p:cNvPr id="101" name="Group 100">
            <a:extLst>
              <a:ext uri="{FF2B5EF4-FFF2-40B4-BE49-F238E27FC236}">
                <a16:creationId xmlns:a16="http://schemas.microsoft.com/office/drawing/2014/main" id="{0AF49CB6-60D9-2741-8BB0-829CD4CF3172}"/>
              </a:ext>
            </a:extLst>
          </p:cNvPr>
          <p:cNvGrpSpPr/>
          <p:nvPr/>
        </p:nvGrpSpPr>
        <p:grpSpPr>
          <a:xfrm>
            <a:off x="8739578" y="1482826"/>
            <a:ext cx="2435255" cy="916091"/>
            <a:chOff x="8922676" y="3439990"/>
            <a:chExt cx="2435255" cy="916091"/>
          </a:xfrm>
        </p:grpSpPr>
        <p:sp>
          <p:nvSpPr>
            <p:cNvPr id="102" name="Oval 101">
              <a:extLst>
                <a:ext uri="{FF2B5EF4-FFF2-40B4-BE49-F238E27FC236}">
                  <a16:creationId xmlns:a16="http://schemas.microsoft.com/office/drawing/2014/main" id="{76F1D498-78F5-0E45-9617-2F07F6E67F23}"/>
                </a:ext>
              </a:extLst>
            </p:cNvPr>
            <p:cNvSpPr/>
            <p:nvPr/>
          </p:nvSpPr>
          <p:spPr>
            <a:xfrm>
              <a:off x="9945655" y="406431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d</a:t>
              </a:r>
            </a:p>
          </p:txBody>
        </p:sp>
        <p:sp>
          <p:nvSpPr>
            <p:cNvPr id="103" name="Oval 102">
              <a:extLst>
                <a:ext uri="{FF2B5EF4-FFF2-40B4-BE49-F238E27FC236}">
                  <a16:creationId xmlns:a16="http://schemas.microsoft.com/office/drawing/2014/main" id="{CEC7A2A1-BC8B-7343-ABA6-CC9E8A8AC659}"/>
                </a:ext>
              </a:extLst>
            </p:cNvPr>
            <p:cNvSpPr/>
            <p:nvPr/>
          </p:nvSpPr>
          <p:spPr>
            <a:xfrm>
              <a:off x="9660346" y="360274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04" name="Oval 103">
              <a:extLst>
                <a:ext uri="{FF2B5EF4-FFF2-40B4-BE49-F238E27FC236}">
                  <a16:creationId xmlns:a16="http://schemas.microsoft.com/office/drawing/2014/main" id="{D6BA71AE-749B-424C-BF23-8F14A445A8C4}"/>
                </a:ext>
              </a:extLst>
            </p:cNvPr>
            <p:cNvSpPr/>
            <p:nvPr/>
          </p:nvSpPr>
          <p:spPr>
            <a:xfrm>
              <a:off x="10237422" y="3594104"/>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105" name="Straight Arrow Connector 104">
              <a:extLst>
                <a:ext uri="{FF2B5EF4-FFF2-40B4-BE49-F238E27FC236}">
                  <a16:creationId xmlns:a16="http://schemas.microsoft.com/office/drawing/2014/main" id="{6BF401F3-5EA4-3F40-A948-F13757061A4C}"/>
                </a:ext>
              </a:extLst>
            </p:cNvPr>
            <p:cNvCxnSpPr>
              <a:stCxn id="103" idx="6"/>
              <a:endCxn id="104" idx="2"/>
            </p:cNvCxnSpPr>
            <p:nvPr/>
          </p:nvCxnSpPr>
          <p:spPr>
            <a:xfrm flipV="1">
              <a:off x="9952113" y="3739988"/>
              <a:ext cx="285309" cy="864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06" name="Straight Arrow Connector 105">
              <a:extLst>
                <a:ext uri="{FF2B5EF4-FFF2-40B4-BE49-F238E27FC236}">
                  <a16:creationId xmlns:a16="http://schemas.microsoft.com/office/drawing/2014/main" id="{CA4E232A-EA1A-144A-A582-523DD51B3088}"/>
                </a:ext>
              </a:extLst>
            </p:cNvPr>
            <p:cNvCxnSpPr>
              <a:cxnSpLocks/>
              <a:stCxn id="102" idx="0"/>
              <a:endCxn id="104" idx="3"/>
            </p:cNvCxnSpPr>
            <p:nvPr/>
          </p:nvCxnSpPr>
          <p:spPr>
            <a:xfrm flipV="1">
              <a:off x="10091539" y="3843142"/>
              <a:ext cx="188611" cy="22117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07" name="Straight Arrow Connector 106">
              <a:extLst>
                <a:ext uri="{FF2B5EF4-FFF2-40B4-BE49-F238E27FC236}">
                  <a16:creationId xmlns:a16="http://schemas.microsoft.com/office/drawing/2014/main" id="{966C4DCF-8021-9643-81F8-E3BA039FD8CC}"/>
                </a:ext>
              </a:extLst>
            </p:cNvPr>
            <p:cNvCxnSpPr>
              <a:cxnSpLocks/>
              <a:stCxn id="102" idx="0"/>
              <a:endCxn id="103" idx="5"/>
            </p:cNvCxnSpPr>
            <p:nvPr/>
          </p:nvCxnSpPr>
          <p:spPr>
            <a:xfrm flipH="1" flipV="1">
              <a:off x="9909384" y="3851782"/>
              <a:ext cx="182155" cy="212532"/>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08" name="Oval 107">
              <a:extLst>
                <a:ext uri="{FF2B5EF4-FFF2-40B4-BE49-F238E27FC236}">
                  <a16:creationId xmlns:a16="http://schemas.microsoft.com/office/drawing/2014/main" id="{8729EFE2-C588-D94E-A564-6C0247C38C4D}"/>
                </a:ext>
              </a:extLst>
            </p:cNvPr>
            <p:cNvSpPr/>
            <p:nvPr/>
          </p:nvSpPr>
          <p:spPr>
            <a:xfrm>
              <a:off x="9030254"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109" name="Oval 108">
              <a:extLst>
                <a:ext uri="{FF2B5EF4-FFF2-40B4-BE49-F238E27FC236}">
                  <a16:creationId xmlns:a16="http://schemas.microsoft.com/office/drawing/2014/main" id="{1F34A79B-1B9B-BD47-AD39-1002E0C1991C}"/>
                </a:ext>
              </a:extLst>
            </p:cNvPr>
            <p:cNvSpPr/>
            <p:nvPr/>
          </p:nvSpPr>
          <p:spPr>
            <a:xfrm>
              <a:off x="10870317" y="3797875"/>
              <a:ext cx="291767" cy="291767"/>
            </a:xfrm>
            <a:prstGeom prst="ellipse">
              <a:avLst/>
            </a:prstGeom>
            <a:solidFill>
              <a:schemeClr val="accent6">
                <a:lumMod val="20000"/>
                <a:lumOff val="80000"/>
              </a:schemeClr>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10" name="Straight Arrow Connector 109">
              <a:extLst>
                <a:ext uri="{FF2B5EF4-FFF2-40B4-BE49-F238E27FC236}">
                  <a16:creationId xmlns:a16="http://schemas.microsoft.com/office/drawing/2014/main" id="{03022E89-7DBD-6941-8C10-315AFD2E2516}"/>
                </a:ext>
              </a:extLst>
            </p:cNvPr>
            <p:cNvCxnSpPr>
              <a:cxnSpLocks/>
              <a:stCxn id="108" idx="6"/>
              <a:endCxn id="103" idx="2"/>
            </p:cNvCxnSpPr>
            <p:nvPr/>
          </p:nvCxnSpPr>
          <p:spPr>
            <a:xfrm flipV="1">
              <a:off x="9322020" y="3748628"/>
              <a:ext cx="338326" cy="195131"/>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11" name="Straight Arrow Connector 110">
              <a:extLst>
                <a:ext uri="{FF2B5EF4-FFF2-40B4-BE49-F238E27FC236}">
                  <a16:creationId xmlns:a16="http://schemas.microsoft.com/office/drawing/2014/main" id="{D65C7E1D-7140-7745-9016-3105D2661127}"/>
                </a:ext>
              </a:extLst>
            </p:cNvPr>
            <p:cNvCxnSpPr>
              <a:cxnSpLocks/>
              <a:stCxn id="108" idx="6"/>
              <a:endCxn id="102" idx="2"/>
            </p:cNvCxnSpPr>
            <p:nvPr/>
          </p:nvCxnSpPr>
          <p:spPr>
            <a:xfrm>
              <a:off x="9322020" y="3943759"/>
              <a:ext cx="623635" cy="266439"/>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cxnSp>
          <p:nvCxnSpPr>
            <p:cNvPr id="112" name="Straight Arrow Connector 111">
              <a:extLst>
                <a:ext uri="{FF2B5EF4-FFF2-40B4-BE49-F238E27FC236}">
                  <a16:creationId xmlns:a16="http://schemas.microsoft.com/office/drawing/2014/main" id="{87DC791D-3489-584A-9BAA-C0E7094662CC}"/>
                </a:ext>
              </a:extLst>
            </p:cNvPr>
            <p:cNvCxnSpPr>
              <a:cxnSpLocks/>
              <a:stCxn id="104" idx="6"/>
              <a:endCxn id="109" idx="2"/>
            </p:cNvCxnSpPr>
            <p:nvPr/>
          </p:nvCxnSpPr>
          <p:spPr>
            <a:xfrm>
              <a:off x="10529189" y="3739988"/>
              <a:ext cx="341128" cy="203770"/>
            </a:xfrm>
            <a:prstGeom prst="straightConnector1">
              <a:avLst/>
            </a:prstGeom>
            <a:noFill/>
            <a:ln w="12700" cap="flat" cmpd="sng" algn="ctr">
              <a:solidFill>
                <a:schemeClr val="tx1">
                  <a:lumMod val="50000"/>
                </a:schemeClr>
              </a:solidFill>
              <a:prstDash val="solid"/>
              <a:miter lim="800000"/>
              <a:headEnd type="none" w="lg" len="med"/>
              <a:tailEnd type="none" w="lg" len="med"/>
            </a:ln>
            <a:effectLst>
              <a:outerShdw blurRad="38100" dist="20000" sx="1000" sy="1000" rotWithShape="0">
                <a:srgbClr val="000000"/>
              </a:outerShdw>
            </a:effectLst>
          </p:spPr>
        </p:cxnSp>
        <p:cxnSp>
          <p:nvCxnSpPr>
            <p:cNvPr id="113" name="Straight Arrow Connector 112">
              <a:extLst>
                <a:ext uri="{FF2B5EF4-FFF2-40B4-BE49-F238E27FC236}">
                  <a16:creationId xmlns:a16="http://schemas.microsoft.com/office/drawing/2014/main" id="{240FDBFF-EF32-CB40-A419-31D7D623F191}"/>
                </a:ext>
              </a:extLst>
            </p:cNvPr>
            <p:cNvCxnSpPr>
              <a:cxnSpLocks/>
              <a:stCxn id="102" idx="6"/>
              <a:endCxn id="109" idx="2"/>
            </p:cNvCxnSpPr>
            <p:nvPr/>
          </p:nvCxnSpPr>
          <p:spPr>
            <a:xfrm flipV="1">
              <a:off x="10237422" y="3943758"/>
              <a:ext cx="632895" cy="266440"/>
            </a:xfrm>
            <a:prstGeom prst="straightConnector1">
              <a:avLst/>
            </a:prstGeom>
            <a:noFill/>
            <a:ln w="12700" cap="flat" cmpd="sng" algn="ctr">
              <a:solidFill>
                <a:srgbClr val="000000"/>
              </a:solidFill>
              <a:prstDash val="solid"/>
              <a:miter lim="800000"/>
              <a:headEnd type="none" w="lg" len="med"/>
              <a:tailEnd type="none" w="lg" len="med"/>
            </a:ln>
            <a:effectLst>
              <a:outerShdw blurRad="38100" dist="20000" sx="1000" sy="1000" rotWithShape="0">
                <a:srgbClr val="000000"/>
              </a:outerShdw>
            </a:effectLst>
          </p:spPr>
        </p:cxnSp>
        <p:sp>
          <p:nvSpPr>
            <p:cNvPr id="114" name="TextBox 113">
              <a:extLst>
                <a:ext uri="{FF2B5EF4-FFF2-40B4-BE49-F238E27FC236}">
                  <a16:creationId xmlns:a16="http://schemas.microsoft.com/office/drawing/2014/main" id="{7F6D3DB7-4AA8-B744-B691-499E65BA9020}"/>
                </a:ext>
              </a:extLst>
            </p:cNvPr>
            <p:cNvSpPr txBox="1"/>
            <p:nvPr/>
          </p:nvSpPr>
          <p:spPr>
            <a:xfrm>
              <a:off x="8922676" y="3459286"/>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Src</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15" name="TextBox 114">
              <a:extLst>
                <a:ext uri="{FF2B5EF4-FFF2-40B4-BE49-F238E27FC236}">
                  <a16:creationId xmlns:a16="http://schemas.microsoft.com/office/drawing/2014/main" id="{FC3EBC61-D62E-114C-A026-542159E99AF9}"/>
                </a:ext>
              </a:extLst>
            </p:cNvPr>
            <p:cNvSpPr txBox="1"/>
            <p:nvPr/>
          </p:nvSpPr>
          <p:spPr>
            <a:xfrm>
              <a:off x="10788378" y="3439990"/>
              <a:ext cx="56955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432FF"/>
                  </a:solidFill>
                  <a:effectLst/>
                  <a:uLnTx/>
                  <a:uFillTx/>
                  <a:latin typeface="Calibri" panose="020F0502020204030204"/>
                  <a:ea typeface="+mn-ea"/>
                  <a:cs typeface="+mn-cs"/>
                  <a:sym typeface="Palatino"/>
                </a:rPr>
                <a:t>Dst</a:t>
              </a:r>
              <a:endParaRPr kumimoji="0" lang="en-US" sz="1400" b="0" i="0" u="none" strike="noStrike" kern="1200" cap="none" spc="0" normalizeH="0" baseline="0" noProof="0" dirty="0">
                <a:ln>
                  <a:noFill/>
                </a:ln>
                <a:solidFill>
                  <a:srgbClr val="0432FF"/>
                </a:solidFill>
                <a:effectLst/>
                <a:uLnTx/>
                <a:uFillTx/>
                <a:latin typeface="Calibri" panose="020F0502020204030204"/>
                <a:ea typeface="+mn-ea"/>
                <a:cs typeface="+mn-cs"/>
                <a:sym typeface="Palatino"/>
              </a:endParaRPr>
            </a:p>
          </p:txBody>
        </p:sp>
        <p:sp>
          <p:nvSpPr>
            <p:cNvPr id="116" name="TextBox 115">
              <a:extLst>
                <a:ext uri="{FF2B5EF4-FFF2-40B4-BE49-F238E27FC236}">
                  <a16:creationId xmlns:a16="http://schemas.microsoft.com/office/drawing/2014/main" id="{08090565-F93C-3045-92F6-96BEEF6FEC75}"/>
                </a:ext>
              </a:extLst>
            </p:cNvPr>
            <p:cNvSpPr txBox="1"/>
            <p:nvPr/>
          </p:nvSpPr>
          <p:spPr>
            <a:xfrm>
              <a:off x="9353336" y="36285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17" name="TextBox 116">
              <a:extLst>
                <a:ext uri="{FF2B5EF4-FFF2-40B4-BE49-F238E27FC236}">
                  <a16:creationId xmlns:a16="http://schemas.microsoft.com/office/drawing/2014/main" id="{7DB45968-DA7F-0B45-A63D-6B69E6171D3F}"/>
                </a:ext>
              </a:extLst>
            </p:cNvPr>
            <p:cNvSpPr txBox="1"/>
            <p:nvPr/>
          </p:nvSpPr>
          <p:spPr>
            <a:xfrm>
              <a:off x="9967094" y="3487853"/>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18" name="TextBox 117">
              <a:extLst>
                <a:ext uri="{FF2B5EF4-FFF2-40B4-BE49-F238E27FC236}">
                  <a16:creationId xmlns:a16="http://schemas.microsoft.com/office/drawing/2014/main" id="{233F871E-9824-BA45-95C3-36BB60504619}"/>
                </a:ext>
              </a:extLst>
            </p:cNvPr>
            <p:cNvSpPr txBox="1"/>
            <p:nvPr/>
          </p:nvSpPr>
          <p:spPr>
            <a:xfrm>
              <a:off x="10571917" y="357815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19" name="TextBox 118">
              <a:extLst>
                <a:ext uri="{FF2B5EF4-FFF2-40B4-BE49-F238E27FC236}">
                  <a16:creationId xmlns:a16="http://schemas.microsoft.com/office/drawing/2014/main" id="{8A897AD7-F9C8-984B-B9EF-20770A1E891D}"/>
                </a:ext>
              </a:extLst>
            </p:cNvPr>
            <p:cNvSpPr txBox="1"/>
            <p:nvPr/>
          </p:nvSpPr>
          <p:spPr>
            <a:xfrm>
              <a:off x="9498974" y="3996229"/>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20" name="TextBox 119">
              <a:extLst>
                <a:ext uri="{FF2B5EF4-FFF2-40B4-BE49-F238E27FC236}">
                  <a16:creationId xmlns:a16="http://schemas.microsoft.com/office/drawing/2014/main" id="{1B94C9A7-93CD-EC45-92A0-07D6C298880D}"/>
                </a:ext>
              </a:extLst>
            </p:cNvPr>
            <p:cNvSpPr txBox="1"/>
            <p:nvPr/>
          </p:nvSpPr>
          <p:spPr>
            <a:xfrm>
              <a:off x="10473178" y="3989026"/>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2</a:t>
              </a:r>
            </a:p>
          </p:txBody>
        </p:sp>
        <p:sp>
          <p:nvSpPr>
            <p:cNvPr id="121" name="TextBox 120">
              <a:extLst>
                <a:ext uri="{FF2B5EF4-FFF2-40B4-BE49-F238E27FC236}">
                  <a16:creationId xmlns:a16="http://schemas.microsoft.com/office/drawing/2014/main" id="{902D0111-F97A-B948-8E68-E3FFFF4249F7}"/>
                </a:ext>
              </a:extLst>
            </p:cNvPr>
            <p:cNvSpPr txBox="1"/>
            <p:nvPr/>
          </p:nvSpPr>
          <p:spPr>
            <a:xfrm>
              <a:off x="9819569"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sp>
          <p:nvSpPr>
            <p:cNvPr id="122" name="TextBox 121">
              <a:extLst>
                <a:ext uri="{FF2B5EF4-FFF2-40B4-BE49-F238E27FC236}">
                  <a16:creationId xmlns:a16="http://schemas.microsoft.com/office/drawing/2014/main" id="{C66200DF-5977-3E4B-9066-782FC7009857}"/>
                </a:ext>
              </a:extLst>
            </p:cNvPr>
            <p:cNvSpPr txBox="1"/>
            <p:nvPr/>
          </p:nvSpPr>
          <p:spPr>
            <a:xfrm>
              <a:off x="10140101" y="3815755"/>
              <a:ext cx="2185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Palatino"/>
                </a:rPr>
                <a:t>1</a:t>
              </a:r>
            </a:p>
          </p:txBody>
        </p:sp>
      </p:grpSp>
      <p:grpSp>
        <p:nvGrpSpPr>
          <p:cNvPr id="123" name="Group 122">
            <a:extLst>
              <a:ext uri="{FF2B5EF4-FFF2-40B4-BE49-F238E27FC236}">
                <a16:creationId xmlns:a16="http://schemas.microsoft.com/office/drawing/2014/main" id="{96F0ED47-A3DF-DB46-B8B1-667A9759F1DE}"/>
              </a:ext>
            </a:extLst>
          </p:cNvPr>
          <p:cNvGrpSpPr/>
          <p:nvPr/>
        </p:nvGrpSpPr>
        <p:grpSpPr>
          <a:xfrm>
            <a:off x="8848038" y="1634998"/>
            <a:ext cx="2131830" cy="495538"/>
            <a:chOff x="8843317" y="1636759"/>
            <a:chExt cx="2131830" cy="495538"/>
          </a:xfrm>
        </p:grpSpPr>
        <p:sp>
          <p:nvSpPr>
            <p:cNvPr id="124" name="Oval 123">
              <a:extLst>
                <a:ext uri="{FF2B5EF4-FFF2-40B4-BE49-F238E27FC236}">
                  <a16:creationId xmlns:a16="http://schemas.microsoft.com/office/drawing/2014/main" id="{75A1045B-EAC9-2B40-B466-8384219266A7}"/>
                </a:ext>
              </a:extLst>
            </p:cNvPr>
            <p:cNvSpPr/>
            <p:nvPr/>
          </p:nvSpPr>
          <p:spPr>
            <a:xfrm>
              <a:off x="9473409" y="164539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b</a:t>
              </a:r>
            </a:p>
          </p:txBody>
        </p:sp>
        <p:sp>
          <p:nvSpPr>
            <p:cNvPr id="125" name="Oval 124">
              <a:extLst>
                <a:ext uri="{FF2B5EF4-FFF2-40B4-BE49-F238E27FC236}">
                  <a16:creationId xmlns:a16="http://schemas.microsoft.com/office/drawing/2014/main" id="{8DD1E00A-90F4-354E-89DB-34222FB2FD2E}"/>
                </a:ext>
              </a:extLst>
            </p:cNvPr>
            <p:cNvSpPr/>
            <p:nvPr/>
          </p:nvSpPr>
          <p:spPr>
            <a:xfrm>
              <a:off x="10050485" y="1636759"/>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c</a:t>
              </a:r>
            </a:p>
          </p:txBody>
        </p:sp>
        <p:cxnSp>
          <p:nvCxnSpPr>
            <p:cNvPr id="126" name="Straight Arrow Connector 125">
              <a:extLst>
                <a:ext uri="{FF2B5EF4-FFF2-40B4-BE49-F238E27FC236}">
                  <a16:creationId xmlns:a16="http://schemas.microsoft.com/office/drawing/2014/main" id="{62B79E75-D016-3E4B-B3E5-8AEF5BE15FA4}"/>
                </a:ext>
              </a:extLst>
            </p:cNvPr>
            <p:cNvCxnSpPr>
              <a:stCxn id="124" idx="6"/>
              <a:endCxn id="125" idx="2"/>
            </p:cNvCxnSpPr>
            <p:nvPr/>
          </p:nvCxnSpPr>
          <p:spPr>
            <a:xfrm flipV="1">
              <a:off x="9765176" y="1782643"/>
              <a:ext cx="285309" cy="864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sp>
          <p:nvSpPr>
            <p:cNvPr id="127" name="Oval 126">
              <a:extLst>
                <a:ext uri="{FF2B5EF4-FFF2-40B4-BE49-F238E27FC236}">
                  <a16:creationId xmlns:a16="http://schemas.microsoft.com/office/drawing/2014/main" id="{0DBB212B-6BF4-174A-8024-55BDDFDCA3B6}"/>
                </a:ext>
              </a:extLst>
            </p:cNvPr>
            <p:cNvSpPr/>
            <p:nvPr/>
          </p:nvSpPr>
          <p:spPr>
            <a:xfrm>
              <a:off x="8843317"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a</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128" name="Oval 127">
              <a:extLst>
                <a:ext uri="{FF2B5EF4-FFF2-40B4-BE49-F238E27FC236}">
                  <a16:creationId xmlns:a16="http://schemas.microsoft.com/office/drawing/2014/main" id="{E26A9482-41D4-0046-AECE-D03735C4AD43}"/>
                </a:ext>
              </a:extLst>
            </p:cNvPr>
            <p:cNvSpPr/>
            <p:nvPr/>
          </p:nvSpPr>
          <p:spPr>
            <a:xfrm>
              <a:off x="10683380" y="1840530"/>
              <a:ext cx="291767" cy="291767"/>
            </a:xfrm>
            <a:prstGeom prst="ellipse">
              <a:avLst/>
            </a:prstGeom>
            <a:solidFill>
              <a:srgbClr val="C2F3B9"/>
            </a:solidFill>
            <a:ln w="6350" cap="flat" cmpd="sng" algn="ctr">
              <a:solidFill>
                <a:sysClr val="windowText" lastClr="000000"/>
              </a:solidFill>
              <a:prstDash val="solid"/>
              <a:miter lim="800000"/>
            </a:ln>
            <a:effectLst>
              <a:outerShdw sx="1000" sy="1000" rotWithShape="0">
                <a:srgbClr val="000000"/>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f</a:t>
              </a:r>
            </a:p>
          </p:txBody>
        </p:sp>
        <p:cxnSp>
          <p:nvCxnSpPr>
            <p:cNvPr id="129" name="Straight Arrow Connector 128">
              <a:extLst>
                <a:ext uri="{FF2B5EF4-FFF2-40B4-BE49-F238E27FC236}">
                  <a16:creationId xmlns:a16="http://schemas.microsoft.com/office/drawing/2014/main" id="{2D549F21-DFCD-4B45-BC2D-EB8863BB45F4}"/>
                </a:ext>
              </a:extLst>
            </p:cNvPr>
            <p:cNvCxnSpPr>
              <a:cxnSpLocks/>
              <a:stCxn id="127" idx="6"/>
              <a:endCxn id="124" idx="2"/>
            </p:cNvCxnSpPr>
            <p:nvPr/>
          </p:nvCxnSpPr>
          <p:spPr>
            <a:xfrm flipV="1">
              <a:off x="9135083" y="1791283"/>
              <a:ext cx="338326" cy="195131"/>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cxnSp>
          <p:nvCxnSpPr>
            <p:cNvPr id="130" name="Straight Arrow Connector 129">
              <a:extLst>
                <a:ext uri="{FF2B5EF4-FFF2-40B4-BE49-F238E27FC236}">
                  <a16:creationId xmlns:a16="http://schemas.microsoft.com/office/drawing/2014/main" id="{628BAA91-CD20-124A-B3BE-0681E699678A}"/>
                </a:ext>
              </a:extLst>
            </p:cNvPr>
            <p:cNvCxnSpPr>
              <a:cxnSpLocks/>
              <a:stCxn id="125" idx="6"/>
              <a:endCxn id="128" idx="2"/>
            </p:cNvCxnSpPr>
            <p:nvPr/>
          </p:nvCxnSpPr>
          <p:spPr>
            <a:xfrm>
              <a:off x="10342252" y="1782643"/>
              <a:ext cx="341128" cy="203770"/>
            </a:xfrm>
            <a:prstGeom prst="straightConnector1">
              <a:avLst/>
            </a:prstGeom>
            <a:noFill/>
            <a:ln w="25400" cap="flat" cmpd="sng" algn="ctr">
              <a:solidFill>
                <a:srgbClr val="00B050"/>
              </a:solidFill>
              <a:prstDash val="solid"/>
              <a:miter lim="800000"/>
              <a:headEnd type="none" w="lg" len="med"/>
              <a:tailEnd type="none" w="lg" len="med"/>
            </a:ln>
            <a:effectLst>
              <a:outerShdw blurRad="38100" dist="20000" sx="1000" sy="1000" rotWithShape="0">
                <a:srgbClr val="000000"/>
              </a:outerShdw>
            </a:effectLst>
          </p:spPr>
        </p:cxnSp>
      </p:grpSp>
      <p:sp>
        <p:nvSpPr>
          <p:cNvPr id="131" name="TextBox 130">
            <a:extLst>
              <a:ext uri="{FF2B5EF4-FFF2-40B4-BE49-F238E27FC236}">
                <a16:creationId xmlns:a16="http://schemas.microsoft.com/office/drawing/2014/main" id="{B1337824-8569-5B41-A2DC-AB731F29D5B1}"/>
              </a:ext>
            </a:extLst>
          </p:cNvPr>
          <p:cNvSpPr txBox="1"/>
          <p:nvPr/>
        </p:nvSpPr>
        <p:spPr>
          <a:xfrm>
            <a:off x="3077805" y="5725060"/>
            <a:ext cx="20167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Control flow graph</a:t>
            </a:r>
          </a:p>
        </p:txBody>
      </p:sp>
      <p:sp>
        <p:nvSpPr>
          <p:cNvPr id="132" name="TextBox 131">
            <a:extLst>
              <a:ext uri="{FF2B5EF4-FFF2-40B4-BE49-F238E27FC236}">
                <a16:creationId xmlns:a16="http://schemas.microsoft.com/office/drawing/2014/main" id="{951B5CE9-88E4-A545-88DC-6E3C4B76AE9F}"/>
              </a:ext>
            </a:extLst>
          </p:cNvPr>
          <p:cNvSpPr txBox="1"/>
          <p:nvPr/>
        </p:nvSpPr>
        <p:spPr>
          <a:xfrm>
            <a:off x="5843679" y="5724576"/>
            <a:ext cx="249186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Subgraph isomorphism</a:t>
            </a:r>
          </a:p>
        </p:txBody>
      </p:sp>
    </p:spTree>
    <p:custDataLst>
      <p:tags r:id="rId1"/>
    </p:custDataLst>
    <p:extLst>
      <p:ext uri="{BB962C8B-B14F-4D97-AF65-F5344CB8AC3E}">
        <p14:creationId xmlns:p14="http://schemas.microsoft.com/office/powerpoint/2010/main" val="2056334535"/>
      </p:ext>
    </p:extLst>
  </p:cSld>
  <p:clrMapOvr>
    <a:masterClrMapping/>
  </p:clrMapOvr>
  <p:transition spd="med" advTm="2797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dissolve">
                                      <p:cBhvr>
                                        <p:cTn id="2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415600" y="115577"/>
            <a:ext cx="11360800" cy="763600"/>
          </a:xfrm>
          <a:prstGeom prst="rect">
            <a:avLst/>
          </a:prstGeom>
        </p:spPr>
        <p:txBody>
          <a:bodyPr spcFirstLastPara="1" wrap="square" lIns="121900" tIns="121900" rIns="121900" bIns="121900" anchor="ctr" anchorCtr="0">
            <a:noAutofit/>
          </a:bodyPr>
          <a:lstStyle/>
          <a:p>
            <a:r>
              <a:rPr lang="en" dirty="0"/>
              <a:t>Illuminati: Joint Explanation </a:t>
            </a:r>
            <a:endParaRPr dirty="0"/>
          </a:p>
        </p:txBody>
      </p:sp>
      <p:sp>
        <p:nvSpPr>
          <p:cNvPr id="221" name="Google Shape;221;p29"/>
          <p:cNvSpPr txBox="1">
            <a:spLocks noGrp="1"/>
          </p:cNvSpPr>
          <p:nvPr>
            <p:ph type="body" idx="4294967295"/>
          </p:nvPr>
        </p:nvSpPr>
        <p:spPr>
          <a:xfrm>
            <a:off x="415433" y="1536633"/>
            <a:ext cx="5680400" cy="2544800"/>
          </a:xfrm>
          <a:prstGeom prst="rect">
            <a:avLst/>
          </a:prstGeom>
        </p:spPr>
        <p:txBody>
          <a:bodyPr spcFirstLastPara="1" wrap="square" lIns="121900" tIns="121900" rIns="121900" bIns="121900" anchor="t" anchorCtr="0">
            <a:noAutofit/>
          </a:bodyPr>
          <a:lstStyle/>
          <a:p>
            <a:pPr indent="-448722">
              <a:buSzPts val="1700"/>
            </a:pPr>
            <a:r>
              <a:rPr lang="en" sz="2267" dirty="0">
                <a:latin typeface="Gill Sans MT" panose="020B0502020104020203" pitchFamily="34" charset="77"/>
              </a:rPr>
              <a:t>Next, Illuminati estimates the importance scores for </a:t>
            </a:r>
            <a:r>
              <a:rPr lang="en" sz="2267" i="1" dirty="0">
                <a:solidFill>
                  <a:srgbClr val="0432FF"/>
                </a:solidFill>
                <a:latin typeface="Gill Sans MT" panose="020B0502020104020203" pitchFamily="34" charset="77"/>
              </a:rPr>
              <a:t>nodes</a:t>
            </a:r>
            <a:r>
              <a:rPr lang="en" sz="2267" dirty="0">
                <a:latin typeface="Gill Sans MT" panose="020B0502020104020203" pitchFamily="34" charset="77"/>
              </a:rPr>
              <a:t>. </a:t>
            </a:r>
            <a:endParaRPr sz="2267" dirty="0">
              <a:latin typeface="Gill Sans MT" panose="020B0502020104020203" pitchFamily="34" charset="77"/>
            </a:endParaRPr>
          </a:p>
        </p:txBody>
      </p:sp>
      <p:sp>
        <p:nvSpPr>
          <p:cNvPr id="222" name="Google Shape;222;p29"/>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50</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224" name="Google Shape;224;p29"/>
          <p:cNvPicPr preferRelativeResize="0"/>
          <p:nvPr/>
        </p:nvPicPr>
        <p:blipFill>
          <a:blip r:embed="rId3">
            <a:alphaModFix/>
          </a:blip>
          <a:stretch>
            <a:fillRect/>
          </a:stretch>
        </p:blipFill>
        <p:spPr>
          <a:xfrm>
            <a:off x="415600" y="4207017"/>
            <a:ext cx="11360800" cy="1884816"/>
          </a:xfrm>
          <a:prstGeom prst="rect">
            <a:avLst/>
          </a:prstGeom>
          <a:noFill/>
          <a:ln>
            <a:noFill/>
          </a:ln>
        </p:spPr>
      </p:pic>
      <p:sp>
        <p:nvSpPr>
          <p:cNvPr id="225" name="Google Shape;225;p29"/>
          <p:cNvSpPr/>
          <p:nvPr/>
        </p:nvSpPr>
        <p:spPr>
          <a:xfrm>
            <a:off x="6189400" y="4078767"/>
            <a:ext cx="4567600" cy="20708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2133" b="0" i="0" u="none" strike="noStrike" kern="0" cap="none" spc="0" normalizeH="0" baseline="0" noProof="0">
              <a:ln>
                <a:noFill/>
              </a:ln>
              <a:solidFill>
                <a:srgbClr val="414141"/>
              </a:solidFill>
              <a:effectLst/>
              <a:uLnTx/>
              <a:uFillTx/>
              <a:latin typeface="Palatino"/>
              <a:ea typeface="Palatino"/>
              <a:sym typeface="Palatino"/>
            </a:endParaRPr>
          </a:p>
        </p:txBody>
      </p:sp>
      <p:cxnSp>
        <p:nvCxnSpPr>
          <p:cNvPr id="226" name="Google Shape;226;p29"/>
          <p:cNvCxnSpPr/>
          <p:nvPr/>
        </p:nvCxnSpPr>
        <p:spPr>
          <a:xfrm rot="10800000">
            <a:off x="8473200" y="3582600"/>
            <a:ext cx="0" cy="479600"/>
          </a:xfrm>
          <a:prstGeom prst="straightConnector1">
            <a:avLst/>
          </a:prstGeom>
          <a:noFill/>
          <a:ln w="19050" cap="flat" cmpd="sng">
            <a:solidFill>
              <a:srgbClr val="FF0000"/>
            </a:solidFill>
            <a:prstDash val="solid"/>
            <a:round/>
            <a:headEnd type="none" w="med" len="med"/>
            <a:tailEnd type="triangle" w="med" len="med"/>
          </a:ln>
        </p:spPr>
      </p:cxnSp>
      <p:pic>
        <p:nvPicPr>
          <p:cNvPr id="3" name="Picture 2">
            <a:extLst>
              <a:ext uri="{FF2B5EF4-FFF2-40B4-BE49-F238E27FC236}">
                <a16:creationId xmlns:a16="http://schemas.microsoft.com/office/drawing/2014/main" id="{A660B87D-C73E-F44C-AFAD-E057F33AD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218" y="1728693"/>
            <a:ext cx="4295445" cy="1707021"/>
          </a:xfrm>
          <a:prstGeom prst="rect">
            <a:avLst/>
          </a:prstGeom>
        </p:spPr>
      </p:pic>
      <p:sp>
        <p:nvSpPr>
          <p:cNvPr id="12" name="Google Shape;225;p29">
            <a:extLst>
              <a:ext uri="{FF2B5EF4-FFF2-40B4-BE49-F238E27FC236}">
                <a16:creationId xmlns:a16="http://schemas.microsoft.com/office/drawing/2014/main" id="{A72E6620-091C-DE47-B537-2A7AE4A2A61A}"/>
              </a:ext>
            </a:extLst>
          </p:cNvPr>
          <p:cNvSpPr/>
          <p:nvPr/>
        </p:nvSpPr>
        <p:spPr>
          <a:xfrm>
            <a:off x="6189401" y="1502063"/>
            <a:ext cx="4567600" cy="20708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2133" b="0" i="0" u="none" strike="noStrike" kern="0" cap="none" spc="0" normalizeH="0" baseline="0" noProof="0">
              <a:ln>
                <a:noFill/>
              </a:ln>
              <a:solidFill>
                <a:srgbClr val="414141"/>
              </a:solidFill>
              <a:effectLst/>
              <a:uLnTx/>
              <a:uFillTx/>
              <a:latin typeface="Palatino"/>
              <a:ea typeface="Palatino"/>
              <a:sym typeface="Palatino"/>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415600" y="99140"/>
            <a:ext cx="11360800" cy="763600"/>
          </a:xfrm>
          <a:prstGeom prst="rect">
            <a:avLst/>
          </a:prstGeom>
        </p:spPr>
        <p:txBody>
          <a:bodyPr spcFirstLastPara="1" wrap="square" lIns="121900" tIns="121900" rIns="121900" bIns="121900" anchor="ctr" anchorCtr="0">
            <a:noAutofit/>
          </a:bodyPr>
          <a:lstStyle/>
          <a:p>
            <a:r>
              <a:rPr lang="en" dirty="0"/>
              <a:t>Experiment</a:t>
            </a:r>
            <a:endParaRPr dirty="0"/>
          </a:p>
        </p:txBody>
      </p:sp>
      <p:sp>
        <p:nvSpPr>
          <p:cNvPr id="233" name="Google Shape;233;p30"/>
          <p:cNvSpPr txBox="1">
            <a:spLocks noGrp="1"/>
          </p:cNvSpPr>
          <p:nvPr>
            <p:ph type="body" idx="4294967295"/>
          </p:nvPr>
        </p:nvSpPr>
        <p:spPr>
          <a:xfrm>
            <a:off x="415600" y="1153236"/>
            <a:ext cx="5986800" cy="4446228"/>
          </a:xfrm>
          <a:prstGeom prst="rect">
            <a:avLst/>
          </a:prstGeom>
        </p:spPr>
        <p:txBody>
          <a:bodyPr spcFirstLastPara="1" wrap="square" lIns="121900" tIns="121900" rIns="121900" bIns="121900" anchor="t" anchorCtr="0">
            <a:noAutofit/>
          </a:bodyPr>
          <a:lstStyle/>
          <a:p>
            <a:pPr indent="-440256">
              <a:buSzPts val="1600"/>
            </a:pPr>
            <a:r>
              <a:rPr lang="en" sz="2400" dirty="0">
                <a:latin typeface="Gill Sans MT" panose="020B0502020104020203" pitchFamily="34" charset="77"/>
              </a:rPr>
              <a:t>Public datasets &amp; GNN models</a:t>
            </a:r>
            <a:br>
              <a:rPr lang="en" sz="2400" dirty="0">
                <a:latin typeface="Gill Sans MT" panose="020B0502020104020203" pitchFamily="34" charset="77"/>
              </a:rPr>
            </a:br>
            <a:endParaRPr sz="2400" dirty="0">
              <a:latin typeface="Gill Sans MT" panose="020B0502020104020203" pitchFamily="34" charset="77"/>
            </a:endParaRPr>
          </a:p>
          <a:p>
            <a:pPr indent="-440256">
              <a:buSzPts val="1600"/>
            </a:pPr>
            <a:r>
              <a:rPr lang="en-US" sz="2400" dirty="0">
                <a:latin typeface="Gill Sans MT" panose="020B0502020104020203" pitchFamily="34" charset="77"/>
              </a:rPr>
              <a:t>Code vulnerability detection</a:t>
            </a:r>
          </a:p>
          <a:p>
            <a:pPr lvl="1" indent="-406390">
              <a:spcBef>
                <a:spcPts val="0"/>
              </a:spcBef>
              <a:buSzPts val="1200"/>
            </a:pPr>
            <a:r>
              <a:rPr lang="en-US" sz="1800" b="1" dirty="0">
                <a:latin typeface="Gill Sans MT" panose="020B0502020104020203" pitchFamily="34" charset="77"/>
              </a:rPr>
              <a:t>Dataset</a:t>
            </a:r>
            <a:r>
              <a:rPr lang="en-US" sz="1800" dirty="0">
                <a:latin typeface="Gill Sans MT" panose="020B0502020104020203" pitchFamily="34" charset="77"/>
              </a:rPr>
              <a:t>: A well-labeled dataset from NIST Software Assurance Reference Dataset (SARD), named Julie [2]</a:t>
            </a:r>
          </a:p>
          <a:p>
            <a:pPr lvl="1" indent="-406390">
              <a:spcBef>
                <a:spcPts val="0"/>
              </a:spcBef>
              <a:buSzPts val="1200"/>
            </a:pPr>
            <a:r>
              <a:rPr lang="en-US" sz="1800" b="1" dirty="0">
                <a:latin typeface="Gill Sans MT" panose="020B0502020104020203" pitchFamily="34" charset="77"/>
              </a:rPr>
              <a:t>Model</a:t>
            </a:r>
            <a:r>
              <a:rPr lang="en-US" sz="1800" dirty="0">
                <a:latin typeface="Gill Sans MT" panose="020B0502020104020203" pitchFamily="34" charset="77"/>
              </a:rPr>
              <a:t>: </a:t>
            </a:r>
            <a:r>
              <a:rPr lang="en-US" sz="1800" dirty="0" err="1">
                <a:latin typeface="Gill Sans MT" panose="020B0502020104020203" pitchFamily="34" charset="77"/>
              </a:rPr>
              <a:t>Devign</a:t>
            </a:r>
            <a:r>
              <a:rPr lang="en-US" sz="1800" dirty="0">
                <a:latin typeface="Gill Sans MT" panose="020B0502020104020203" pitchFamily="34" charset="77"/>
              </a:rPr>
              <a:t> [3]</a:t>
            </a:r>
            <a:br>
              <a:rPr lang="en-US" sz="1800" dirty="0">
                <a:latin typeface="Gill Sans MT" panose="020B0502020104020203" pitchFamily="34" charset="77"/>
              </a:rPr>
            </a:br>
            <a:endParaRPr lang="en" sz="2400" dirty="0">
              <a:latin typeface="Gill Sans MT" panose="020B0502020104020203" pitchFamily="34" charset="77"/>
            </a:endParaRPr>
          </a:p>
          <a:p>
            <a:pPr indent="-440256">
              <a:buSzPts val="1600"/>
            </a:pPr>
            <a:r>
              <a:rPr lang="en" sz="2400" dirty="0">
                <a:latin typeface="Gill Sans MT" panose="020B0502020104020203" pitchFamily="34" charset="77"/>
              </a:rPr>
              <a:t>Smart contract vulnerability detection</a:t>
            </a:r>
            <a:endParaRPr lang="en-US" sz="2400" dirty="0">
              <a:latin typeface="Gill Sans MT" panose="020B0502020104020203" pitchFamily="34" charset="77"/>
            </a:endParaRPr>
          </a:p>
          <a:p>
            <a:pPr lvl="1" indent="-406390">
              <a:spcBef>
                <a:spcPts val="0"/>
              </a:spcBef>
              <a:buSzPts val="1200"/>
            </a:pPr>
            <a:r>
              <a:rPr lang="en-US" sz="1800" b="1" dirty="0">
                <a:latin typeface="Gill Sans MT" panose="020B0502020104020203" pitchFamily="34" charset="77"/>
              </a:rPr>
              <a:t>Dataset</a:t>
            </a:r>
            <a:r>
              <a:rPr lang="en-US" sz="1800" dirty="0">
                <a:latin typeface="Gill Sans MT" panose="020B0502020104020203" pitchFamily="34" charset="77"/>
              </a:rPr>
              <a:t>: ESC (Ethereum Smart Contracts) and VSC (</a:t>
            </a:r>
            <a:r>
              <a:rPr lang="en-US" sz="1800" dirty="0" err="1">
                <a:latin typeface="Gill Sans MT" panose="020B0502020104020203" pitchFamily="34" charset="77"/>
              </a:rPr>
              <a:t>VNTchain</a:t>
            </a:r>
            <a:r>
              <a:rPr lang="en-US" sz="1800" dirty="0">
                <a:latin typeface="Gill Sans MT" panose="020B0502020104020203" pitchFamily="34" charset="77"/>
              </a:rPr>
              <a:t> Smart Contracts)</a:t>
            </a:r>
          </a:p>
          <a:p>
            <a:pPr lvl="1" indent="-406390">
              <a:spcBef>
                <a:spcPts val="0"/>
              </a:spcBef>
              <a:buSzPts val="1200"/>
            </a:pPr>
            <a:r>
              <a:rPr lang="en" sz="1800" b="1" dirty="0">
                <a:latin typeface="Gill Sans MT" panose="020B0502020104020203" pitchFamily="34" charset="77"/>
              </a:rPr>
              <a:t>Model</a:t>
            </a:r>
            <a:r>
              <a:rPr lang="en" sz="1800" dirty="0">
                <a:latin typeface="Gill Sans MT" panose="020B0502020104020203" pitchFamily="34" charset="77"/>
              </a:rPr>
              <a:t>: DR-GCN [1]</a:t>
            </a:r>
            <a:br>
              <a:rPr lang="en" sz="1800" dirty="0">
                <a:latin typeface="Gill Sans MT" panose="020B0502020104020203" pitchFamily="34" charset="77"/>
              </a:rPr>
            </a:br>
            <a:endParaRPr sz="1800" dirty="0">
              <a:latin typeface="Gill Sans MT" panose="020B0502020104020203" pitchFamily="34" charset="77"/>
            </a:endParaRPr>
          </a:p>
        </p:txBody>
      </p:sp>
      <p:sp>
        <p:nvSpPr>
          <p:cNvPr id="234" name="Google Shape;234;p30"/>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51</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sp>
        <p:nvSpPr>
          <p:cNvPr id="235" name="Google Shape;235;p30"/>
          <p:cNvSpPr txBox="1">
            <a:spLocks noGrp="1"/>
          </p:cNvSpPr>
          <p:nvPr>
            <p:ph type="body" idx="4294967295"/>
          </p:nvPr>
        </p:nvSpPr>
        <p:spPr>
          <a:xfrm>
            <a:off x="283779" y="5800727"/>
            <a:ext cx="11360800" cy="1046805"/>
          </a:xfrm>
          <a:prstGeom prst="rect">
            <a:avLst/>
          </a:prstGeom>
        </p:spPr>
        <p:txBody>
          <a:bodyPr spcFirstLastPara="1" wrap="square" lIns="121900" tIns="121900" rIns="121900" bIns="121900" anchor="t" anchorCtr="0">
            <a:noAutofit/>
          </a:bodyPr>
          <a:lstStyle/>
          <a:p>
            <a:pPr marL="0" indent="0">
              <a:lnSpc>
                <a:spcPct val="100000"/>
              </a:lnSpc>
              <a:buNone/>
            </a:pPr>
            <a:r>
              <a:rPr lang="en" sz="1200" dirty="0">
                <a:latin typeface="Gill Sans MT" panose="020B0502020104020203" pitchFamily="34" charset="77"/>
              </a:rPr>
              <a:t>[1] Yuan Zhuang, </a:t>
            </a:r>
            <a:r>
              <a:rPr lang="en" sz="1200" dirty="0" err="1">
                <a:latin typeface="Gill Sans MT" panose="020B0502020104020203" pitchFamily="34" charset="77"/>
              </a:rPr>
              <a:t>Zhenguang</a:t>
            </a:r>
            <a:r>
              <a:rPr lang="en" sz="1200" dirty="0">
                <a:latin typeface="Gill Sans MT" panose="020B0502020104020203" pitchFamily="34" charset="77"/>
              </a:rPr>
              <a:t> Liu, Peng Qian, Qi Liu, Xiang Wang, and </a:t>
            </a:r>
            <a:r>
              <a:rPr lang="en" sz="1200" dirty="0" err="1">
                <a:latin typeface="Gill Sans MT" panose="020B0502020104020203" pitchFamily="34" charset="77"/>
              </a:rPr>
              <a:t>Qinming</a:t>
            </a:r>
            <a:r>
              <a:rPr lang="en" sz="1200" dirty="0">
                <a:latin typeface="Gill Sans MT" panose="020B0502020104020203" pitchFamily="34" charset="77"/>
              </a:rPr>
              <a:t> He. 2021. Smart contract vulnerability detection using graph neural networks. In  IJCAI'20.</a:t>
            </a:r>
            <a:endParaRPr sz="1200" dirty="0">
              <a:latin typeface="Gill Sans MT" panose="020B0502020104020203" pitchFamily="34" charset="77"/>
            </a:endParaRPr>
          </a:p>
          <a:p>
            <a:pPr marL="0" indent="0">
              <a:lnSpc>
                <a:spcPct val="100000"/>
              </a:lnSpc>
              <a:buNone/>
            </a:pPr>
            <a:r>
              <a:rPr lang="en" sz="1200" dirty="0">
                <a:latin typeface="Gill Sans MT" panose="020B0502020104020203" pitchFamily="34" charset="77"/>
              </a:rPr>
              <a:t>[2] NIST, “Software assurance reference dataset,” https:// </a:t>
            </a:r>
            <a:r>
              <a:rPr lang="en" sz="1200" dirty="0" err="1">
                <a:latin typeface="Gill Sans MT" panose="020B0502020104020203" pitchFamily="34" charset="77"/>
              </a:rPr>
              <a:t>samate.nist</a:t>
            </a:r>
            <a:r>
              <a:rPr lang="en" sz="1200" dirty="0">
                <a:latin typeface="Gill Sans MT" panose="020B0502020104020203" pitchFamily="34" charset="77"/>
              </a:rPr>
              <a:t>. gov/ SARD/ , 2017.</a:t>
            </a:r>
            <a:endParaRPr sz="1200" dirty="0">
              <a:latin typeface="Gill Sans MT" panose="020B0502020104020203" pitchFamily="34" charset="77"/>
            </a:endParaRPr>
          </a:p>
          <a:p>
            <a:pPr marL="0" indent="0">
              <a:lnSpc>
                <a:spcPct val="100000"/>
              </a:lnSpc>
              <a:buNone/>
            </a:pPr>
            <a:r>
              <a:rPr lang="en" sz="1200" dirty="0">
                <a:latin typeface="Gill Sans MT" panose="020B0502020104020203" pitchFamily="34" charset="77"/>
              </a:rPr>
              <a:t>[3] </a:t>
            </a:r>
            <a:r>
              <a:rPr lang="en" sz="1200" dirty="0" err="1">
                <a:latin typeface="Gill Sans MT" panose="020B0502020104020203" pitchFamily="34" charset="77"/>
              </a:rPr>
              <a:t>Yaqin</a:t>
            </a:r>
            <a:r>
              <a:rPr lang="en" sz="1200" dirty="0">
                <a:latin typeface="Gill Sans MT" panose="020B0502020104020203" pitchFamily="34" charset="77"/>
              </a:rPr>
              <a:t> Zhou, </a:t>
            </a:r>
            <a:r>
              <a:rPr lang="en" sz="1200" dirty="0" err="1">
                <a:latin typeface="Gill Sans MT" panose="020B0502020104020203" pitchFamily="34" charset="77"/>
              </a:rPr>
              <a:t>Shangqing</a:t>
            </a:r>
            <a:r>
              <a:rPr lang="en" sz="1200" dirty="0">
                <a:latin typeface="Gill Sans MT" panose="020B0502020104020203" pitchFamily="34" charset="77"/>
              </a:rPr>
              <a:t> Liu, </a:t>
            </a:r>
            <a:r>
              <a:rPr lang="en" sz="1200" dirty="0" err="1">
                <a:latin typeface="Gill Sans MT" panose="020B0502020104020203" pitchFamily="34" charset="77"/>
              </a:rPr>
              <a:t>Jingkai</a:t>
            </a:r>
            <a:r>
              <a:rPr lang="en" sz="1200" dirty="0">
                <a:latin typeface="Gill Sans MT" panose="020B0502020104020203" pitchFamily="34" charset="77"/>
              </a:rPr>
              <a:t> </a:t>
            </a:r>
            <a:r>
              <a:rPr lang="en" sz="1200" dirty="0" err="1">
                <a:latin typeface="Gill Sans MT" panose="020B0502020104020203" pitchFamily="34" charset="77"/>
              </a:rPr>
              <a:t>Siow</a:t>
            </a:r>
            <a:r>
              <a:rPr lang="en" sz="1200" dirty="0">
                <a:latin typeface="Gill Sans MT" panose="020B0502020104020203" pitchFamily="34" charset="77"/>
              </a:rPr>
              <a:t>, </a:t>
            </a:r>
            <a:r>
              <a:rPr lang="en" sz="1200" dirty="0" err="1">
                <a:latin typeface="Gill Sans MT" panose="020B0502020104020203" pitchFamily="34" charset="77"/>
              </a:rPr>
              <a:t>Xiaoning</a:t>
            </a:r>
            <a:r>
              <a:rPr lang="en" sz="1200" dirty="0">
                <a:latin typeface="Gill Sans MT" panose="020B0502020104020203" pitchFamily="34" charset="77"/>
              </a:rPr>
              <a:t> Du, and Yang Liu. 2019. </a:t>
            </a:r>
            <a:r>
              <a:rPr lang="en" sz="1200" dirty="0" err="1">
                <a:latin typeface="Gill Sans MT" panose="020B0502020104020203" pitchFamily="34" charset="77"/>
              </a:rPr>
              <a:t>Devign</a:t>
            </a:r>
            <a:r>
              <a:rPr lang="en" sz="1200" dirty="0">
                <a:latin typeface="Gill Sans MT" panose="020B0502020104020203" pitchFamily="34" charset="77"/>
              </a:rPr>
              <a:t>: effective vulnerability identification by learning comprehensive program semantics via graph neural networks. Proceedings of the 33rd International Conference on Neural Information Processing Systems.</a:t>
            </a:r>
            <a:endParaRPr sz="1200" dirty="0">
              <a:latin typeface="Gill Sans MT" panose="020B0502020104020203" pitchFamily="34" charset="77"/>
            </a:endParaRPr>
          </a:p>
        </p:txBody>
      </p:sp>
      <p:pic>
        <p:nvPicPr>
          <p:cNvPr id="236" name="Google Shape;236;p30"/>
          <p:cNvPicPr preferRelativeResize="0"/>
          <p:nvPr/>
        </p:nvPicPr>
        <p:blipFill>
          <a:blip r:embed="rId3">
            <a:alphaModFix/>
          </a:blip>
          <a:stretch>
            <a:fillRect/>
          </a:stretch>
        </p:blipFill>
        <p:spPr>
          <a:xfrm>
            <a:off x="6402400" y="1659952"/>
            <a:ext cx="5374000" cy="2372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3">
                                            <p:txEl>
                                              <p:pRg st="1" end="1"/>
                                            </p:txEl>
                                          </p:spTgt>
                                        </p:tgtEl>
                                        <p:attrNameLst>
                                          <p:attrName>style.visibility</p:attrName>
                                        </p:attrNameLst>
                                      </p:cBhvr>
                                      <p:to>
                                        <p:strVal val="visible"/>
                                      </p:to>
                                    </p:set>
                                    <p:animEffect transition="in" filter="dissolve">
                                      <p:cBhvr>
                                        <p:cTn id="7" dur="500"/>
                                        <p:tgtEl>
                                          <p:spTgt spid="23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33">
                                            <p:txEl>
                                              <p:pRg st="2" end="2"/>
                                            </p:txEl>
                                          </p:spTgt>
                                        </p:tgtEl>
                                        <p:attrNameLst>
                                          <p:attrName>style.visibility</p:attrName>
                                        </p:attrNameLst>
                                      </p:cBhvr>
                                      <p:to>
                                        <p:strVal val="visible"/>
                                      </p:to>
                                    </p:set>
                                    <p:animEffect transition="in" filter="dissolve">
                                      <p:cBhvr>
                                        <p:cTn id="10" dur="500"/>
                                        <p:tgtEl>
                                          <p:spTgt spid="23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33">
                                            <p:txEl>
                                              <p:pRg st="3" end="3"/>
                                            </p:txEl>
                                          </p:spTgt>
                                        </p:tgtEl>
                                        <p:attrNameLst>
                                          <p:attrName>style.visibility</p:attrName>
                                        </p:attrNameLst>
                                      </p:cBhvr>
                                      <p:to>
                                        <p:strVal val="visible"/>
                                      </p:to>
                                    </p:set>
                                    <p:animEffect transition="in" filter="dissolve">
                                      <p:cBhvr>
                                        <p:cTn id="13" dur="500"/>
                                        <p:tgtEl>
                                          <p:spTgt spid="23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33">
                                            <p:txEl>
                                              <p:pRg st="4" end="4"/>
                                            </p:txEl>
                                          </p:spTgt>
                                        </p:tgtEl>
                                        <p:attrNameLst>
                                          <p:attrName>style.visibility</p:attrName>
                                        </p:attrNameLst>
                                      </p:cBhvr>
                                      <p:to>
                                        <p:strVal val="visible"/>
                                      </p:to>
                                    </p:set>
                                    <p:animEffect transition="in" filter="dissolve">
                                      <p:cBhvr>
                                        <p:cTn id="18" dur="500"/>
                                        <p:tgtEl>
                                          <p:spTgt spid="23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33">
                                            <p:txEl>
                                              <p:pRg st="5" end="5"/>
                                            </p:txEl>
                                          </p:spTgt>
                                        </p:tgtEl>
                                        <p:attrNameLst>
                                          <p:attrName>style.visibility</p:attrName>
                                        </p:attrNameLst>
                                      </p:cBhvr>
                                      <p:to>
                                        <p:strVal val="visible"/>
                                      </p:to>
                                    </p:set>
                                    <p:animEffect transition="in" filter="dissolve">
                                      <p:cBhvr>
                                        <p:cTn id="21" dur="500"/>
                                        <p:tgtEl>
                                          <p:spTgt spid="23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33">
                                            <p:txEl>
                                              <p:pRg st="6" end="6"/>
                                            </p:txEl>
                                          </p:spTgt>
                                        </p:tgtEl>
                                        <p:attrNameLst>
                                          <p:attrName>style.visibility</p:attrName>
                                        </p:attrNameLst>
                                      </p:cBhvr>
                                      <p:to>
                                        <p:strVal val="visible"/>
                                      </p:to>
                                    </p:set>
                                    <p:animEffect transition="in" filter="dissolve">
                                      <p:cBhvr>
                                        <p:cTn id="24" dur="500"/>
                                        <p:tgtEl>
                                          <p:spTgt spid="2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pic>
        <p:nvPicPr>
          <p:cNvPr id="2" name="Picture 1">
            <a:extLst>
              <a:ext uri="{FF2B5EF4-FFF2-40B4-BE49-F238E27FC236}">
                <a16:creationId xmlns:a16="http://schemas.microsoft.com/office/drawing/2014/main" id="{95D07619-699E-2C4F-9072-73DD978DDB3D}"/>
              </a:ext>
            </a:extLst>
          </p:cNvPr>
          <p:cNvPicPr>
            <a:picLocks noChangeAspect="1"/>
          </p:cNvPicPr>
          <p:nvPr/>
        </p:nvPicPr>
        <p:blipFill>
          <a:blip r:embed="rId3"/>
          <a:stretch>
            <a:fillRect/>
          </a:stretch>
        </p:blipFill>
        <p:spPr>
          <a:xfrm>
            <a:off x="1369699" y="1297497"/>
            <a:ext cx="3434312" cy="986204"/>
          </a:xfrm>
          <a:prstGeom prst="rect">
            <a:avLst/>
          </a:prstGeom>
        </p:spPr>
      </p:pic>
      <p:sp>
        <p:nvSpPr>
          <p:cNvPr id="241" name="Google Shape;241;p31"/>
          <p:cNvSpPr txBox="1">
            <a:spLocks noGrp="1"/>
          </p:cNvSpPr>
          <p:nvPr>
            <p:ph type="title"/>
          </p:nvPr>
        </p:nvSpPr>
        <p:spPr>
          <a:xfrm>
            <a:off x="415600" y="109533"/>
            <a:ext cx="11360800" cy="763600"/>
          </a:xfrm>
          <a:prstGeom prst="rect">
            <a:avLst/>
          </a:prstGeom>
        </p:spPr>
        <p:txBody>
          <a:bodyPr spcFirstLastPara="1" wrap="square" lIns="121900" tIns="121900" rIns="121900" bIns="121900" anchor="ctr" anchorCtr="0">
            <a:noAutofit/>
          </a:bodyPr>
          <a:lstStyle/>
          <a:p>
            <a:r>
              <a:rPr lang="en" dirty="0"/>
              <a:t>Evaluation</a:t>
            </a:r>
            <a:endParaRPr dirty="0"/>
          </a:p>
        </p:txBody>
      </p:sp>
      <p:sp>
        <p:nvSpPr>
          <p:cNvPr id="242" name="Google Shape;242;p31"/>
          <p:cNvSpPr txBox="1">
            <a:spLocks noGrp="1"/>
          </p:cNvSpPr>
          <p:nvPr>
            <p:ph type="body" idx="4294967295"/>
          </p:nvPr>
        </p:nvSpPr>
        <p:spPr>
          <a:xfrm>
            <a:off x="415600" y="779490"/>
            <a:ext cx="11826442" cy="2994208"/>
          </a:xfrm>
          <a:prstGeom prst="rect">
            <a:avLst/>
          </a:prstGeom>
        </p:spPr>
        <p:txBody>
          <a:bodyPr spcFirstLastPara="1" wrap="square" lIns="121900" tIns="121900" rIns="121900" bIns="121900" anchor="t" anchorCtr="0">
            <a:noAutofit/>
          </a:bodyPr>
          <a:lstStyle/>
          <a:p>
            <a:pPr indent="-448722">
              <a:spcBef>
                <a:spcPts val="1100"/>
              </a:spcBef>
              <a:buSzPts val="1700"/>
            </a:pPr>
            <a:r>
              <a:rPr lang="en-US" sz="2267" dirty="0">
                <a:latin typeface="Gill Sans MT" panose="020B0502020104020203" pitchFamily="34" charset="77"/>
              </a:rPr>
              <a:t>Essentialness Percentage (EP)</a:t>
            </a:r>
          </a:p>
          <a:p>
            <a:pPr lvl="1" indent="-448722">
              <a:spcBef>
                <a:spcPts val="1100"/>
              </a:spcBef>
              <a:buSzPts val="1700"/>
            </a:pPr>
            <a:r>
              <a:rPr lang="en" sz="2334" dirty="0">
                <a:solidFill>
                  <a:schemeClr val="bg1"/>
                </a:solidFill>
                <a:latin typeface="Gill Sans MT" panose="020B0502020104020203" pitchFamily="34" charset="77"/>
              </a:rPr>
              <a:t> </a:t>
            </a:r>
          </a:p>
          <a:p>
            <a:pPr lvl="1" indent="-448722">
              <a:spcBef>
                <a:spcPts val="1100"/>
              </a:spcBef>
              <a:buSzPts val="1700"/>
            </a:pPr>
            <a:r>
              <a:rPr lang="en" sz="2334" dirty="0">
                <a:latin typeface="Gill Sans MT" panose="020B0502020104020203" pitchFamily="34" charset="77"/>
              </a:rPr>
              <a:t>Measures the percentage of subgraphs in the dataset that retain the original predictions.</a:t>
            </a:r>
            <a:br>
              <a:rPr lang="en" sz="2334" dirty="0">
                <a:latin typeface="Gill Sans MT" panose="020B0502020104020203" pitchFamily="34" charset="77"/>
              </a:rPr>
            </a:br>
            <a:endParaRPr lang="en" sz="300" dirty="0">
              <a:latin typeface="Gill Sans MT" panose="020B0502020104020203" pitchFamily="34" charset="77"/>
            </a:endParaRPr>
          </a:p>
          <a:p>
            <a:pPr indent="-448722">
              <a:spcBef>
                <a:spcPts val="1100"/>
              </a:spcBef>
              <a:buSzPts val="1700"/>
            </a:pPr>
            <a:r>
              <a:rPr lang="en" sz="2267" dirty="0">
                <a:latin typeface="Gill Sans MT" panose="020B0502020104020203" pitchFamily="34" charset="77"/>
              </a:rPr>
              <a:t>Comparison</a:t>
            </a:r>
          </a:p>
          <a:p>
            <a:pPr lvl="1" indent="-448722">
              <a:lnSpc>
                <a:spcPct val="100000"/>
              </a:lnSpc>
              <a:spcBef>
                <a:spcPts val="1100"/>
              </a:spcBef>
              <a:buSzPts val="1700"/>
            </a:pPr>
            <a:r>
              <a:rPr lang="en" sz="2334" dirty="0" err="1">
                <a:latin typeface="Gill Sans MT" panose="020B0502020104020203" pitchFamily="34" charset="77"/>
              </a:rPr>
              <a:t>GNNExplainer</a:t>
            </a:r>
            <a:r>
              <a:rPr lang="en" sz="2334" dirty="0">
                <a:latin typeface="Gill Sans MT" panose="020B0502020104020203" pitchFamily="34" charset="77"/>
              </a:rPr>
              <a:t> </a:t>
            </a:r>
            <a:r>
              <a:rPr lang="en" sz="2000" dirty="0">
                <a:latin typeface="Gill Sans MT" panose="020B0502020104020203" pitchFamily="34" charset="77"/>
              </a:rPr>
              <a:t>[</a:t>
            </a:r>
            <a:r>
              <a:rPr lang="en" sz="2000" i="1" dirty="0" err="1">
                <a:latin typeface="Gill Sans MT" panose="020B0502020104020203" pitchFamily="34" charset="77"/>
              </a:rPr>
              <a:t>NeurIPS</a:t>
            </a:r>
            <a:r>
              <a:rPr lang="en" sz="2000" i="1" dirty="0">
                <a:latin typeface="Gill Sans MT" panose="020B0502020104020203" pitchFamily="34" charset="77"/>
              </a:rPr>
              <a:t> ’19</a:t>
            </a:r>
            <a:r>
              <a:rPr lang="en" sz="2000" dirty="0">
                <a:latin typeface="Gill Sans MT" panose="020B0502020104020203" pitchFamily="34" charset="77"/>
              </a:rPr>
              <a:t>]</a:t>
            </a:r>
            <a:r>
              <a:rPr lang="en" sz="2334" dirty="0">
                <a:latin typeface="Gill Sans MT" panose="020B0502020104020203" pitchFamily="34" charset="77"/>
              </a:rPr>
              <a:t>, PGM-Explainer </a:t>
            </a:r>
            <a:r>
              <a:rPr lang="en" sz="2000" dirty="0">
                <a:latin typeface="Gill Sans MT" panose="020B0502020104020203" pitchFamily="34" charset="77"/>
              </a:rPr>
              <a:t>[</a:t>
            </a:r>
            <a:r>
              <a:rPr lang="en" sz="2000" i="1" dirty="0" err="1">
                <a:latin typeface="Gill Sans MT" panose="020B0502020104020203" pitchFamily="34" charset="77"/>
              </a:rPr>
              <a:t>NeurIPS</a:t>
            </a:r>
            <a:r>
              <a:rPr lang="en" sz="2000" i="1" dirty="0">
                <a:latin typeface="Gill Sans MT" panose="020B0502020104020203" pitchFamily="34" charset="77"/>
              </a:rPr>
              <a:t> ’20</a:t>
            </a:r>
            <a:r>
              <a:rPr lang="en" sz="2000" dirty="0">
                <a:latin typeface="Gill Sans MT" panose="020B0502020104020203" pitchFamily="34" charset="77"/>
              </a:rPr>
              <a:t>]</a:t>
            </a:r>
            <a:r>
              <a:rPr lang="en" sz="2334" dirty="0">
                <a:latin typeface="Gill Sans MT" panose="020B0502020104020203" pitchFamily="34" charset="77"/>
              </a:rPr>
              <a:t>, </a:t>
            </a:r>
            <a:r>
              <a:rPr lang="en" sz="2334" dirty="0" err="1">
                <a:latin typeface="Gill Sans MT" panose="020B0502020104020203" pitchFamily="34" charset="77"/>
              </a:rPr>
              <a:t>PGExplainer</a:t>
            </a:r>
            <a:r>
              <a:rPr lang="en" sz="2334" dirty="0">
                <a:latin typeface="Gill Sans MT" panose="020B0502020104020203" pitchFamily="34" charset="77"/>
              </a:rPr>
              <a:t> </a:t>
            </a:r>
            <a:r>
              <a:rPr lang="en" sz="2000" dirty="0">
                <a:latin typeface="Gill Sans MT" panose="020B0502020104020203" pitchFamily="34" charset="77"/>
              </a:rPr>
              <a:t>[</a:t>
            </a:r>
            <a:r>
              <a:rPr lang="en" sz="2000" i="1" dirty="0" err="1">
                <a:latin typeface="Gill Sans MT" panose="020B0502020104020203" pitchFamily="34" charset="77"/>
              </a:rPr>
              <a:t>NeurIPS</a:t>
            </a:r>
            <a:r>
              <a:rPr lang="en" sz="2000" i="1" dirty="0">
                <a:latin typeface="Gill Sans MT" panose="020B0502020104020203" pitchFamily="34" charset="77"/>
              </a:rPr>
              <a:t> ’20</a:t>
            </a:r>
            <a:r>
              <a:rPr lang="en" sz="2000" dirty="0">
                <a:latin typeface="Gill Sans MT" panose="020B0502020104020203" pitchFamily="34" charset="77"/>
              </a:rPr>
              <a:t>]</a:t>
            </a:r>
            <a:endParaRPr lang="en" sz="2334" dirty="0">
              <a:latin typeface="Gill Sans MT" panose="020B0502020104020203" pitchFamily="34" charset="77"/>
            </a:endParaRPr>
          </a:p>
        </p:txBody>
      </p:sp>
      <p:sp>
        <p:nvSpPr>
          <p:cNvPr id="243" name="Google Shape;243;p31"/>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52</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245" name="Google Shape;245;p31" title="Reentrancy"/>
          <p:cNvPicPr preferRelativeResize="0"/>
          <p:nvPr/>
        </p:nvPicPr>
        <p:blipFill>
          <a:blip r:embed="rId4">
            <a:alphaModFix/>
          </a:blip>
          <a:stretch>
            <a:fillRect/>
          </a:stretch>
        </p:blipFill>
        <p:spPr>
          <a:xfrm>
            <a:off x="6691609" y="3607307"/>
            <a:ext cx="5084791" cy="3144082"/>
          </a:xfrm>
          <a:prstGeom prst="rect">
            <a:avLst/>
          </a:prstGeom>
          <a:noFill/>
          <a:ln>
            <a:noFill/>
          </a:ln>
        </p:spPr>
      </p:pic>
      <p:pic>
        <p:nvPicPr>
          <p:cNvPr id="246" name="Google Shape;246;p31" title="CWE-416"/>
          <p:cNvPicPr preferRelativeResize="0"/>
          <p:nvPr/>
        </p:nvPicPr>
        <p:blipFill>
          <a:blip r:embed="rId5">
            <a:alphaModFix/>
          </a:blip>
          <a:stretch>
            <a:fillRect/>
          </a:stretch>
        </p:blipFill>
        <p:spPr>
          <a:xfrm>
            <a:off x="1212043" y="3617816"/>
            <a:ext cx="4985874" cy="3082939"/>
          </a:xfrm>
          <a:prstGeom prst="rect">
            <a:avLst/>
          </a:prstGeom>
          <a:noFill/>
          <a:ln>
            <a:noFill/>
          </a:ln>
        </p:spPr>
      </p:pic>
      <p:sp>
        <p:nvSpPr>
          <p:cNvPr id="3" name="Up Arrow 2">
            <a:extLst>
              <a:ext uri="{FF2B5EF4-FFF2-40B4-BE49-F238E27FC236}">
                <a16:creationId xmlns:a16="http://schemas.microsoft.com/office/drawing/2014/main" id="{4429E9AB-62A4-EB46-BC74-F6A5EFF2AC83}"/>
              </a:ext>
            </a:extLst>
          </p:cNvPr>
          <p:cNvSpPr/>
          <p:nvPr/>
        </p:nvSpPr>
        <p:spPr>
          <a:xfrm>
            <a:off x="769646" y="4354491"/>
            <a:ext cx="232012" cy="1849272"/>
          </a:xfrm>
          <a:prstGeom prst="upArrow">
            <a:avLst/>
          </a:prstGeom>
          <a:solidFill>
            <a:srgbClr val="E2EFE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95EC8F7-8701-2445-A758-72FD273747CA}"/>
              </a:ext>
            </a:extLst>
          </p:cNvPr>
          <p:cNvSpPr txBox="1"/>
          <p:nvPr/>
        </p:nvSpPr>
        <p:spPr>
          <a:xfrm>
            <a:off x="105938" y="4740518"/>
            <a:ext cx="834209" cy="1077218"/>
          </a:xfrm>
          <a:prstGeom prst="rect">
            <a:avLst/>
          </a:prstGeom>
          <a:noFill/>
        </p:spPr>
        <p:txBody>
          <a:bodyPr wrap="square" rtlCol="0">
            <a:spAutoFit/>
          </a:bodyPr>
          <a:lstStyle/>
          <a:p>
            <a:r>
              <a:rPr lang="en-US" dirty="0">
                <a:solidFill>
                  <a:srgbClr val="0432FF"/>
                </a:solidFill>
                <a:latin typeface="Gill Sans MT" panose="020B0502020104020203" pitchFamily="34" charset="77"/>
              </a:rPr>
              <a:t>The higher</a:t>
            </a:r>
          </a:p>
          <a:p>
            <a:r>
              <a:rPr lang="en-US" dirty="0">
                <a:solidFill>
                  <a:srgbClr val="0432FF"/>
                </a:solidFill>
                <a:latin typeface="Gill Sans MT" panose="020B0502020104020203" pitchFamily="34" charset="77"/>
              </a:rPr>
              <a:t>the better </a:t>
            </a:r>
          </a:p>
        </p:txBody>
      </p:sp>
      <p:sp>
        <p:nvSpPr>
          <p:cNvPr id="10" name="TextBox 9">
            <a:extLst>
              <a:ext uri="{FF2B5EF4-FFF2-40B4-BE49-F238E27FC236}">
                <a16:creationId xmlns:a16="http://schemas.microsoft.com/office/drawing/2014/main" id="{DB0A537D-3649-D74B-A24F-1E1D08CCBDF6}"/>
              </a:ext>
            </a:extLst>
          </p:cNvPr>
          <p:cNvSpPr txBox="1"/>
          <p:nvPr/>
        </p:nvSpPr>
        <p:spPr>
          <a:xfrm>
            <a:off x="2268449" y="6547596"/>
            <a:ext cx="2948100" cy="338554"/>
          </a:xfrm>
          <a:prstGeom prst="rect">
            <a:avLst/>
          </a:prstGeom>
          <a:noFill/>
        </p:spPr>
        <p:txBody>
          <a:bodyPr wrap="square" rtlCol="0">
            <a:spAutoFit/>
          </a:bodyPr>
          <a:lstStyle/>
          <a:p>
            <a:r>
              <a:rPr lang="en-US" dirty="0">
                <a:solidFill>
                  <a:srgbClr val="0432FF"/>
                </a:solidFill>
                <a:latin typeface="Gill Sans MT" panose="020B0502020104020203" pitchFamily="34" charset="77"/>
              </a:rPr>
              <a:t>Code vulnerability detection</a:t>
            </a:r>
          </a:p>
        </p:txBody>
      </p:sp>
      <p:sp>
        <p:nvSpPr>
          <p:cNvPr id="11" name="TextBox 10">
            <a:extLst>
              <a:ext uri="{FF2B5EF4-FFF2-40B4-BE49-F238E27FC236}">
                <a16:creationId xmlns:a16="http://schemas.microsoft.com/office/drawing/2014/main" id="{B8295577-0488-9049-ACB4-44C1CCFF974A}"/>
              </a:ext>
            </a:extLst>
          </p:cNvPr>
          <p:cNvSpPr txBox="1"/>
          <p:nvPr/>
        </p:nvSpPr>
        <p:spPr>
          <a:xfrm>
            <a:off x="7587070" y="6543821"/>
            <a:ext cx="3858695" cy="338554"/>
          </a:xfrm>
          <a:prstGeom prst="rect">
            <a:avLst/>
          </a:prstGeom>
          <a:noFill/>
        </p:spPr>
        <p:txBody>
          <a:bodyPr wrap="square" rtlCol="0">
            <a:spAutoFit/>
          </a:bodyPr>
          <a:lstStyle/>
          <a:p>
            <a:r>
              <a:rPr lang="en-US" dirty="0">
                <a:solidFill>
                  <a:srgbClr val="0432FF"/>
                </a:solidFill>
                <a:latin typeface="Gill Sans MT" panose="020B0502020104020203" pitchFamily="34" charset="77"/>
              </a:rPr>
              <a:t>Smart contract vulnerability detection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dissolve">
                                      <p:cBhvr>
                                        <p:cTn id="7" dur="500"/>
                                        <p:tgtEl>
                                          <p:spTgt spid="2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AF0B-513C-F641-8116-539D4DCBE21F}"/>
              </a:ext>
            </a:extLst>
          </p:cNvPr>
          <p:cNvSpPr>
            <a:spLocks noGrp="1"/>
          </p:cNvSpPr>
          <p:nvPr>
            <p:ph type="title"/>
          </p:nvPr>
        </p:nvSpPr>
        <p:spPr/>
        <p:txBody>
          <a:bodyPr>
            <a:normAutofit fontScale="90000"/>
          </a:bodyPr>
          <a:lstStyle/>
          <a:p>
            <a:r>
              <a:rPr lang="en" dirty="0"/>
              <a:t>Case Study - Code Vulnerability Detection</a:t>
            </a:r>
            <a:endParaRPr lang="en-US" dirty="0"/>
          </a:p>
        </p:txBody>
      </p:sp>
      <p:sp>
        <p:nvSpPr>
          <p:cNvPr id="4" name="Slide Number Placeholder 3">
            <a:extLst>
              <a:ext uri="{FF2B5EF4-FFF2-40B4-BE49-F238E27FC236}">
                <a16:creationId xmlns:a16="http://schemas.microsoft.com/office/drawing/2014/main" id="{7A696EF4-E3BA-7A47-B9CD-2E491B7BB148}"/>
              </a:ext>
            </a:extLst>
          </p:cNvPr>
          <p:cNvSpPr>
            <a:spLocks noGrp="1"/>
          </p:cNvSpPr>
          <p:nvPr>
            <p:ph type="sldNum" sz="quarter" idx="2"/>
          </p:nvPr>
        </p:nvSpPr>
        <p:spPr/>
        <p:txBody>
          <a:bodyPr/>
          <a:lstStyle/>
          <a:p>
            <a:fld id="{86CB4B4D-7CA3-9044-876B-883B54F8677D}" type="slidenum">
              <a:rPr lang="en-US" smtClean="0"/>
              <a:pPr/>
              <a:t>53</a:t>
            </a:fld>
            <a:endParaRPr lang="en-US" dirty="0"/>
          </a:p>
        </p:txBody>
      </p:sp>
      <p:pic>
        <p:nvPicPr>
          <p:cNvPr id="5" name="Picture 4">
            <a:extLst>
              <a:ext uri="{FF2B5EF4-FFF2-40B4-BE49-F238E27FC236}">
                <a16:creationId xmlns:a16="http://schemas.microsoft.com/office/drawing/2014/main" id="{1A31D577-8E46-364D-A6E7-6BBB1AE1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394" y="2266873"/>
            <a:ext cx="2356459" cy="2801074"/>
          </a:xfrm>
          <a:prstGeom prst="rect">
            <a:avLst/>
          </a:prstGeom>
        </p:spPr>
      </p:pic>
      <p:pic>
        <p:nvPicPr>
          <p:cNvPr id="7" name="Picture 6">
            <a:extLst>
              <a:ext uri="{FF2B5EF4-FFF2-40B4-BE49-F238E27FC236}">
                <a16:creationId xmlns:a16="http://schemas.microsoft.com/office/drawing/2014/main" id="{5A81798F-AD23-F946-B16F-62971FD17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4" y="2266873"/>
            <a:ext cx="2678288" cy="2801074"/>
          </a:xfrm>
          <a:prstGeom prst="rect">
            <a:avLst/>
          </a:prstGeom>
        </p:spPr>
      </p:pic>
      <p:sp>
        <p:nvSpPr>
          <p:cNvPr id="8" name="Rectangle 7">
            <a:extLst>
              <a:ext uri="{FF2B5EF4-FFF2-40B4-BE49-F238E27FC236}">
                <a16:creationId xmlns:a16="http://schemas.microsoft.com/office/drawing/2014/main" id="{99F92FEB-016C-2144-BFDF-F33BC284D4E1}"/>
              </a:ext>
            </a:extLst>
          </p:cNvPr>
          <p:cNvSpPr/>
          <p:nvPr/>
        </p:nvSpPr>
        <p:spPr>
          <a:xfrm>
            <a:off x="499684" y="5067947"/>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Input source code</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5DF1E72-8E10-0341-92DF-55E8C2221730}"/>
              </a:ext>
            </a:extLst>
          </p:cNvPr>
          <p:cNvSpPr/>
          <p:nvPr/>
        </p:nvSpPr>
        <p:spPr>
          <a:xfrm>
            <a:off x="3356404" y="5194193"/>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Attributed control and data flow graph</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B96E226-3824-684F-B6F2-5FAD00081AED}"/>
              </a:ext>
            </a:extLst>
          </p:cNvPr>
          <p:cNvSpPr/>
          <p:nvPr/>
        </p:nvSpPr>
        <p:spPr>
          <a:xfrm>
            <a:off x="5801341" y="5184376"/>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Pre-trained GNN model</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7D2631BE-96DB-314A-B239-AF720E78369B}"/>
              </a:ext>
            </a:extLst>
          </p:cNvPr>
          <p:cNvSpPr/>
          <p:nvPr/>
        </p:nvSpPr>
        <p:spPr>
          <a:xfrm>
            <a:off x="2811850" y="3520567"/>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A747032-E23E-9043-BDF4-E4B1937EF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6028" y="3270521"/>
            <a:ext cx="2336038" cy="884358"/>
          </a:xfrm>
          <a:prstGeom prst="rect">
            <a:avLst/>
          </a:prstGeom>
        </p:spPr>
      </p:pic>
      <p:pic>
        <p:nvPicPr>
          <p:cNvPr id="13" name="Picture 12">
            <a:extLst>
              <a:ext uri="{FF2B5EF4-FFF2-40B4-BE49-F238E27FC236}">
                <a16:creationId xmlns:a16="http://schemas.microsoft.com/office/drawing/2014/main" id="{8B081002-DBC8-D942-88CF-BB8E8EE06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6027" y="2032231"/>
            <a:ext cx="2336039" cy="983153"/>
          </a:xfrm>
          <a:prstGeom prst="rect">
            <a:avLst/>
          </a:prstGeom>
        </p:spPr>
      </p:pic>
      <p:sp>
        <p:nvSpPr>
          <p:cNvPr id="14" name="Right Arrow 13">
            <a:extLst>
              <a:ext uri="{FF2B5EF4-FFF2-40B4-BE49-F238E27FC236}">
                <a16:creationId xmlns:a16="http://schemas.microsoft.com/office/drawing/2014/main" id="{D242FF27-8C85-6449-A8DA-C2755499FC2A}"/>
              </a:ext>
            </a:extLst>
          </p:cNvPr>
          <p:cNvSpPr/>
          <p:nvPr/>
        </p:nvSpPr>
        <p:spPr>
          <a:xfrm>
            <a:off x="5561119" y="3540751"/>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29375EAE-FA09-4841-9DF5-FB6A9AAD384B}"/>
              </a:ext>
            </a:extLst>
          </p:cNvPr>
          <p:cNvSpPr/>
          <p:nvPr/>
        </p:nvSpPr>
        <p:spPr>
          <a:xfrm>
            <a:off x="8033739" y="2163903"/>
            <a:ext cx="1387099" cy="573437"/>
          </a:xfrm>
          <a:prstGeom prst="roundRect">
            <a:avLst/>
          </a:prstGeom>
          <a:solidFill>
            <a:srgbClr val="DFEFD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Times New Roman" panose="02020603050405020304" pitchFamily="18" charset="0"/>
                <a:cs typeface="Times New Roman" panose="02020603050405020304" pitchFamily="18" charset="0"/>
              </a:rPr>
              <a:t>GNNExplainer</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53A83E18-0F21-E648-B109-C2D9CD2EBE0D}"/>
              </a:ext>
            </a:extLst>
          </p:cNvPr>
          <p:cNvSpPr/>
          <p:nvPr/>
        </p:nvSpPr>
        <p:spPr>
          <a:xfrm>
            <a:off x="8033740" y="3378965"/>
            <a:ext cx="1387099" cy="573437"/>
          </a:xfrm>
          <a:prstGeom prst="roundRect">
            <a:avLst/>
          </a:prstGeom>
          <a:solidFill>
            <a:srgbClr val="EACAF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PGM-Explainer</a:t>
            </a:r>
          </a:p>
        </p:txBody>
      </p:sp>
      <p:sp>
        <p:nvSpPr>
          <p:cNvPr id="17" name="Right Arrow 16">
            <a:extLst>
              <a:ext uri="{FF2B5EF4-FFF2-40B4-BE49-F238E27FC236}">
                <a16:creationId xmlns:a16="http://schemas.microsoft.com/office/drawing/2014/main" id="{A32AFFE4-2334-BA41-9F66-C9A4760507F1}"/>
              </a:ext>
            </a:extLst>
          </p:cNvPr>
          <p:cNvSpPr/>
          <p:nvPr/>
        </p:nvSpPr>
        <p:spPr>
          <a:xfrm>
            <a:off x="7659354" y="2342132"/>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9804572-4665-9C43-8460-BD05CB0D4D38}"/>
              </a:ext>
            </a:extLst>
          </p:cNvPr>
          <p:cNvSpPr/>
          <p:nvPr/>
        </p:nvSpPr>
        <p:spPr>
          <a:xfrm>
            <a:off x="9478136" y="2342132"/>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D5761067-56BD-E94E-987C-5D40F7D9DD96}"/>
              </a:ext>
            </a:extLst>
          </p:cNvPr>
          <p:cNvSpPr/>
          <p:nvPr/>
        </p:nvSpPr>
        <p:spPr>
          <a:xfrm>
            <a:off x="7661020" y="3557194"/>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C9ABEB7D-CE76-7F40-964D-3A64A969BEA3}"/>
              </a:ext>
            </a:extLst>
          </p:cNvPr>
          <p:cNvSpPr/>
          <p:nvPr/>
        </p:nvSpPr>
        <p:spPr>
          <a:xfrm>
            <a:off x="9478136" y="3566068"/>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DF7D57F-31EC-A343-9525-61D5DF3A461B}"/>
              </a:ext>
            </a:extLst>
          </p:cNvPr>
          <p:cNvSpPr/>
          <p:nvPr/>
        </p:nvSpPr>
        <p:spPr>
          <a:xfrm>
            <a:off x="9951164" y="5591167"/>
            <a:ext cx="1852737" cy="523220"/>
          </a:xfrm>
          <a:prstGeom prst="rect">
            <a:avLst/>
          </a:prstGeom>
          <a:noFill/>
          <a:ln w="12700" cap="flat" cmpd="sng" algn="ctr">
            <a:noFill/>
            <a:prstDash val="solid"/>
            <a:miter lim="800000"/>
          </a:ln>
          <a:effectLst/>
        </p:spPr>
        <p:txBody>
          <a:bodyPr lIns="0" r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kern="1200" dirty="0">
                <a:solidFill>
                  <a:srgbClr val="0432FF"/>
                </a:solidFill>
                <a:latin typeface="Calibri" panose="020F0502020204030204"/>
                <a:ea typeface="+mn-ea"/>
                <a:cs typeface="+mn-cs"/>
              </a:rPr>
              <a:t>Explanation results</a:t>
            </a:r>
            <a:endParaRPr kumimoji="0" lang="en-US" b="0" i="0" u="none" strike="noStrike" kern="1200" cap="none" spc="0" normalizeH="0" baseline="0" noProof="0" dirty="0">
              <a:ln>
                <a:noFill/>
              </a:ln>
              <a:solidFill>
                <a:srgbClr val="0432FF"/>
              </a:solidFill>
              <a:effectLst/>
              <a:uLnTx/>
              <a:uFillTx/>
              <a:latin typeface="Calibri" panose="020F0502020204030204"/>
              <a:ea typeface="+mn-ea"/>
              <a:cs typeface="+mn-cs"/>
            </a:endParaRPr>
          </a:p>
        </p:txBody>
      </p:sp>
      <p:sp>
        <p:nvSpPr>
          <p:cNvPr id="23" name="Rounded Rectangle 22">
            <a:extLst>
              <a:ext uri="{FF2B5EF4-FFF2-40B4-BE49-F238E27FC236}">
                <a16:creationId xmlns:a16="http://schemas.microsoft.com/office/drawing/2014/main" id="{8F371277-8EBC-0041-8A70-86BBA40F04D1}"/>
              </a:ext>
            </a:extLst>
          </p:cNvPr>
          <p:cNvSpPr/>
          <p:nvPr/>
        </p:nvSpPr>
        <p:spPr>
          <a:xfrm>
            <a:off x="8033740" y="4515314"/>
            <a:ext cx="1387099" cy="573437"/>
          </a:xfrm>
          <a:prstGeom prst="roundRect">
            <a:avLst/>
          </a:prstGeom>
          <a:solidFill>
            <a:schemeClr val="accent1">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Illuminati</a:t>
            </a:r>
          </a:p>
        </p:txBody>
      </p:sp>
      <p:sp>
        <p:nvSpPr>
          <p:cNvPr id="24" name="Right Arrow 23">
            <a:extLst>
              <a:ext uri="{FF2B5EF4-FFF2-40B4-BE49-F238E27FC236}">
                <a16:creationId xmlns:a16="http://schemas.microsoft.com/office/drawing/2014/main" id="{BC236BF2-D081-3145-9548-408C0E554D1E}"/>
              </a:ext>
            </a:extLst>
          </p:cNvPr>
          <p:cNvSpPr/>
          <p:nvPr/>
        </p:nvSpPr>
        <p:spPr>
          <a:xfrm>
            <a:off x="7661020" y="4693543"/>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415FD8D6-4ED6-9B48-B137-FB074178DC4D}"/>
              </a:ext>
            </a:extLst>
          </p:cNvPr>
          <p:cNvSpPr/>
          <p:nvPr/>
        </p:nvSpPr>
        <p:spPr>
          <a:xfrm>
            <a:off x="9478136" y="4702417"/>
            <a:ext cx="274320" cy="182880"/>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F268D0B9-94A8-3843-A360-A142A9681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3234" y="4461193"/>
            <a:ext cx="2308831" cy="1008551"/>
          </a:xfrm>
          <a:prstGeom prst="rect">
            <a:avLst/>
          </a:prstGeom>
        </p:spPr>
      </p:pic>
      <p:pic>
        <p:nvPicPr>
          <p:cNvPr id="26" name="Picture 25">
            <a:extLst>
              <a:ext uri="{FF2B5EF4-FFF2-40B4-BE49-F238E27FC236}">
                <a16:creationId xmlns:a16="http://schemas.microsoft.com/office/drawing/2014/main" id="{071409AD-E0F5-7C46-A088-F1DB8D8AE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5768" y="2427294"/>
            <a:ext cx="1693521" cy="2226913"/>
          </a:xfrm>
          <a:prstGeom prst="rect">
            <a:avLst/>
          </a:prstGeom>
        </p:spPr>
      </p:pic>
    </p:spTree>
    <p:extLst>
      <p:ext uri="{BB962C8B-B14F-4D97-AF65-F5344CB8AC3E}">
        <p14:creationId xmlns:p14="http://schemas.microsoft.com/office/powerpoint/2010/main" val="4774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21">
            <a:extLst>
              <a:ext uri="{FF2B5EF4-FFF2-40B4-BE49-F238E27FC236}">
                <a16:creationId xmlns:a16="http://schemas.microsoft.com/office/drawing/2014/main" id="{B80D4944-4487-784A-B79D-264AED9188BD}"/>
              </a:ext>
            </a:extLst>
          </p:cNvPr>
          <p:cNvSpPr txBox="1">
            <a:spLocks/>
          </p:cNvSpPr>
          <p:nvPr/>
        </p:nvSpPr>
        <p:spPr>
          <a:xfrm>
            <a:off x="-2011680" y="3337456"/>
            <a:ext cx="11580541" cy="35205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endParaRPr kumimoji="0" lang="en-US" sz="2400" b="0" i="0" u="none" strike="noStrike" kern="0" cap="none" spc="0" normalizeH="0" baseline="0" noProof="0" dirty="0">
              <a:ln>
                <a:noFill/>
              </a:ln>
              <a:solidFill>
                <a:srgbClr val="414141"/>
              </a:solidFill>
              <a:effectLst/>
              <a:uLnTx/>
              <a:uFillTx/>
              <a:latin typeface="Gill Sans MT" charset="0"/>
              <a:sym typeface="Palatino Linotype"/>
            </a:endParaRPr>
          </a:p>
        </p:txBody>
      </p:sp>
      <p:sp>
        <p:nvSpPr>
          <p:cNvPr id="6" name="Slide Number Placeholder 4">
            <a:extLst>
              <a:ext uri="{FF2B5EF4-FFF2-40B4-BE49-F238E27FC236}">
                <a16:creationId xmlns:a16="http://schemas.microsoft.com/office/drawing/2014/main" id="{BCEB8E08-C569-7F4E-8A4C-3E21450C5C3C}"/>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Text Placeholder 2">
            <a:extLst>
              <a:ext uri="{FF2B5EF4-FFF2-40B4-BE49-F238E27FC236}">
                <a16:creationId xmlns:a16="http://schemas.microsoft.com/office/drawing/2014/main" id="{F2062E6C-97EA-204E-832D-8D705AA89A1F}"/>
              </a:ext>
            </a:extLst>
          </p:cNvPr>
          <p:cNvSpPr>
            <a:spLocks noGrp="1"/>
          </p:cNvSpPr>
          <p:nvPr>
            <p:ph type="body" idx="1"/>
          </p:nvPr>
        </p:nvSpPr>
        <p:spPr>
          <a:xfrm>
            <a:off x="616072" y="1240331"/>
            <a:ext cx="11239501" cy="4858844"/>
          </a:xfrm>
        </p:spPr>
        <p:txBody>
          <a:bodyPr>
            <a:normAutofit/>
          </a:bodyPr>
          <a:lstStyle/>
          <a:p>
            <a:r>
              <a:rPr lang="en-US" b="1" dirty="0"/>
              <a:t>New Method:</a:t>
            </a:r>
            <a:endParaRPr lang="en-US" dirty="0"/>
          </a:p>
          <a:p>
            <a:pPr lvl="1"/>
            <a:r>
              <a:rPr lang="en-US" sz="2200" dirty="0"/>
              <a:t>Illuminati, first work to </a:t>
            </a:r>
            <a:r>
              <a:rPr lang="en-US" sz="2200" i="1" dirty="0">
                <a:solidFill>
                  <a:srgbClr val="0432FF"/>
                </a:solidFill>
              </a:rPr>
              <a:t>comprehensively explain GNN for security applications.</a:t>
            </a:r>
          </a:p>
          <a:p>
            <a:pPr marL="0" indent="0">
              <a:buNone/>
            </a:pPr>
            <a:endParaRPr lang="en-US" dirty="0"/>
          </a:p>
          <a:p>
            <a:r>
              <a:rPr lang="en-US" b="1" dirty="0"/>
              <a:t>Future Work</a:t>
            </a:r>
            <a:r>
              <a:rPr lang="en-US" dirty="0"/>
              <a:t>:</a:t>
            </a:r>
          </a:p>
          <a:p>
            <a:pPr lvl="1"/>
            <a:r>
              <a:rPr lang="en-US" sz="2200" i="1" dirty="0">
                <a:solidFill>
                  <a:srgbClr val="0432FF"/>
                </a:solidFill>
              </a:rPr>
              <a:t>Design an efficient computation system </a:t>
            </a:r>
            <a:r>
              <a:rPr lang="en-US" sz="2200" dirty="0"/>
              <a:t>for GNN explanation methods.</a:t>
            </a:r>
            <a:endParaRPr lang="en-US" dirty="0"/>
          </a:p>
          <a:p>
            <a:pPr lvl="1"/>
            <a:r>
              <a:rPr lang="en-US" sz="2200" dirty="0"/>
              <a:t>Apply</a:t>
            </a:r>
            <a:r>
              <a:rPr lang="en-US" sz="2200" i="1" dirty="0">
                <a:solidFill>
                  <a:srgbClr val="0432FF"/>
                </a:solidFill>
              </a:rPr>
              <a:t> </a:t>
            </a:r>
            <a:r>
              <a:rPr lang="en-US" sz="2200" dirty="0"/>
              <a:t>GNN explanation methods to </a:t>
            </a:r>
            <a:r>
              <a:rPr lang="en-US" sz="2200" i="1" dirty="0">
                <a:solidFill>
                  <a:srgbClr val="0432FF"/>
                </a:solidFill>
              </a:rPr>
              <a:t>specific scientific applications</a:t>
            </a:r>
            <a:r>
              <a:rPr lang="en-US" sz="2200" dirty="0"/>
              <a:t>.</a:t>
            </a:r>
          </a:p>
        </p:txBody>
      </p:sp>
      <p:sp>
        <p:nvSpPr>
          <p:cNvPr id="9" name="Google Shape;279;p35">
            <a:extLst>
              <a:ext uri="{FF2B5EF4-FFF2-40B4-BE49-F238E27FC236}">
                <a16:creationId xmlns:a16="http://schemas.microsoft.com/office/drawing/2014/main" id="{259AC820-5FA0-644F-A5AE-3C74A93AAA7A}"/>
              </a:ext>
            </a:extLst>
          </p:cNvPr>
          <p:cNvSpPr txBox="1">
            <a:spLocks noGrp="1"/>
          </p:cNvSpPr>
          <p:nvPr>
            <p:ph type="title"/>
          </p:nvPr>
        </p:nvSpPr>
        <p:spPr>
          <a:xfrm>
            <a:off x="29259" y="115577"/>
            <a:ext cx="12119675" cy="763600"/>
          </a:xfrm>
          <a:prstGeom prst="rect">
            <a:avLst/>
          </a:prstGeom>
        </p:spPr>
        <p:txBody>
          <a:bodyPr spcFirstLastPara="1" wrap="square" lIns="121900" tIns="121900" rIns="121900" bIns="121900" anchor="ctr" anchorCtr="0">
            <a:noAutofit/>
          </a:bodyPr>
          <a:lstStyle/>
          <a:p>
            <a:r>
              <a:rPr lang="en" sz="4400" dirty="0"/>
              <a:t>Summary of </a:t>
            </a:r>
            <a:r>
              <a:rPr lang="en-US" sz="4400" dirty="0"/>
              <a:t>Explaining Graph Learning for Security</a:t>
            </a:r>
            <a:endParaRPr sz="4400" dirty="0"/>
          </a:p>
        </p:txBody>
      </p:sp>
      <p:sp>
        <p:nvSpPr>
          <p:cNvPr id="7" name="Rectangle 6">
            <a:extLst>
              <a:ext uri="{FF2B5EF4-FFF2-40B4-BE49-F238E27FC236}">
                <a16:creationId xmlns:a16="http://schemas.microsoft.com/office/drawing/2014/main" id="{913BF57B-1E4E-E641-BE1E-FAC4C1BC6B01}"/>
              </a:ext>
            </a:extLst>
          </p:cNvPr>
          <p:cNvSpPr/>
          <p:nvPr/>
        </p:nvSpPr>
        <p:spPr>
          <a:xfrm>
            <a:off x="177025" y="6362580"/>
            <a:ext cx="10999705" cy="523220"/>
          </a:xfrm>
          <a:prstGeom prst="rect">
            <a:avLst/>
          </a:prstGeom>
          <a:noFill/>
          <a:ln w="12700" cap="flat" cmpd="sng" algn="ctr">
            <a:noFill/>
            <a:prstDash val="solid"/>
            <a:miter lim="800000"/>
          </a:ln>
          <a:effectLst/>
        </p:spPr>
        <p:txBody>
          <a:bodyPr lIns="0" rIns="0" rtlCol="0" anchor="ctr"/>
          <a:lstStyle/>
          <a:p>
            <a:pPr defTabSz="457200" hangingPunct="1">
              <a:defRPr/>
            </a:pP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DOE VFP </a:t>
            </a:r>
            <a:r>
              <a:rPr lang="en-US" sz="2000" kern="1200" dirty="0">
                <a:solidFill>
                  <a:srgbClr val="00B050"/>
                </a:solidFill>
                <a:latin typeface="Gill Sans MT" panose="020B0502020104020203" pitchFamily="34" charset="77"/>
                <a:ea typeface="+mn-ea"/>
                <a:cs typeface="+mn-cs"/>
              </a:rPr>
              <a:t>P</a:t>
            </a:r>
            <a:r>
              <a:rPr kumimoji="0" lang="en-US" sz="2000" b="0" u="none" strike="noStrike" kern="1200" cap="none" spc="0" normalizeH="0" baseline="0" noProof="0" dirty="0" err="1">
                <a:ln>
                  <a:noFill/>
                </a:ln>
                <a:solidFill>
                  <a:srgbClr val="00B050"/>
                </a:solidFill>
                <a:effectLst/>
                <a:uLnTx/>
                <a:uFillTx/>
                <a:latin typeface="Gill Sans MT" panose="020B0502020104020203" pitchFamily="34" charset="77"/>
                <a:ea typeface="+mn-ea"/>
                <a:cs typeface="+mn-cs"/>
                <a:sym typeface="Palatino"/>
              </a:rPr>
              <a:t>rogram</a:t>
            </a: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 Efficient Computation for Graph Neural Network Explanation Methods on GPUs</a:t>
            </a:r>
          </a:p>
        </p:txBody>
      </p:sp>
    </p:spTree>
    <p:custDataLst>
      <p:tags r:id="rId1"/>
    </p:custDataLst>
    <p:extLst>
      <p:ext uri="{BB962C8B-B14F-4D97-AF65-F5344CB8AC3E}">
        <p14:creationId xmlns:p14="http://schemas.microsoft.com/office/powerpoint/2010/main" val="1635170501"/>
      </p:ext>
    </p:extLst>
  </p:cSld>
  <p:clrMapOvr>
    <a:masterClrMapping/>
  </p:clrMapOvr>
  <p:transition spd="med" advTm="326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dissolve">
                                      <p:cBhvr>
                                        <p:cTn id="10" dur="500"/>
                                        <p:tgtEl>
                                          <p:spTgt spid="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Effect transition="in" filter="dissolve">
                                      <p:cBhvr>
                                        <p:cTn id="15"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Agenda</a:t>
            </a: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55</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10" name="Text Placeholder 2">
            <a:extLst>
              <a:ext uri="{FF2B5EF4-FFF2-40B4-BE49-F238E27FC236}">
                <a16:creationId xmlns:a16="http://schemas.microsoft.com/office/drawing/2014/main" id="{A0EE83BB-48A3-D040-A97D-0CF82399E80C}"/>
              </a:ext>
            </a:extLst>
          </p:cNvPr>
          <p:cNvSpPr txBox="1">
            <a:spLocks/>
          </p:cNvSpPr>
          <p:nvPr/>
        </p:nvSpPr>
        <p:spPr>
          <a:xfrm>
            <a:off x="616072" y="951929"/>
            <a:ext cx="11239501" cy="37269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dirty="0">
                <a:solidFill>
                  <a:schemeClr val="tx1">
                    <a:lumMod val="40000"/>
                    <a:lumOff val="60000"/>
                  </a:schemeClr>
                </a:solidFill>
              </a:rPr>
              <a:t>Background</a:t>
            </a:r>
          </a:p>
          <a:p>
            <a:pPr hangingPunct="1"/>
            <a:r>
              <a:rPr lang="en-US" dirty="0">
                <a:solidFill>
                  <a:schemeClr val="tx1">
                    <a:lumMod val="40000"/>
                    <a:lumOff val="60000"/>
                  </a:schemeClr>
                </a:solidFill>
              </a:rPr>
              <a:t>Research Summary</a:t>
            </a:r>
          </a:p>
          <a:p>
            <a:pPr hangingPunct="1"/>
            <a:r>
              <a:rPr lang="en-US" dirty="0">
                <a:solidFill>
                  <a:schemeClr val="tx1">
                    <a:lumMod val="40000"/>
                    <a:lumOff val="60000"/>
                  </a:schemeClr>
                </a:solidFill>
              </a:rPr>
              <a:t>Contribution #1: Applying Graph to Security Applications</a:t>
            </a:r>
          </a:p>
          <a:p>
            <a:pPr hangingPunct="1"/>
            <a:r>
              <a:rPr lang="en-US" dirty="0">
                <a:solidFill>
                  <a:schemeClr val="tx1">
                    <a:lumMod val="40000"/>
                    <a:lumOff val="60000"/>
                  </a:schemeClr>
                </a:solidFill>
              </a:rPr>
              <a:t>Contribution #2: Explaining Graph Learning for Security Applications </a:t>
            </a:r>
          </a:p>
          <a:p>
            <a:pPr hangingPunct="1"/>
            <a:r>
              <a:rPr lang="en-US" dirty="0"/>
              <a:t>Contribution #3: HPC for Graph Algorithms</a:t>
            </a:r>
          </a:p>
          <a:p>
            <a:pPr hangingPunct="1"/>
            <a:r>
              <a:rPr lang="en-US" dirty="0">
                <a:solidFill>
                  <a:schemeClr val="tx1">
                    <a:lumMod val="40000"/>
                    <a:lumOff val="60000"/>
                  </a:schemeClr>
                </a:solidFill>
              </a:rPr>
              <a:t>Summary</a:t>
            </a:r>
          </a:p>
        </p:txBody>
      </p:sp>
      <p:pic>
        <p:nvPicPr>
          <p:cNvPr id="11" name="Picture 1">
            <a:extLst>
              <a:ext uri="{FF2B5EF4-FFF2-40B4-BE49-F238E27FC236}">
                <a16:creationId xmlns:a16="http://schemas.microsoft.com/office/drawing/2014/main" id="{7C411B8F-9B83-F546-89EA-020083BF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7" y="6152733"/>
            <a:ext cx="681505" cy="6815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A9063-B07C-D348-8845-99891A800FF6}"/>
              </a:ext>
            </a:extLst>
          </p:cNvPr>
          <p:cNvSpPr txBox="1"/>
          <p:nvPr/>
        </p:nvSpPr>
        <p:spPr>
          <a:xfrm>
            <a:off x="725207" y="6237686"/>
            <a:ext cx="188471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Palatino"/>
              </a:rPr>
              <a:t>HPDC 2022</a:t>
            </a:r>
          </a:p>
        </p:txBody>
      </p:sp>
      <p:sp>
        <p:nvSpPr>
          <p:cNvPr id="9" name="Title 1">
            <a:extLst>
              <a:ext uri="{FF2B5EF4-FFF2-40B4-BE49-F238E27FC236}">
                <a16:creationId xmlns:a16="http://schemas.microsoft.com/office/drawing/2014/main" id="{9B5D5615-5B5A-9543-9BA3-22CA3DEDB92D}"/>
              </a:ext>
            </a:extLst>
          </p:cNvPr>
          <p:cNvSpPr txBox="1">
            <a:spLocks/>
          </p:cNvSpPr>
          <p:nvPr/>
        </p:nvSpPr>
        <p:spPr>
          <a:xfrm>
            <a:off x="135497" y="4401315"/>
            <a:ext cx="12056503" cy="19519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hangingPunct="1"/>
            <a:r>
              <a:rPr lang="en-US" sz="3600" dirty="0">
                <a:solidFill>
                  <a:srgbClr val="0432FF"/>
                </a:solidFill>
              </a:rPr>
              <a:t>TLPGNN: A Lightweight Two-Level Parallelism Paradigm for Graph Neural Network Computation on GPU</a:t>
            </a:r>
          </a:p>
        </p:txBody>
      </p:sp>
    </p:spTree>
    <p:extLst>
      <p:ext uri="{BB962C8B-B14F-4D97-AF65-F5344CB8AC3E}">
        <p14:creationId xmlns:p14="http://schemas.microsoft.com/office/powerpoint/2010/main" val="3159279348"/>
      </p:ext>
    </p:extLst>
  </p:cSld>
  <p:clrMapOvr>
    <a:masterClrMapping/>
  </p:clrMapOvr>
  <p:transition spd="med" advTm="10055"/>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FEFA-6C19-6B48-8C1A-FB28273467BD}"/>
              </a:ext>
            </a:extLst>
          </p:cNvPr>
          <p:cNvSpPr>
            <a:spLocks noGrp="1"/>
          </p:cNvSpPr>
          <p:nvPr>
            <p:ph type="title"/>
          </p:nvPr>
        </p:nvSpPr>
        <p:spPr/>
        <p:txBody>
          <a:bodyPr>
            <a:normAutofit fontScale="90000"/>
          </a:bodyPr>
          <a:lstStyle/>
          <a:p>
            <a:r>
              <a:rPr lang="en-US" dirty="0"/>
              <a:t>Computation of Graph Neural Networks (GNNs)</a:t>
            </a:r>
          </a:p>
        </p:txBody>
      </p:sp>
      <p:grpSp>
        <p:nvGrpSpPr>
          <p:cNvPr id="5" name="Group 4">
            <a:extLst>
              <a:ext uri="{FF2B5EF4-FFF2-40B4-BE49-F238E27FC236}">
                <a16:creationId xmlns:a16="http://schemas.microsoft.com/office/drawing/2014/main" id="{69FEEC47-5A64-0745-BB72-45E68BC1CB84}"/>
              </a:ext>
            </a:extLst>
          </p:cNvPr>
          <p:cNvGrpSpPr/>
          <p:nvPr/>
        </p:nvGrpSpPr>
        <p:grpSpPr>
          <a:xfrm>
            <a:off x="3464149" y="4237838"/>
            <a:ext cx="4737800" cy="2550078"/>
            <a:chOff x="3660092" y="3799947"/>
            <a:chExt cx="4737800" cy="2550078"/>
          </a:xfrm>
        </p:grpSpPr>
        <p:pic>
          <p:nvPicPr>
            <p:cNvPr id="74" name="Graphic 73" descr="Arrow: Straight with solid fill">
              <a:extLst>
                <a:ext uri="{FF2B5EF4-FFF2-40B4-BE49-F238E27FC236}">
                  <a16:creationId xmlns:a16="http://schemas.microsoft.com/office/drawing/2014/main" id="{D637A580-E9BF-ED4B-B747-B50645C3B2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60092" y="4460206"/>
              <a:ext cx="548640" cy="548640"/>
            </a:xfrm>
            <a:prstGeom prst="rect">
              <a:avLst/>
            </a:prstGeom>
          </p:spPr>
        </p:pic>
        <p:sp>
          <p:nvSpPr>
            <p:cNvPr id="76" name="Rounded Rectangle 75">
              <a:extLst>
                <a:ext uri="{FF2B5EF4-FFF2-40B4-BE49-F238E27FC236}">
                  <a16:creationId xmlns:a16="http://schemas.microsoft.com/office/drawing/2014/main" id="{F09B48DE-9DCF-2D4E-90CB-0420CA8378E7}"/>
                </a:ext>
              </a:extLst>
            </p:cNvPr>
            <p:cNvSpPr/>
            <p:nvPr/>
          </p:nvSpPr>
          <p:spPr>
            <a:xfrm>
              <a:off x="4670864" y="3799947"/>
              <a:ext cx="657509" cy="2057174"/>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77" name="TextBox 76">
              <a:extLst>
                <a:ext uri="{FF2B5EF4-FFF2-40B4-BE49-F238E27FC236}">
                  <a16:creationId xmlns:a16="http://schemas.microsoft.com/office/drawing/2014/main" id="{88FB2A5A-4E92-9645-8CDE-DCBE9679CB55}"/>
                </a:ext>
              </a:extLst>
            </p:cNvPr>
            <p:cNvSpPr txBox="1"/>
            <p:nvPr/>
          </p:nvSpPr>
          <p:spPr>
            <a:xfrm>
              <a:off x="4690777" y="4552417"/>
              <a:ext cx="60272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Palatino"/>
                  <a:ea typeface="Palatino"/>
                  <a:cs typeface="Palatino"/>
                  <a:sym typeface="Palatino"/>
                </a:rPr>
                <a:t>Layer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Palatino"/>
                  <a:ea typeface="Palatino"/>
                  <a:cs typeface="Palatino"/>
                  <a:sym typeface="Palatino"/>
                </a:rPr>
                <a:t>1</a:t>
              </a:r>
            </a:p>
          </p:txBody>
        </p:sp>
        <p:sp>
          <p:nvSpPr>
            <p:cNvPr id="78" name="Rounded Rectangle 77">
              <a:extLst>
                <a:ext uri="{FF2B5EF4-FFF2-40B4-BE49-F238E27FC236}">
                  <a16:creationId xmlns:a16="http://schemas.microsoft.com/office/drawing/2014/main" id="{BB78AA5B-765D-4946-91F4-9DDDB4639531}"/>
                </a:ext>
              </a:extLst>
            </p:cNvPr>
            <p:cNvSpPr/>
            <p:nvPr/>
          </p:nvSpPr>
          <p:spPr>
            <a:xfrm>
              <a:off x="6904843" y="3799947"/>
              <a:ext cx="657509" cy="2057174"/>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79" name="TextBox 78">
              <a:extLst>
                <a:ext uri="{FF2B5EF4-FFF2-40B4-BE49-F238E27FC236}">
                  <a16:creationId xmlns:a16="http://schemas.microsoft.com/office/drawing/2014/main" id="{8F333CC5-C4B8-2346-B6CA-0ACB22A716D0}"/>
                </a:ext>
              </a:extLst>
            </p:cNvPr>
            <p:cNvSpPr txBox="1"/>
            <p:nvPr/>
          </p:nvSpPr>
          <p:spPr>
            <a:xfrm>
              <a:off x="6919235" y="4557885"/>
              <a:ext cx="60272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Palatino"/>
                  <a:ea typeface="Palatino"/>
                  <a:cs typeface="Palatino"/>
                  <a:sym typeface="Palatino"/>
                </a:rPr>
                <a:t>Layer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14141"/>
                  </a:solidFill>
                  <a:effectLst/>
                  <a:uLnTx/>
                  <a:uFillTx/>
                  <a:latin typeface="Palatino"/>
                  <a:ea typeface="Palatino"/>
                  <a:sym typeface="Palatino"/>
                </a:rPr>
                <a:t>n</a:t>
              </a:r>
              <a:endParaRPr kumimoji="0" lang="en-US" sz="1400" b="0" i="0" u="none" strike="noStrike" kern="0" cap="none" spc="0" normalizeH="0" baseline="0" noProof="0" dirty="0">
                <a:ln>
                  <a:noFill/>
                </a:ln>
                <a:solidFill>
                  <a:srgbClr val="414141"/>
                </a:solidFill>
                <a:effectLst/>
                <a:uLnTx/>
                <a:uFillTx/>
                <a:latin typeface="Palatino"/>
                <a:ea typeface="Palatino"/>
                <a:cs typeface="Palatino"/>
                <a:sym typeface="Palatino"/>
              </a:endParaRPr>
            </a:p>
          </p:txBody>
        </p:sp>
        <p:sp>
          <p:nvSpPr>
            <p:cNvPr id="80" name="TextBox 79">
              <a:extLst>
                <a:ext uri="{FF2B5EF4-FFF2-40B4-BE49-F238E27FC236}">
                  <a16:creationId xmlns:a16="http://schemas.microsoft.com/office/drawing/2014/main" id="{0908D173-C52C-CF45-BFC6-17552C6D142B}"/>
                </a:ext>
              </a:extLst>
            </p:cNvPr>
            <p:cNvSpPr txBox="1"/>
            <p:nvPr/>
          </p:nvSpPr>
          <p:spPr>
            <a:xfrm>
              <a:off x="5860127" y="4484568"/>
              <a:ext cx="51296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414141"/>
                  </a:solidFill>
                  <a:effectLst/>
                  <a:uLnTx/>
                  <a:uFillTx/>
                  <a:latin typeface="Palatino"/>
                  <a:ea typeface="Palatino"/>
                  <a:cs typeface="Palatino"/>
                  <a:sym typeface="Palatino"/>
                </a:rPr>
                <a:t>…</a:t>
              </a:r>
            </a:p>
          </p:txBody>
        </p:sp>
        <p:sp>
          <p:nvSpPr>
            <p:cNvPr id="81" name="TextBox 80">
              <a:extLst>
                <a:ext uri="{FF2B5EF4-FFF2-40B4-BE49-F238E27FC236}">
                  <a16:creationId xmlns:a16="http://schemas.microsoft.com/office/drawing/2014/main" id="{2C5F51A0-9511-C444-AAF5-5455D16E986D}"/>
                </a:ext>
              </a:extLst>
            </p:cNvPr>
            <p:cNvSpPr txBox="1"/>
            <p:nvPr/>
          </p:nvSpPr>
          <p:spPr>
            <a:xfrm>
              <a:off x="5367497" y="5970434"/>
              <a:ext cx="12375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GNN layers</a:t>
              </a:r>
            </a:p>
          </p:txBody>
        </p:sp>
        <p:pic>
          <p:nvPicPr>
            <p:cNvPr id="110" name="Graphic 109" descr="Arrow: Straight with solid fill">
              <a:extLst>
                <a:ext uri="{FF2B5EF4-FFF2-40B4-BE49-F238E27FC236}">
                  <a16:creationId xmlns:a16="http://schemas.microsoft.com/office/drawing/2014/main" id="{BD8A33F1-C3DA-F841-88F4-7663B039B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849252" y="4476884"/>
              <a:ext cx="548640" cy="548640"/>
            </a:xfrm>
            <a:prstGeom prst="rect">
              <a:avLst/>
            </a:prstGeom>
          </p:spPr>
        </p:pic>
      </p:grpSp>
      <p:sp>
        <p:nvSpPr>
          <p:cNvPr id="112" name="Text Placeholder 2">
            <a:extLst>
              <a:ext uri="{FF2B5EF4-FFF2-40B4-BE49-F238E27FC236}">
                <a16:creationId xmlns:a16="http://schemas.microsoft.com/office/drawing/2014/main" id="{668FA7A4-4B81-F843-A42C-3AAA81F82F6A}"/>
              </a:ext>
            </a:extLst>
          </p:cNvPr>
          <p:cNvSpPr>
            <a:spLocks noGrp="1"/>
          </p:cNvSpPr>
          <p:nvPr>
            <p:ph type="body" idx="1"/>
          </p:nvPr>
        </p:nvSpPr>
        <p:spPr>
          <a:xfrm>
            <a:off x="476251" y="902604"/>
            <a:ext cx="11239501" cy="3210180"/>
          </a:xfrm>
        </p:spPr>
        <p:txBody>
          <a:bodyPr>
            <a:normAutofit fontScale="85000" lnSpcReduction="20000"/>
          </a:bodyPr>
          <a:lstStyle/>
          <a:p>
            <a:pPr>
              <a:lnSpc>
                <a:spcPct val="120000"/>
              </a:lnSpc>
              <a:spcBef>
                <a:spcPts val="500"/>
              </a:spcBef>
            </a:pPr>
            <a:r>
              <a:rPr lang="en-US" i="1" dirty="0">
                <a:solidFill>
                  <a:srgbClr val="FF0000"/>
                </a:solidFill>
              </a:rPr>
              <a:t>Input:</a:t>
            </a:r>
            <a:r>
              <a:rPr lang="en-US" dirty="0"/>
              <a:t> attributed graph</a:t>
            </a:r>
          </a:p>
          <a:p>
            <a:pPr lvl="1">
              <a:lnSpc>
                <a:spcPct val="120000"/>
              </a:lnSpc>
              <a:spcBef>
                <a:spcPts val="0"/>
              </a:spcBef>
            </a:pPr>
            <a:r>
              <a:rPr lang="en-US" dirty="0"/>
              <a:t>Graph</a:t>
            </a:r>
          </a:p>
          <a:p>
            <a:pPr lvl="1">
              <a:lnSpc>
                <a:spcPct val="120000"/>
              </a:lnSpc>
              <a:spcBef>
                <a:spcPts val="0"/>
              </a:spcBef>
            </a:pPr>
            <a:r>
              <a:rPr lang="en-US" i="1" dirty="0">
                <a:solidFill>
                  <a:srgbClr val="0432FF"/>
                </a:solidFill>
              </a:rPr>
              <a:t>Feature matrix</a:t>
            </a:r>
            <a:r>
              <a:rPr lang="en-US" dirty="0"/>
              <a:t> (new addition over conventional graph algorithms)</a:t>
            </a:r>
            <a:br>
              <a:rPr lang="en-US" dirty="0"/>
            </a:br>
            <a:endParaRPr lang="en-US" sz="1000" dirty="0"/>
          </a:p>
          <a:p>
            <a:pPr>
              <a:lnSpc>
                <a:spcPct val="120000"/>
              </a:lnSpc>
              <a:spcBef>
                <a:spcPts val="500"/>
              </a:spcBef>
            </a:pPr>
            <a:r>
              <a:rPr lang="en-US" altLang="zh-CN" dirty="0"/>
              <a:t>Middle: </a:t>
            </a:r>
            <a:r>
              <a:rPr lang="en-US" dirty="0"/>
              <a:t>Multiple </a:t>
            </a:r>
            <a:r>
              <a:rPr lang="en-US" i="1" dirty="0">
                <a:solidFill>
                  <a:srgbClr val="FF0000"/>
                </a:solidFill>
              </a:rPr>
              <a:t>GNN layers</a:t>
            </a:r>
            <a:endParaRPr lang="en-US" dirty="0">
              <a:solidFill>
                <a:srgbClr val="FF0000"/>
              </a:solidFill>
            </a:endParaRPr>
          </a:p>
          <a:p>
            <a:pPr lvl="1">
              <a:lnSpc>
                <a:spcPct val="120000"/>
              </a:lnSpc>
              <a:spcBef>
                <a:spcPts val="500"/>
              </a:spcBef>
            </a:pPr>
            <a:r>
              <a:rPr lang="en-US" dirty="0"/>
              <a:t>Training: forward propagation + backward propagation</a:t>
            </a:r>
          </a:p>
          <a:p>
            <a:pPr lvl="1">
              <a:lnSpc>
                <a:spcPct val="120000"/>
              </a:lnSpc>
              <a:spcBef>
                <a:spcPts val="500"/>
              </a:spcBef>
            </a:pPr>
            <a:r>
              <a:rPr lang="en-US" dirty="0"/>
              <a:t>Inference: forward propagation</a:t>
            </a:r>
            <a:br>
              <a:rPr lang="en-US" dirty="0"/>
            </a:br>
            <a:endParaRPr lang="en-US" sz="800" dirty="0"/>
          </a:p>
          <a:p>
            <a:pPr>
              <a:lnSpc>
                <a:spcPct val="120000"/>
              </a:lnSpc>
              <a:spcBef>
                <a:spcPts val="500"/>
              </a:spcBef>
            </a:pPr>
            <a:r>
              <a:rPr lang="en-US" i="1" dirty="0">
                <a:solidFill>
                  <a:srgbClr val="FF0000"/>
                </a:solidFill>
              </a:rPr>
              <a:t>Output</a:t>
            </a:r>
            <a:r>
              <a:rPr lang="en-US" dirty="0"/>
              <a:t>: new node/graph embedding for downstream tasks</a:t>
            </a:r>
          </a:p>
          <a:p>
            <a:pPr lvl="1">
              <a:lnSpc>
                <a:spcPct val="120000"/>
              </a:lnSpc>
              <a:spcBef>
                <a:spcPts val="500"/>
              </a:spcBef>
            </a:pPr>
            <a:r>
              <a:rPr lang="en-US" dirty="0"/>
              <a:t>Node classification, graph classification, link prediction, etc.</a:t>
            </a:r>
          </a:p>
        </p:txBody>
      </p:sp>
      <p:grpSp>
        <p:nvGrpSpPr>
          <p:cNvPr id="17" name="Group 16">
            <a:extLst>
              <a:ext uri="{FF2B5EF4-FFF2-40B4-BE49-F238E27FC236}">
                <a16:creationId xmlns:a16="http://schemas.microsoft.com/office/drawing/2014/main" id="{B23B619E-1627-4D4F-B718-4D44EB4E95D1}"/>
              </a:ext>
            </a:extLst>
          </p:cNvPr>
          <p:cNvGrpSpPr/>
          <p:nvPr/>
        </p:nvGrpSpPr>
        <p:grpSpPr>
          <a:xfrm>
            <a:off x="2060688" y="4304908"/>
            <a:ext cx="836036" cy="1619949"/>
            <a:chOff x="2060688" y="4227088"/>
            <a:chExt cx="836036" cy="1619949"/>
          </a:xfrm>
        </p:grpSpPr>
        <p:sp>
          <p:nvSpPr>
            <p:cNvPr id="10" name="Oval 9">
              <a:extLst>
                <a:ext uri="{FF2B5EF4-FFF2-40B4-BE49-F238E27FC236}">
                  <a16:creationId xmlns:a16="http://schemas.microsoft.com/office/drawing/2014/main" id="{E854700D-6882-3148-AE70-BF486F96FFC2}"/>
                </a:ext>
              </a:extLst>
            </p:cNvPr>
            <p:cNvSpPr/>
            <p:nvPr/>
          </p:nvSpPr>
          <p:spPr>
            <a:xfrm>
              <a:off x="2622404" y="4748318"/>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A</a:t>
              </a:r>
            </a:p>
          </p:txBody>
        </p:sp>
        <p:sp>
          <p:nvSpPr>
            <p:cNvPr id="7" name="Oval 6">
              <a:extLst>
                <a:ext uri="{FF2B5EF4-FFF2-40B4-BE49-F238E27FC236}">
                  <a16:creationId xmlns:a16="http://schemas.microsoft.com/office/drawing/2014/main" id="{A03D4711-51A3-CD45-9E3A-3AFA9473D382}"/>
                </a:ext>
              </a:extLst>
            </p:cNvPr>
            <p:cNvSpPr/>
            <p:nvPr/>
          </p:nvSpPr>
          <p:spPr>
            <a:xfrm>
              <a:off x="2085709" y="4227088"/>
              <a:ext cx="274320" cy="274320"/>
            </a:xfrm>
            <a:prstGeom prst="ellipse">
              <a:avLst/>
            </a:prstGeom>
            <a:noFill/>
            <a:ln w="19050" cap="flat" cmpd="sng" algn="ctr">
              <a:solidFill>
                <a:schemeClr val="dk1"/>
              </a:solidFill>
              <a:prstDash val="solid"/>
              <a:round/>
              <a:headEnd type="none" w="med" len="med"/>
              <a:tailEnd type="none" w="med" len="med"/>
            </a:ln>
            <a:effectLst/>
            <a:scene3d>
              <a:camera prst="orthographicFront"/>
              <a:lightRig rig="threePt" dir="t"/>
            </a:scene3d>
            <a:sp3d/>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noProof="0" dirty="0">
                  <a:ln>
                    <a:noFill/>
                  </a:ln>
                  <a:solidFill>
                    <a:schemeClr val="tx1"/>
                  </a:solidFill>
                  <a:uLnTx/>
                  <a:uFillTx/>
                  <a:latin typeface="Gill Sans MT" panose="020B0502020104020203" pitchFamily="34" charset="77"/>
                  <a:ea typeface="Palatino"/>
                  <a:cs typeface="Palatino"/>
                  <a:sym typeface="Palatino"/>
                </a:rPr>
                <a:t>B</a:t>
              </a:r>
              <a:endParaRPr kumimoji="0" lang="en-US" sz="1800" b="0" i="0" u="none" strike="noStrike" kern="0" cap="none" spc="0" normalizeH="0" noProof="0" dirty="0">
                <a:ln>
                  <a:noFill/>
                </a:ln>
                <a:solidFill>
                  <a:schemeClr val="tx1"/>
                </a:solidFill>
                <a:uLnTx/>
                <a:uFillTx/>
                <a:latin typeface="Gill Sans MT" panose="020B0502020104020203" pitchFamily="34" charset="77"/>
                <a:ea typeface="Palatino"/>
                <a:cs typeface="Palatino"/>
                <a:sym typeface="Palatino"/>
              </a:endParaRPr>
            </a:p>
          </p:txBody>
        </p:sp>
        <p:sp>
          <p:nvSpPr>
            <p:cNvPr id="8" name="Oval 7">
              <a:extLst>
                <a:ext uri="{FF2B5EF4-FFF2-40B4-BE49-F238E27FC236}">
                  <a16:creationId xmlns:a16="http://schemas.microsoft.com/office/drawing/2014/main" id="{0F22E6A2-9CCB-7249-8F4D-303A4A37F324}"/>
                </a:ext>
              </a:extLst>
            </p:cNvPr>
            <p:cNvSpPr/>
            <p:nvPr/>
          </p:nvSpPr>
          <p:spPr>
            <a:xfrm>
              <a:off x="2060688" y="4848001"/>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C</a:t>
              </a:r>
            </a:p>
          </p:txBody>
        </p:sp>
        <p:sp>
          <p:nvSpPr>
            <p:cNvPr id="11" name="Oval 10">
              <a:extLst>
                <a:ext uri="{FF2B5EF4-FFF2-40B4-BE49-F238E27FC236}">
                  <a16:creationId xmlns:a16="http://schemas.microsoft.com/office/drawing/2014/main" id="{9B1C47C1-DDC3-3A49-B569-28EEE8860ED7}"/>
                </a:ext>
              </a:extLst>
            </p:cNvPr>
            <p:cNvSpPr/>
            <p:nvPr/>
          </p:nvSpPr>
          <p:spPr>
            <a:xfrm>
              <a:off x="2241807" y="5572717"/>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D</a:t>
              </a:r>
            </a:p>
          </p:txBody>
        </p:sp>
        <p:cxnSp>
          <p:nvCxnSpPr>
            <p:cNvPr id="14" name="Straight Connector 13">
              <a:extLst>
                <a:ext uri="{FF2B5EF4-FFF2-40B4-BE49-F238E27FC236}">
                  <a16:creationId xmlns:a16="http://schemas.microsoft.com/office/drawing/2014/main" id="{39C5F60C-8769-9048-8D83-338DFF08BEBE}"/>
                </a:ext>
              </a:extLst>
            </p:cNvPr>
            <p:cNvCxnSpPr>
              <a:stCxn id="7" idx="5"/>
              <a:endCxn id="10" idx="1"/>
            </p:cNvCxnSpPr>
            <p:nvPr/>
          </p:nvCxnSpPr>
          <p:spPr>
            <a:xfrm>
              <a:off x="2319856" y="4461235"/>
              <a:ext cx="342721" cy="327256"/>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5A0CBF1-2EB6-8844-9C90-347672EC6F87}"/>
                </a:ext>
              </a:extLst>
            </p:cNvPr>
            <p:cNvCxnSpPr>
              <a:cxnSpLocks/>
              <a:stCxn id="8" idx="6"/>
              <a:endCxn id="10" idx="2"/>
            </p:cNvCxnSpPr>
            <p:nvPr/>
          </p:nvCxnSpPr>
          <p:spPr>
            <a:xfrm flipV="1">
              <a:off x="2335008" y="4885478"/>
              <a:ext cx="287396" cy="99683"/>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04561314-1585-424C-ABCD-5687F8160503}"/>
                </a:ext>
              </a:extLst>
            </p:cNvPr>
            <p:cNvCxnSpPr>
              <a:stCxn id="10" idx="4"/>
              <a:endCxn id="11" idx="0"/>
            </p:cNvCxnSpPr>
            <p:nvPr/>
          </p:nvCxnSpPr>
          <p:spPr>
            <a:xfrm flipH="1">
              <a:off x="2378967" y="5022638"/>
              <a:ext cx="380597" cy="550079"/>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grpSp>
      <p:grpSp>
        <p:nvGrpSpPr>
          <p:cNvPr id="56" name="Group 55">
            <a:extLst>
              <a:ext uri="{FF2B5EF4-FFF2-40B4-BE49-F238E27FC236}">
                <a16:creationId xmlns:a16="http://schemas.microsoft.com/office/drawing/2014/main" id="{4C5F86F0-A73D-F843-BADD-6DFE07203C59}"/>
              </a:ext>
            </a:extLst>
          </p:cNvPr>
          <p:cNvGrpSpPr/>
          <p:nvPr/>
        </p:nvGrpSpPr>
        <p:grpSpPr>
          <a:xfrm rot="5400000">
            <a:off x="1725138" y="4397858"/>
            <a:ext cx="457200" cy="137160"/>
            <a:chOff x="1389303" y="5866372"/>
            <a:chExt cx="457200" cy="137160"/>
          </a:xfrm>
        </p:grpSpPr>
        <p:sp>
          <p:nvSpPr>
            <p:cNvPr id="52" name="Oval 51">
              <a:extLst>
                <a:ext uri="{FF2B5EF4-FFF2-40B4-BE49-F238E27FC236}">
                  <a16:creationId xmlns:a16="http://schemas.microsoft.com/office/drawing/2014/main" id="{4EC31740-4109-4D41-A710-D98B90846BFB}"/>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53" name="Oval 52">
              <a:extLst>
                <a:ext uri="{FF2B5EF4-FFF2-40B4-BE49-F238E27FC236}">
                  <a16:creationId xmlns:a16="http://schemas.microsoft.com/office/drawing/2014/main" id="{DC69A8C0-0A72-E647-B552-DF0C941DD90C}"/>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54" name="Oval 53">
              <a:extLst>
                <a:ext uri="{FF2B5EF4-FFF2-40B4-BE49-F238E27FC236}">
                  <a16:creationId xmlns:a16="http://schemas.microsoft.com/office/drawing/2014/main" id="{1380D8A5-24F9-9842-A4E0-F310C8C43E27}"/>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55" name="Rounded Rectangle 54">
              <a:extLst>
                <a:ext uri="{FF2B5EF4-FFF2-40B4-BE49-F238E27FC236}">
                  <a16:creationId xmlns:a16="http://schemas.microsoft.com/office/drawing/2014/main" id="{CF46C4CB-D6BC-ED46-A7D4-2690233CC6A2}"/>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sp>
        <p:nvSpPr>
          <p:cNvPr id="75" name="TextBox 74">
            <a:extLst>
              <a:ext uri="{FF2B5EF4-FFF2-40B4-BE49-F238E27FC236}">
                <a16:creationId xmlns:a16="http://schemas.microsoft.com/office/drawing/2014/main" id="{F60AAB5C-A209-4A4B-9194-AF4C44F2921A}"/>
              </a:ext>
            </a:extLst>
          </p:cNvPr>
          <p:cNvSpPr txBox="1"/>
          <p:nvPr/>
        </p:nvSpPr>
        <p:spPr>
          <a:xfrm>
            <a:off x="2041874" y="6340852"/>
            <a:ext cx="58349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Input</a:t>
            </a:r>
          </a:p>
        </p:txBody>
      </p:sp>
      <p:grpSp>
        <p:nvGrpSpPr>
          <p:cNvPr id="113" name="Group 112">
            <a:extLst>
              <a:ext uri="{FF2B5EF4-FFF2-40B4-BE49-F238E27FC236}">
                <a16:creationId xmlns:a16="http://schemas.microsoft.com/office/drawing/2014/main" id="{59A7D696-75F1-1B40-ADBE-D95A6F2567FA}"/>
              </a:ext>
            </a:extLst>
          </p:cNvPr>
          <p:cNvGrpSpPr/>
          <p:nvPr/>
        </p:nvGrpSpPr>
        <p:grpSpPr>
          <a:xfrm rot="5400000">
            <a:off x="1704532" y="5058117"/>
            <a:ext cx="457200" cy="137160"/>
            <a:chOff x="1389303" y="5866372"/>
            <a:chExt cx="457200" cy="137160"/>
          </a:xfrm>
        </p:grpSpPr>
        <p:sp>
          <p:nvSpPr>
            <p:cNvPr id="114" name="Oval 113">
              <a:extLst>
                <a:ext uri="{FF2B5EF4-FFF2-40B4-BE49-F238E27FC236}">
                  <a16:creationId xmlns:a16="http://schemas.microsoft.com/office/drawing/2014/main" id="{F4FD4B46-F782-6A4B-95F5-0DAB9457C0C6}"/>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15" name="Oval 114">
              <a:extLst>
                <a:ext uri="{FF2B5EF4-FFF2-40B4-BE49-F238E27FC236}">
                  <a16:creationId xmlns:a16="http://schemas.microsoft.com/office/drawing/2014/main" id="{525D6D92-7A71-744F-B377-FF60A2201064}"/>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16" name="Oval 115">
              <a:extLst>
                <a:ext uri="{FF2B5EF4-FFF2-40B4-BE49-F238E27FC236}">
                  <a16:creationId xmlns:a16="http://schemas.microsoft.com/office/drawing/2014/main" id="{33D6761C-736C-D943-B165-8414ADE2F72C}"/>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17" name="Rounded Rectangle 116">
              <a:extLst>
                <a:ext uri="{FF2B5EF4-FFF2-40B4-BE49-F238E27FC236}">
                  <a16:creationId xmlns:a16="http://schemas.microsoft.com/office/drawing/2014/main" id="{E879F6DB-EBB3-434D-956F-E2F4BC4E644D}"/>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grpSp>
        <p:nvGrpSpPr>
          <p:cNvPr id="118" name="Group 117">
            <a:extLst>
              <a:ext uri="{FF2B5EF4-FFF2-40B4-BE49-F238E27FC236}">
                <a16:creationId xmlns:a16="http://schemas.microsoft.com/office/drawing/2014/main" id="{FBA6349A-6E2C-7B48-8E99-089AEE9670F3}"/>
              </a:ext>
            </a:extLst>
          </p:cNvPr>
          <p:cNvGrpSpPr/>
          <p:nvPr/>
        </p:nvGrpSpPr>
        <p:grpSpPr>
          <a:xfrm rot="5400000">
            <a:off x="1889284" y="5795795"/>
            <a:ext cx="457200" cy="137160"/>
            <a:chOff x="1389303" y="5866372"/>
            <a:chExt cx="457200" cy="137160"/>
          </a:xfrm>
        </p:grpSpPr>
        <p:sp>
          <p:nvSpPr>
            <p:cNvPr id="119" name="Oval 118">
              <a:extLst>
                <a:ext uri="{FF2B5EF4-FFF2-40B4-BE49-F238E27FC236}">
                  <a16:creationId xmlns:a16="http://schemas.microsoft.com/office/drawing/2014/main" id="{AD4A910F-FED0-CF4B-A605-2D3BF679D6BE}"/>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0" name="Oval 119">
              <a:extLst>
                <a:ext uri="{FF2B5EF4-FFF2-40B4-BE49-F238E27FC236}">
                  <a16:creationId xmlns:a16="http://schemas.microsoft.com/office/drawing/2014/main" id="{EA174EE0-6117-1D4D-87C5-6DD12349860D}"/>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1" name="Oval 120">
              <a:extLst>
                <a:ext uri="{FF2B5EF4-FFF2-40B4-BE49-F238E27FC236}">
                  <a16:creationId xmlns:a16="http://schemas.microsoft.com/office/drawing/2014/main" id="{0AEFCD18-9968-D443-8CE4-FE979177B1C6}"/>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2" name="Rounded Rectangle 121">
              <a:extLst>
                <a:ext uri="{FF2B5EF4-FFF2-40B4-BE49-F238E27FC236}">
                  <a16:creationId xmlns:a16="http://schemas.microsoft.com/office/drawing/2014/main" id="{784CF805-B2CB-8043-A173-306EE55E8622}"/>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grpSp>
        <p:nvGrpSpPr>
          <p:cNvPr id="123" name="Group 122">
            <a:extLst>
              <a:ext uri="{FF2B5EF4-FFF2-40B4-BE49-F238E27FC236}">
                <a16:creationId xmlns:a16="http://schemas.microsoft.com/office/drawing/2014/main" id="{C3EBA16B-8B72-BD41-AE9C-FE0F5B414B23}"/>
              </a:ext>
            </a:extLst>
          </p:cNvPr>
          <p:cNvGrpSpPr/>
          <p:nvPr/>
        </p:nvGrpSpPr>
        <p:grpSpPr>
          <a:xfrm rot="5400000">
            <a:off x="2855141" y="4934747"/>
            <a:ext cx="457200" cy="137160"/>
            <a:chOff x="1389303" y="5866372"/>
            <a:chExt cx="457200" cy="137160"/>
          </a:xfrm>
        </p:grpSpPr>
        <p:sp>
          <p:nvSpPr>
            <p:cNvPr id="124" name="Oval 123">
              <a:extLst>
                <a:ext uri="{FF2B5EF4-FFF2-40B4-BE49-F238E27FC236}">
                  <a16:creationId xmlns:a16="http://schemas.microsoft.com/office/drawing/2014/main" id="{05C62618-82F8-B540-8D2B-A1E19DBC9633}"/>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5" name="Oval 124">
              <a:extLst>
                <a:ext uri="{FF2B5EF4-FFF2-40B4-BE49-F238E27FC236}">
                  <a16:creationId xmlns:a16="http://schemas.microsoft.com/office/drawing/2014/main" id="{43CB524F-418C-6149-96DF-0FE902BAEDFF}"/>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6" name="Oval 125">
              <a:extLst>
                <a:ext uri="{FF2B5EF4-FFF2-40B4-BE49-F238E27FC236}">
                  <a16:creationId xmlns:a16="http://schemas.microsoft.com/office/drawing/2014/main" id="{D467BADD-037E-8E41-93B9-3090ADF67C53}"/>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27" name="Rounded Rectangle 126">
              <a:extLst>
                <a:ext uri="{FF2B5EF4-FFF2-40B4-BE49-F238E27FC236}">
                  <a16:creationId xmlns:a16="http://schemas.microsoft.com/office/drawing/2014/main" id="{0E8BC368-5D0A-5D46-A1C8-FA8E0DF26771}"/>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grpSp>
        <p:nvGrpSpPr>
          <p:cNvPr id="90" name="Group 89">
            <a:extLst>
              <a:ext uri="{FF2B5EF4-FFF2-40B4-BE49-F238E27FC236}">
                <a16:creationId xmlns:a16="http://schemas.microsoft.com/office/drawing/2014/main" id="{254D3A25-1CD5-4649-ADDF-51E5BC21738C}"/>
              </a:ext>
            </a:extLst>
          </p:cNvPr>
          <p:cNvGrpSpPr/>
          <p:nvPr/>
        </p:nvGrpSpPr>
        <p:grpSpPr>
          <a:xfrm rot="5400000">
            <a:off x="8653094" y="4397858"/>
            <a:ext cx="457200" cy="137160"/>
            <a:chOff x="1389303" y="5866372"/>
            <a:chExt cx="457200" cy="137160"/>
          </a:xfrm>
        </p:grpSpPr>
        <p:sp>
          <p:nvSpPr>
            <p:cNvPr id="91" name="Oval 90">
              <a:extLst>
                <a:ext uri="{FF2B5EF4-FFF2-40B4-BE49-F238E27FC236}">
                  <a16:creationId xmlns:a16="http://schemas.microsoft.com/office/drawing/2014/main" id="{5C696AD1-2C66-9C42-99C4-7440D54642C7}"/>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92" name="Oval 91">
              <a:extLst>
                <a:ext uri="{FF2B5EF4-FFF2-40B4-BE49-F238E27FC236}">
                  <a16:creationId xmlns:a16="http://schemas.microsoft.com/office/drawing/2014/main" id="{7E96C1CA-1723-564B-AF47-7F86F4532FD8}"/>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93" name="Oval 92">
              <a:extLst>
                <a:ext uri="{FF2B5EF4-FFF2-40B4-BE49-F238E27FC236}">
                  <a16:creationId xmlns:a16="http://schemas.microsoft.com/office/drawing/2014/main" id="{61B5EA27-232D-2E48-9050-3EFFBC1E35EF}"/>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94" name="Rounded Rectangle 93">
              <a:extLst>
                <a:ext uri="{FF2B5EF4-FFF2-40B4-BE49-F238E27FC236}">
                  <a16:creationId xmlns:a16="http://schemas.microsoft.com/office/drawing/2014/main" id="{4D5C9203-51C0-A549-9F28-7B18E754AF98}"/>
                </a:ext>
              </a:extLst>
            </p:cNvPr>
            <p:cNvSpPr/>
            <p:nvPr/>
          </p:nvSpPr>
          <p:spPr>
            <a:xfrm>
              <a:off x="1389303" y="5866372"/>
              <a:ext cx="457200" cy="137160"/>
            </a:xfrm>
            <a:prstGeom prst="roundRect">
              <a:avLst/>
            </a:prstGeom>
            <a:noFill/>
            <a:ln w="952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sp>
        <p:nvSpPr>
          <p:cNvPr id="111" name="TextBox 110">
            <a:extLst>
              <a:ext uri="{FF2B5EF4-FFF2-40B4-BE49-F238E27FC236}">
                <a16:creationId xmlns:a16="http://schemas.microsoft.com/office/drawing/2014/main" id="{793BF9F0-DBFB-8B40-893F-8258387EEF9A}"/>
              </a:ext>
            </a:extLst>
          </p:cNvPr>
          <p:cNvSpPr txBox="1"/>
          <p:nvPr/>
        </p:nvSpPr>
        <p:spPr>
          <a:xfrm>
            <a:off x="9073217" y="6389984"/>
            <a:ext cx="79348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800" dirty="0">
                <a:solidFill>
                  <a:srgbClr val="0432FF"/>
                </a:solidFill>
                <a:latin typeface="Gill Sans MT" panose="020B0502020104020203" pitchFamily="34" charset="77"/>
              </a:rPr>
              <a:t>Output</a:t>
            </a:r>
            <a:endPar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endParaRPr>
          </a:p>
        </p:txBody>
      </p:sp>
      <p:grpSp>
        <p:nvGrpSpPr>
          <p:cNvPr id="128" name="Group 127">
            <a:extLst>
              <a:ext uri="{FF2B5EF4-FFF2-40B4-BE49-F238E27FC236}">
                <a16:creationId xmlns:a16="http://schemas.microsoft.com/office/drawing/2014/main" id="{41DEA72D-0762-9E4B-A332-8E0383614552}"/>
              </a:ext>
            </a:extLst>
          </p:cNvPr>
          <p:cNvGrpSpPr/>
          <p:nvPr/>
        </p:nvGrpSpPr>
        <p:grpSpPr>
          <a:xfrm rot="5400000">
            <a:off x="8642015" y="5042865"/>
            <a:ext cx="457200" cy="137160"/>
            <a:chOff x="1389303" y="5866372"/>
            <a:chExt cx="457200" cy="137160"/>
          </a:xfrm>
        </p:grpSpPr>
        <p:sp>
          <p:nvSpPr>
            <p:cNvPr id="129" name="Oval 128">
              <a:extLst>
                <a:ext uri="{FF2B5EF4-FFF2-40B4-BE49-F238E27FC236}">
                  <a16:creationId xmlns:a16="http://schemas.microsoft.com/office/drawing/2014/main" id="{73DCDCDF-CBBC-784B-AAD9-2CE44D6F81B5}"/>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0" name="Oval 129">
              <a:extLst>
                <a:ext uri="{FF2B5EF4-FFF2-40B4-BE49-F238E27FC236}">
                  <a16:creationId xmlns:a16="http://schemas.microsoft.com/office/drawing/2014/main" id="{65436531-FBA8-9C41-AC01-A02CA003A873}"/>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1" name="Oval 130">
              <a:extLst>
                <a:ext uri="{FF2B5EF4-FFF2-40B4-BE49-F238E27FC236}">
                  <a16:creationId xmlns:a16="http://schemas.microsoft.com/office/drawing/2014/main" id="{DE31550E-129E-EA49-BE9C-093CAE620CC6}"/>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2" name="Rounded Rectangle 131">
              <a:extLst>
                <a:ext uri="{FF2B5EF4-FFF2-40B4-BE49-F238E27FC236}">
                  <a16:creationId xmlns:a16="http://schemas.microsoft.com/office/drawing/2014/main" id="{A0A9A1DB-41E9-F540-ABF7-CAAA241E3115}"/>
                </a:ext>
              </a:extLst>
            </p:cNvPr>
            <p:cNvSpPr/>
            <p:nvPr/>
          </p:nvSpPr>
          <p:spPr>
            <a:xfrm>
              <a:off x="1389303" y="5866372"/>
              <a:ext cx="457200" cy="137160"/>
            </a:xfrm>
            <a:prstGeom prst="roundRect">
              <a:avLst/>
            </a:prstGeom>
            <a:noFill/>
            <a:ln w="952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grpSp>
        <p:nvGrpSpPr>
          <p:cNvPr id="133" name="Group 132">
            <a:extLst>
              <a:ext uri="{FF2B5EF4-FFF2-40B4-BE49-F238E27FC236}">
                <a16:creationId xmlns:a16="http://schemas.microsoft.com/office/drawing/2014/main" id="{A0E23CAD-1620-2A4F-B003-E6D260EEC039}"/>
              </a:ext>
            </a:extLst>
          </p:cNvPr>
          <p:cNvGrpSpPr/>
          <p:nvPr/>
        </p:nvGrpSpPr>
        <p:grpSpPr>
          <a:xfrm rot="5400000">
            <a:off x="8819988" y="5796543"/>
            <a:ext cx="457200" cy="137160"/>
            <a:chOff x="1389303" y="5866372"/>
            <a:chExt cx="457200" cy="137160"/>
          </a:xfrm>
        </p:grpSpPr>
        <p:sp>
          <p:nvSpPr>
            <p:cNvPr id="134" name="Oval 133">
              <a:extLst>
                <a:ext uri="{FF2B5EF4-FFF2-40B4-BE49-F238E27FC236}">
                  <a16:creationId xmlns:a16="http://schemas.microsoft.com/office/drawing/2014/main" id="{E0D6A186-CC0E-5741-8DDC-34E273E6F7C1}"/>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5" name="Oval 134">
              <a:extLst>
                <a:ext uri="{FF2B5EF4-FFF2-40B4-BE49-F238E27FC236}">
                  <a16:creationId xmlns:a16="http://schemas.microsoft.com/office/drawing/2014/main" id="{7A0BAFAD-928E-454E-A99E-87308FC62848}"/>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6" name="Oval 135">
              <a:extLst>
                <a:ext uri="{FF2B5EF4-FFF2-40B4-BE49-F238E27FC236}">
                  <a16:creationId xmlns:a16="http://schemas.microsoft.com/office/drawing/2014/main" id="{5E08C7E4-B2DF-0344-88D2-E8CBB08ECD1E}"/>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37" name="Rounded Rectangle 136">
              <a:extLst>
                <a:ext uri="{FF2B5EF4-FFF2-40B4-BE49-F238E27FC236}">
                  <a16:creationId xmlns:a16="http://schemas.microsoft.com/office/drawing/2014/main" id="{4337BAB4-C8CA-8447-B1CC-C269FF6FDDE4}"/>
                </a:ext>
              </a:extLst>
            </p:cNvPr>
            <p:cNvSpPr/>
            <p:nvPr/>
          </p:nvSpPr>
          <p:spPr>
            <a:xfrm>
              <a:off x="1389303" y="5866372"/>
              <a:ext cx="457200" cy="137160"/>
            </a:xfrm>
            <a:prstGeom prst="roundRect">
              <a:avLst/>
            </a:prstGeom>
            <a:noFill/>
            <a:ln w="952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grpSp>
        <p:nvGrpSpPr>
          <p:cNvPr id="138" name="Group 137">
            <a:extLst>
              <a:ext uri="{FF2B5EF4-FFF2-40B4-BE49-F238E27FC236}">
                <a16:creationId xmlns:a16="http://schemas.microsoft.com/office/drawing/2014/main" id="{825E11E9-CE35-1C48-8FBB-5E3B6E293F76}"/>
              </a:ext>
            </a:extLst>
          </p:cNvPr>
          <p:cNvGrpSpPr/>
          <p:nvPr/>
        </p:nvGrpSpPr>
        <p:grpSpPr>
          <a:xfrm rot="5400000">
            <a:off x="9784072" y="4934747"/>
            <a:ext cx="457200" cy="137160"/>
            <a:chOff x="1389303" y="5866372"/>
            <a:chExt cx="457200" cy="137160"/>
          </a:xfrm>
        </p:grpSpPr>
        <p:sp>
          <p:nvSpPr>
            <p:cNvPr id="139" name="Oval 138">
              <a:extLst>
                <a:ext uri="{FF2B5EF4-FFF2-40B4-BE49-F238E27FC236}">
                  <a16:creationId xmlns:a16="http://schemas.microsoft.com/office/drawing/2014/main" id="{5A4C6BBD-A71A-2D4F-8245-552CEB1EE5CF}"/>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40" name="Oval 139">
              <a:extLst>
                <a:ext uri="{FF2B5EF4-FFF2-40B4-BE49-F238E27FC236}">
                  <a16:creationId xmlns:a16="http://schemas.microsoft.com/office/drawing/2014/main" id="{4E8400D8-2A62-414D-AF85-A2EDA2ADA7BE}"/>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41" name="Oval 140">
              <a:extLst>
                <a:ext uri="{FF2B5EF4-FFF2-40B4-BE49-F238E27FC236}">
                  <a16:creationId xmlns:a16="http://schemas.microsoft.com/office/drawing/2014/main" id="{8DDD1915-6BFC-A44D-A778-2236297912B3}"/>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42" name="Rounded Rectangle 141">
              <a:extLst>
                <a:ext uri="{FF2B5EF4-FFF2-40B4-BE49-F238E27FC236}">
                  <a16:creationId xmlns:a16="http://schemas.microsoft.com/office/drawing/2014/main" id="{5784D20B-B7CE-384C-9901-4F14FB9D2271}"/>
                </a:ext>
              </a:extLst>
            </p:cNvPr>
            <p:cNvSpPr/>
            <p:nvPr/>
          </p:nvSpPr>
          <p:spPr>
            <a:xfrm>
              <a:off x="1389303" y="5866372"/>
              <a:ext cx="457200" cy="137160"/>
            </a:xfrm>
            <a:prstGeom prst="roundRect">
              <a:avLst/>
            </a:prstGeom>
            <a:noFill/>
            <a:ln w="952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sp>
        <p:nvSpPr>
          <p:cNvPr id="96" name="Slide Number Placeholder 4">
            <a:extLst>
              <a:ext uri="{FF2B5EF4-FFF2-40B4-BE49-F238E27FC236}">
                <a16:creationId xmlns:a16="http://schemas.microsoft.com/office/drawing/2014/main" id="{619B6171-AC4F-CD4B-A548-9F79B36E000A}"/>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pSp>
        <p:nvGrpSpPr>
          <p:cNvPr id="147" name="Group 146">
            <a:extLst>
              <a:ext uri="{FF2B5EF4-FFF2-40B4-BE49-F238E27FC236}">
                <a16:creationId xmlns:a16="http://schemas.microsoft.com/office/drawing/2014/main" id="{ABC39FA0-FFCD-5241-8EEC-78B0E4214E82}"/>
              </a:ext>
            </a:extLst>
          </p:cNvPr>
          <p:cNvGrpSpPr/>
          <p:nvPr/>
        </p:nvGrpSpPr>
        <p:grpSpPr>
          <a:xfrm>
            <a:off x="9051942" y="4335448"/>
            <a:ext cx="836036" cy="1619949"/>
            <a:chOff x="2060688" y="4227088"/>
            <a:chExt cx="836036" cy="1619949"/>
          </a:xfrm>
        </p:grpSpPr>
        <p:sp>
          <p:nvSpPr>
            <p:cNvPr id="148" name="Oval 147">
              <a:extLst>
                <a:ext uri="{FF2B5EF4-FFF2-40B4-BE49-F238E27FC236}">
                  <a16:creationId xmlns:a16="http://schemas.microsoft.com/office/drawing/2014/main" id="{F49E1102-8497-7445-8FAB-344A23BDFA31}"/>
                </a:ext>
              </a:extLst>
            </p:cNvPr>
            <p:cNvSpPr/>
            <p:nvPr/>
          </p:nvSpPr>
          <p:spPr>
            <a:xfrm>
              <a:off x="2622404" y="4748318"/>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A</a:t>
              </a:r>
            </a:p>
          </p:txBody>
        </p:sp>
        <p:sp>
          <p:nvSpPr>
            <p:cNvPr id="149" name="Oval 148">
              <a:extLst>
                <a:ext uri="{FF2B5EF4-FFF2-40B4-BE49-F238E27FC236}">
                  <a16:creationId xmlns:a16="http://schemas.microsoft.com/office/drawing/2014/main" id="{E02273D5-AF14-A742-A5D7-797FB89FB7FA}"/>
                </a:ext>
              </a:extLst>
            </p:cNvPr>
            <p:cNvSpPr/>
            <p:nvPr/>
          </p:nvSpPr>
          <p:spPr>
            <a:xfrm>
              <a:off x="2085709" y="4227088"/>
              <a:ext cx="274320" cy="274320"/>
            </a:xfrm>
            <a:prstGeom prst="ellipse">
              <a:avLst/>
            </a:prstGeom>
            <a:noFill/>
            <a:ln w="19050" cap="flat" cmpd="sng" algn="ctr">
              <a:solidFill>
                <a:schemeClr val="dk1"/>
              </a:solidFill>
              <a:prstDash val="solid"/>
              <a:round/>
              <a:headEnd type="none" w="med" len="med"/>
              <a:tailEnd type="none" w="med" len="med"/>
            </a:ln>
            <a:effectLst/>
            <a:scene3d>
              <a:camera prst="orthographicFront"/>
              <a:lightRig rig="threePt" dir="t"/>
            </a:scene3d>
            <a:sp3d/>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noProof="0" dirty="0">
                  <a:ln>
                    <a:noFill/>
                  </a:ln>
                  <a:solidFill>
                    <a:schemeClr val="tx1"/>
                  </a:solidFill>
                  <a:uLnTx/>
                  <a:uFillTx/>
                  <a:latin typeface="Gill Sans MT" panose="020B0502020104020203" pitchFamily="34" charset="77"/>
                  <a:ea typeface="Palatino"/>
                  <a:cs typeface="Palatino"/>
                  <a:sym typeface="Palatino"/>
                </a:rPr>
                <a:t>B</a:t>
              </a:r>
              <a:endParaRPr kumimoji="0" lang="en-US" sz="1800" b="0" i="0" u="none" strike="noStrike" kern="0" cap="none" spc="0" normalizeH="0" noProof="0" dirty="0">
                <a:ln>
                  <a:noFill/>
                </a:ln>
                <a:solidFill>
                  <a:schemeClr val="tx1"/>
                </a:solidFill>
                <a:uLnTx/>
                <a:uFillTx/>
                <a:latin typeface="Gill Sans MT" panose="020B0502020104020203" pitchFamily="34" charset="77"/>
                <a:ea typeface="Palatino"/>
                <a:cs typeface="Palatino"/>
                <a:sym typeface="Palatino"/>
              </a:endParaRPr>
            </a:p>
          </p:txBody>
        </p:sp>
        <p:sp>
          <p:nvSpPr>
            <p:cNvPr id="150" name="Oval 149">
              <a:extLst>
                <a:ext uri="{FF2B5EF4-FFF2-40B4-BE49-F238E27FC236}">
                  <a16:creationId xmlns:a16="http://schemas.microsoft.com/office/drawing/2014/main" id="{2C6FAA23-AF3C-D542-B919-D326E3D017EF}"/>
                </a:ext>
              </a:extLst>
            </p:cNvPr>
            <p:cNvSpPr/>
            <p:nvPr/>
          </p:nvSpPr>
          <p:spPr>
            <a:xfrm>
              <a:off x="2060688" y="4848001"/>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C</a:t>
              </a:r>
            </a:p>
          </p:txBody>
        </p:sp>
        <p:sp>
          <p:nvSpPr>
            <p:cNvPr id="151" name="Oval 150">
              <a:extLst>
                <a:ext uri="{FF2B5EF4-FFF2-40B4-BE49-F238E27FC236}">
                  <a16:creationId xmlns:a16="http://schemas.microsoft.com/office/drawing/2014/main" id="{AA62F8D8-BB64-6140-B6D1-2B71E012029D}"/>
                </a:ext>
              </a:extLst>
            </p:cNvPr>
            <p:cNvSpPr/>
            <p:nvPr/>
          </p:nvSpPr>
          <p:spPr>
            <a:xfrm>
              <a:off x="2241807" y="5572717"/>
              <a:ext cx="274320" cy="27432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1"/>
                  </a:solidFill>
                  <a:uLnTx/>
                  <a:uFillTx/>
                  <a:latin typeface="Gill Sans MT" panose="020B0502020104020203" pitchFamily="34" charset="77"/>
                  <a:ea typeface="Palatino"/>
                  <a:cs typeface="Palatino"/>
                  <a:sym typeface="Palatino"/>
                </a:rPr>
                <a:t>D</a:t>
              </a:r>
            </a:p>
          </p:txBody>
        </p:sp>
        <p:cxnSp>
          <p:nvCxnSpPr>
            <p:cNvPr id="152" name="Straight Connector 151">
              <a:extLst>
                <a:ext uri="{FF2B5EF4-FFF2-40B4-BE49-F238E27FC236}">
                  <a16:creationId xmlns:a16="http://schemas.microsoft.com/office/drawing/2014/main" id="{91E40507-04DE-BF4D-9047-5A32F27E5DDC}"/>
                </a:ext>
              </a:extLst>
            </p:cNvPr>
            <p:cNvCxnSpPr>
              <a:stCxn id="149" idx="5"/>
              <a:endCxn id="148" idx="1"/>
            </p:cNvCxnSpPr>
            <p:nvPr/>
          </p:nvCxnSpPr>
          <p:spPr>
            <a:xfrm>
              <a:off x="2319856" y="4461235"/>
              <a:ext cx="342721" cy="327256"/>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153" name="Straight Connector 152">
              <a:extLst>
                <a:ext uri="{FF2B5EF4-FFF2-40B4-BE49-F238E27FC236}">
                  <a16:creationId xmlns:a16="http://schemas.microsoft.com/office/drawing/2014/main" id="{77F83B01-AFCD-7F4C-8FBE-6338E46F3946}"/>
                </a:ext>
              </a:extLst>
            </p:cNvPr>
            <p:cNvCxnSpPr>
              <a:cxnSpLocks/>
              <a:stCxn id="150" idx="6"/>
              <a:endCxn id="148" idx="2"/>
            </p:cNvCxnSpPr>
            <p:nvPr/>
          </p:nvCxnSpPr>
          <p:spPr>
            <a:xfrm flipV="1">
              <a:off x="2335008" y="4885478"/>
              <a:ext cx="287396" cy="99683"/>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3E95163D-A41D-AC47-9917-EAC8F7BA262B}"/>
                </a:ext>
              </a:extLst>
            </p:cNvPr>
            <p:cNvCxnSpPr>
              <a:stCxn id="148" idx="4"/>
              <a:endCxn id="151" idx="0"/>
            </p:cNvCxnSpPr>
            <p:nvPr/>
          </p:nvCxnSpPr>
          <p:spPr>
            <a:xfrm flipH="1">
              <a:off x="2378967" y="5022638"/>
              <a:ext cx="380597" cy="550079"/>
            </a:xfrm>
            <a:prstGeom prst="line">
              <a:avLst/>
            </a:prstGeom>
            <a:noFill/>
            <a:ln w="19050" cap="flat">
              <a:solidFill>
                <a:srgbClr val="414141"/>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2412676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xEl>
                                              <p:pRg st="6" end="6"/>
                                            </p:txEl>
                                          </p:spTgt>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dissolve">
                                      <p:cBhvr>
                                        <p:cTn id="21" dur="500"/>
                                        <p:tgtEl>
                                          <p:spTgt spid="9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dissolve">
                                      <p:cBhvr>
                                        <p:cTn id="24" dur="500"/>
                                        <p:tgtEl>
                                          <p:spTgt spid="111"/>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par>
                                <p:cTn id="28" presetID="9" presetClass="entr" presetSubtype="0" fill="hold" nodeType="withEffect">
                                  <p:stCondLst>
                                    <p:cond delay="0"/>
                                  </p:stCondLst>
                                  <p:childTnLst>
                                    <p:set>
                                      <p:cBhvr>
                                        <p:cTn id="29" dur="1" fill="hold">
                                          <p:stCondLst>
                                            <p:cond delay="0"/>
                                          </p:stCondLst>
                                        </p:cTn>
                                        <p:tgtEl>
                                          <p:spTgt spid="133"/>
                                        </p:tgtEl>
                                        <p:attrNameLst>
                                          <p:attrName>style.visibility</p:attrName>
                                        </p:attrNameLst>
                                      </p:cBhvr>
                                      <p:to>
                                        <p:strVal val="visible"/>
                                      </p:to>
                                    </p:set>
                                    <p:animEffect transition="in" filter="dissolve">
                                      <p:cBhvr>
                                        <p:cTn id="30" dur="500"/>
                                        <p:tgtEl>
                                          <p:spTgt spid="133"/>
                                        </p:tgtEl>
                                      </p:cBhvr>
                                    </p:animEffect>
                                  </p:childTnLst>
                                </p:cTn>
                              </p:par>
                              <p:par>
                                <p:cTn id="31" presetID="9" presetClass="entr" presetSubtype="0" fill="hold" nodeType="with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dissolve">
                                      <p:cBhvr>
                                        <p:cTn id="33" dur="500"/>
                                        <p:tgtEl>
                                          <p:spTgt spid="138"/>
                                        </p:tgtEl>
                                      </p:cBhvr>
                                    </p:animEffect>
                                  </p:childTnLst>
                                </p:cTn>
                              </p:par>
                              <p:par>
                                <p:cTn id="34" presetID="9" presetClass="entr" presetSubtype="0" fill="hold" nodeType="with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dissolve">
                                      <p:cBhvr>
                                        <p:cTn id="36" dur="500"/>
                                        <p:tgtEl>
                                          <p:spTgt spid="147"/>
                                        </p:tgtEl>
                                      </p:cBhvr>
                                    </p:animEffect>
                                  </p:childTnLst>
                                </p:cTn>
                              </p:par>
                              <p:par>
                                <p:cTn id="37" presetID="1" presetClass="entr" presetSubtype="0" fill="hold" nodeType="withEffect">
                                  <p:stCondLst>
                                    <p:cond delay="0"/>
                                  </p:stCondLst>
                                  <p:childTnLst>
                                    <p:set>
                                      <p:cBhvr>
                                        <p:cTn id="38" dur="1" fill="hold">
                                          <p:stCondLst>
                                            <p:cond delay="0"/>
                                          </p:stCondLst>
                                        </p:cTn>
                                        <p:tgtEl>
                                          <p:spTgt spid="1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8C69-A34E-4942-BBF2-85608144A6E5}"/>
              </a:ext>
            </a:extLst>
          </p:cNvPr>
          <p:cNvSpPr>
            <a:spLocks noGrp="1"/>
          </p:cNvSpPr>
          <p:nvPr>
            <p:ph type="title"/>
          </p:nvPr>
        </p:nvSpPr>
        <p:spPr/>
        <p:txBody>
          <a:bodyPr/>
          <a:lstStyle/>
          <a:p>
            <a:r>
              <a:rPr lang="en-US" dirty="0"/>
              <a:t>Computation of One GNN Layer</a:t>
            </a:r>
          </a:p>
        </p:txBody>
      </p:sp>
      <mc:AlternateContent xmlns:mc="http://schemas.openxmlformats.org/markup-compatibility/2006" xmlns:a14="http://schemas.microsoft.com/office/drawing/2010/main">
        <mc:Choice Requires="a14">
          <p:sp>
            <p:nvSpPr>
              <p:cNvPr id="83" name="Text Placeholder 2">
                <a:extLst>
                  <a:ext uri="{FF2B5EF4-FFF2-40B4-BE49-F238E27FC236}">
                    <a16:creationId xmlns:a16="http://schemas.microsoft.com/office/drawing/2014/main" id="{CA00629E-C714-F645-879B-94C3FB3AA328}"/>
                  </a:ext>
                </a:extLst>
              </p:cNvPr>
              <p:cNvSpPr>
                <a:spLocks noGrp="1"/>
              </p:cNvSpPr>
              <p:nvPr>
                <p:ph type="body" idx="1"/>
              </p:nvPr>
            </p:nvSpPr>
            <p:spPr>
              <a:xfrm>
                <a:off x="239856" y="968375"/>
                <a:ext cx="6837036" cy="5479806"/>
              </a:xfrm>
            </p:spPr>
            <p:txBody>
              <a:bodyPr>
                <a:normAutofit/>
              </a:bodyPr>
              <a:lstStyle/>
              <a:p>
                <a:r>
                  <a:rPr lang="en-US" dirty="0"/>
                  <a:t>Key computation pattern: </a:t>
                </a:r>
                <a:r>
                  <a:rPr lang="en-US" i="1" dirty="0">
                    <a:solidFill>
                      <a:srgbClr val="FF0000"/>
                    </a:solidFill>
                  </a:rPr>
                  <a:t>neighborhood aggregation</a:t>
                </a:r>
              </a:p>
              <a:p>
                <a:pPr lvl="1"/>
                <a:r>
                  <a:rPr lang="en-US" sz="2000" i="1" dirty="0">
                    <a:solidFill>
                      <a:srgbClr val="0432FF"/>
                    </a:solidFill>
                  </a:rPr>
                  <a:t>Aggregate</a:t>
                </a:r>
                <a:r>
                  <a:rPr lang="en-US" sz="2000" dirty="0"/>
                  <a:t> operation: Each vertex aggregates the representations of its neighbors from the previous layer, i.e.,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−1</m:t>
                    </m:r>
                  </m:oMath>
                </a14:m>
                <a:r>
                  <a:rPr lang="en-US" sz="2000" dirty="0"/>
                  <a:t>.</a:t>
                </a:r>
                <a:br>
                  <a:rPr lang="en-US" sz="2000" dirty="0"/>
                </a:br>
                <a:br>
                  <a:rPr lang="en-US" sz="2000" dirty="0"/>
                </a:br>
                <a:endParaRPr lang="en-US" sz="2000" dirty="0"/>
              </a:p>
              <a:p>
                <a:pPr lvl="1"/>
                <a:r>
                  <a:rPr lang="en-US" sz="2000" i="1" dirty="0">
                    <a:solidFill>
                      <a:srgbClr val="0432FF"/>
                    </a:solidFill>
                  </a:rPr>
                  <a:t>Combine</a:t>
                </a:r>
                <a:r>
                  <a:rPr lang="en-US" sz="2000" dirty="0"/>
                  <a:t> operation: It updates a vertex’s representation by combining it with the aggregated neighbors’ representation.</a:t>
                </a:r>
                <a:br>
                  <a:rPr lang="en-US" sz="2000" dirty="0"/>
                </a:br>
                <a:br>
                  <a:rPr lang="en-US" sz="2000" dirty="0"/>
                </a:br>
                <a:br>
                  <a:rPr lang="en-US" sz="2000" dirty="0"/>
                </a:br>
                <a:endParaRPr lang="en-US" sz="2000" dirty="0"/>
              </a:p>
              <a:p>
                <a:r>
                  <a:rPr lang="en-US" sz="2000" dirty="0"/>
                  <a:t>Example: Graph Convolution Network (GCN)</a:t>
                </a:r>
              </a:p>
              <a:p>
                <a:pPr lvl="1"/>
                <a:endParaRPr lang="en-US" sz="2000" dirty="0"/>
              </a:p>
            </p:txBody>
          </p:sp>
        </mc:Choice>
        <mc:Fallback xmlns="">
          <p:sp>
            <p:nvSpPr>
              <p:cNvPr id="83" name="Text Placeholder 2">
                <a:extLst>
                  <a:ext uri="{FF2B5EF4-FFF2-40B4-BE49-F238E27FC236}">
                    <a16:creationId xmlns:a16="http://schemas.microsoft.com/office/drawing/2014/main" id="{CA00629E-C714-F645-879B-94C3FB3AA328}"/>
                  </a:ext>
                </a:extLst>
              </p:cNvPr>
              <p:cNvSpPr>
                <a:spLocks noGrp="1" noRot="1" noChangeAspect="1" noMove="1" noResize="1" noEditPoints="1" noAdjustHandles="1" noChangeArrowheads="1" noChangeShapeType="1" noTextEdit="1"/>
              </p:cNvSpPr>
              <p:nvPr>
                <p:ph type="body" idx="1"/>
              </p:nvPr>
            </p:nvSpPr>
            <p:spPr>
              <a:xfrm>
                <a:off x="239856" y="968375"/>
                <a:ext cx="6837036" cy="5479806"/>
              </a:xfrm>
              <a:blipFill>
                <a:blip r:embed="rId3"/>
                <a:stretch>
                  <a:fillRect l="-1667" r="-12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1AEC307-2520-C546-962E-6B601745D662}"/>
                  </a:ext>
                </a:extLst>
              </p:cNvPr>
              <p:cNvSpPr txBox="1"/>
              <p:nvPr/>
            </p:nvSpPr>
            <p:spPr>
              <a:xfrm>
                <a:off x="1828800" y="5910458"/>
                <a:ext cx="4436599" cy="889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14:m>
                  <m:oMathPara xmlns:m="http://schemas.openxmlformats.org/officeDocument/2006/math">
                    <m:oMathParaPr>
                      <m:jc m:val="centerGroup"/>
                    </m:oMathParaPr>
                    <m:oMath xmlns:m="http://schemas.openxmlformats.org/officeDocument/2006/math">
                      <m:sSubSup>
                        <m:sSubSupPr>
                          <m:ctrlP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ctrlPr>
                        </m:sSubSupPr>
                        <m:e>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h</m:t>
                          </m:r>
                        </m:e>
                        <m:sub>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𝑣</m:t>
                          </m:r>
                        </m:sub>
                        <m:sup>
                          <m:d>
                            <m:dPr>
                              <m:ctrlP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ctrlPr>
                            </m:dPr>
                            <m:e>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𝑘</m:t>
                              </m:r>
                            </m:e>
                          </m:d>
                        </m:sup>
                      </m:sSubSup>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𝜎</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nary>
                        <m:naryPr>
                          <m:chr m:val="∑"/>
                          <m:supHide m:val="on"/>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naryPr>
                        <m:sub>
                          <m:r>
                            <m:rPr>
                              <m:brk m:alnAt="7"/>
                            </m:r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𝑢</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𝑁</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𝑣</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sub>
                        <m:sup/>
                        <m:e>
                          <m:f>
                            <m:fPr>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fPr>
                            <m:num>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1</m:t>
                              </m:r>
                            </m:num>
                            <m:den>
                              <m:rad>
                                <m:radPr>
                                  <m:degHide m:val="on"/>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radPr>
                                <m:deg/>
                                <m:e>
                                  <m:sSub>
                                    <m:sSubPr>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sSubPr>
                                    <m:e>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𝑑</m:t>
                                      </m:r>
                                    </m:e>
                                    <m:sub>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𝑣</m:t>
                                      </m:r>
                                    </m:sub>
                                  </m:sSub>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sSub>
                                    <m:sSubPr>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sSubPr>
                                    <m:e>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𝑑</m:t>
                                      </m:r>
                                    </m:e>
                                    <m:sub>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𝑢</m:t>
                                      </m:r>
                                    </m:sub>
                                  </m:sSub>
                                </m:e>
                              </m:rad>
                            </m:den>
                          </m:f>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𝑢</m:t>
                              </m:r>
                            </m:sub>
                            <m:sup>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sup>
                          </m:sSubSup>
                          <m:sSup>
                            <m:sSupPr>
                              <m:ctrlP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ctrlPr>
                            </m:sSupPr>
                            <m:e>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𝑊</m:t>
                              </m:r>
                            </m:e>
                            <m:sup>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𝑘</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−1)</m:t>
                              </m:r>
                            </m:sup>
                          </m:sSup>
                        </m:e>
                      </m:nary>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oMath>
                  </m:oMathPara>
                </a14:m>
                <a:endParaRPr kumimoji="0" lang="en-US" sz="2000" b="0" i="0" u="none" strike="noStrike" cap="none" spc="0" normalizeH="0" baseline="0" dirty="0">
                  <a:ln>
                    <a:noFill/>
                  </a:ln>
                  <a:solidFill>
                    <a:srgbClr val="414141"/>
                  </a:solidFill>
                  <a:effectLst/>
                  <a:uFillTx/>
                  <a:sym typeface="Palatino"/>
                </a:endParaRPr>
              </a:p>
            </p:txBody>
          </p:sp>
        </mc:Choice>
        <mc:Fallback xmlns="">
          <p:sp>
            <p:nvSpPr>
              <p:cNvPr id="85" name="TextBox 84">
                <a:extLst>
                  <a:ext uri="{FF2B5EF4-FFF2-40B4-BE49-F238E27FC236}">
                    <a16:creationId xmlns:a16="http://schemas.microsoft.com/office/drawing/2014/main" id="{61AEC307-2520-C546-962E-6B601745D662}"/>
                  </a:ext>
                </a:extLst>
              </p:cNvPr>
              <p:cNvSpPr txBox="1">
                <a:spLocks noRot="1" noChangeAspect="1" noMove="1" noResize="1" noEditPoints="1" noAdjustHandles="1" noChangeArrowheads="1" noChangeShapeType="1" noTextEdit="1"/>
              </p:cNvSpPr>
              <p:nvPr/>
            </p:nvSpPr>
            <p:spPr>
              <a:xfrm>
                <a:off x="1828800" y="5910458"/>
                <a:ext cx="4436599" cy="889218"/>
              </a:xfrm>
              <a:prstGeom prst="rect">
                <a:avLst/>
              </a:prstGeom>
              <a:blipFill>
                <a:blip r:embed="rId4"/>
                <a:stretch>
                  <a:fillRect l="-571" t="-116901" b="-159155"/>
                </a:stretch>
              </a:blipFill>
              <a:ln w="12700" cap="flat">
                <a:noFill/>
                <a:miter lim="400000"/>
              </a:ln>
              <a:effectLst/>
            </p:spPr>
            <p:txBody>
              <a:bodyPr/>
              <a:lstStyle/>
              <a:p>
                <a:r>
                  <a:rPr lang="en-US">
                    <a:noFill/>
                  </a:rPr>
                  <a:t> </a:t>
                </a:r>
              </a:p>
            </p:txBody>
          </p:sp>
        </mc:Fallback>
      </mc:AlternateContent>
      <p:sp>
        <p:nvSpPr>
          <p:cNvPr id="82" name="Slide Number Placeholder 4">
            <a:extLst>
              <a:ext uri="{FF2B5EF4-FFF2-40B4-BE49-F238E27FC236}">
                <a16:creationId xmlns:a16="http://schemas.microsoft.com/office/drawing/2014/main" id="{97E3ABFE-D9F8-B94C-B91D-65CCE7AB95D8}"/>
              </a:ext>
            </a:extLst>
          </p:cNvPr>
          <p:cNvSpPr>
            <a:spLocks noGrp="1"/>
          </p:cNvSpPr>
          <p:nvPr>
            <p:ph type="sldNum" sz="quarter" idx="2"/>
          </p:nvPr>
        </p:nvSpPr>
        <p:spPr>
          <a:xfrm>
            <a:off x="11405753" y="6575314"/>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57</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BFF201E-9857-D549-8B42-210A7F021632}"/>
                  </a:ext>
                </a:extLst>
              </p:cNvPr>
              <p:cNvSpPr txBox="1"/>
              <p:nvPr/>
            </p:nvSpPr>
            <p:spPr>
              <a:xfrm>
                <a:off x="1821197" y="2830060"/>
                <a:ext cx="3562835" cy="476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14:m>
                  <m:oMathPara xmlns:m="http://schemas.openxmlformats.org/officeDocument/2006/math">
                    <m:oMathParaPr>
                      <m:jc m:val="centerGroup"/>
                    </m:oMathParaPr>
                    <m:oMath xmlns:m="http://schemas.openxmlformats.org/officeDocument/2006/math">
                      <m:sSubSup>
                        <m:sSubSupPr>
                          <m:ctrlP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ctrlPr>
                        </m:sSubSupPr>
                        <m:e>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𝑙</m:t>
                          </m:r>
                        </m:e>
                        <m:sub>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𝑣</m:t>
                          </m:r>
                        </m:sub>
                        <m:sup>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𝑘</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sup>
                      </m:sSubSup>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𝐴𝑔𝑔</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𝑢</m:t>
                          </m:r>
                        </m:sub>
                        <m:sup>
                          <m:r>
                            <a:rPr lang="en-US" sz="2000" b="0" i="1" smtClean="0">
                              <a:latin typeface="Cambria Math" panose="02040503050406030204" pitchFamily="18" charset="0"/>
                            </a:rPr>
                            <m:t>(</m:t>
                          </m:r>
                          <m:r>
                            <a:rPr lang="en-US" sz="2000" i="1">
                              <a:latin typeface="Cambria Math" panose="02040503050406030204" pitchFamily="18" charset="0"/>
                            </a:rPr>
                            <m:t>𝑘</m:t>
                          </m:r>
                          <m:r>
                            <a:rPr lang="en-US" sz="2000" b="0" i="1" smtClean="0">
                              <a:latin typeface="Cambria Math" panose="02040503050406030204" pitchFamily="18" charset="0"/>
                            </a:rPr>
                            <m:t>−1)</m:t>
                          </m:r>
                        </m:sup>
                      </m:sSubSup>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oMath>
                  </m:oMathPara>
                </a14:m>
                <a:endParaRPr kumimoji="0" lang="en-US" sz="2000" b="0" i="0" u="none" strike="noStrike" cap="none" spc="0" normalizeH="0" baseline="0" dirty="0">
                  <a:ln>
                    <a:noFill/>
                  </a:ln>
                  <a:solidFill>
                    <a:srgbClr val="414141"/>
                  </a:solidFill>
                  <a:effectLst/>
                  <a:uFillTx/>
                  <a:sym typeface="Palatino"/>
                </a:endParaRPr>
              </a:p>
            </p:txBody>
          </p:sp>
        </mc:Choice>
        <mc:Fallback xmlns="">
          <p:sp>
            <p:nvSpPr>
              <p:cNvPr id="86" name="TextBox 85">
                <a:extLst>
                  <a:ext uri="{FF2B5EF4-FFF2-40B4-BE49-F238E27FC236}">
                    <a16:creationId xmlns:a16="http://schemas.microsoft.com/office/drawing/2014/main" id="{BBFF201E-9857-D549-8B42-210A7F021632}"/>
                  </a:ext>
                </a:extLst>
              </p:cNvPr>
              <p:cNvSpPr txBox="1">
                <a:spLocks noRot="1" noChangeAspect="1" noMove="1" noResize="1" noEditPoints="1" noAdjustHandles="1" noChangeArrowheads="1" noChangeShapeType="1" noTextEdit="1"/>
              </p:cNvSpPr>
              <p:nvPr/>
            </p:nvSpPr>
            <p:spPr>
              <a:xfrm>
                <a:off x="1821197" y="2830060"/>
                <a:ext cx="3562835" cy="476349"/>
              </a:xfrm>
              <a:prstGeom prst="rect">
                <a:avLst/>
              </a:prstGeom>
              <a:blipFill>
                <a:blip r:embed="rId5"/>
                <a:stretch>
                  <a:fillRect l="-712"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6081D7A-FB76-7445-BE1A-EDACDD130785}"/>
                  </a:ext>
                </a:extLst>
              </p:cNvPr>
              <p:cNvSpPr txBox="1"/>
              <p:nvPr/>
            </p:nvSpPr>
            <p:spPr>
              <a:xfrm>
                <a:off x="1828800" y="4459676"/>
                <a:ext cx="3135217" cy="476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14:m>
                  <m:oMathPara xmlns:m="http://schemas.openxmlformats.org/officeDocument/2006/math">
                    <m:oMathParaPr>
                      <m:jc m:val="centerGroup"/>
                    </m:oMathParaPr>
                    <m:oMath xmlns:m="http://schemas.openxmlformats.org/officeDocument/2006/math">
                      <m:sSubSup>
                        <m:sSubSupPr>
                          <m:ctrlP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ctrlPr>
                        </m:sSubSupPr>
                        <m:e>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h</m:t>
                          </m:r>
                        </m:e>
                        <m:sub>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𝑣</m:t>
                          </m:r>
                        </m:sub>
                        <m:sup>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𝑘</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sup>
                      </m:sSubSup>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m:t>
                      </m:r>
                      <m:r>
                        <a:rPr kumimoji="0" lang="en-US" sz="2000" b="0" i="1" u="none" strike="noStrike" cap="none" spc="0" normalizeH="0" baseline="0" smtClean="0">
                          <a:ln>
                            <a:noFill/>
                          </a:ln>
                          <a:solidFill>
                            <a:srgbClr val="414141"/>
                          </a:solidFill>
                          <a:effectLst/>
                          <a:uFillTx/>
                          <a:latin typeface="Cambria Math" panose="02040503050406030204" pitchFamily="18" charset="0"/>
                          <a:sym typeface="Palatino"/>
                        </a:rPr>
                        <m:t>𝐶𝑜𝑚𝑏</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𝑣</m:t>
                          </m:r>
                        </m:sub>
                        <m:sup>
                          <m:r>
                            <a:rPr lang="en-US" sz="2000" b="0" i="1" smtClean="0">
                              <a:latin typeface="Cambria Math" panose="02040503050406030204" pitchFamily="18" charset="0"/>
                            </a:rPr>
                            <m:t>(</m:t>
                          </m:r>
                          <m:r>
                            <a:rPr lang="en-US" sz="2000" i="1">
                              <a:latin typeface="Cambria Math" panose="02040503050406030204" pitchFamily="18" charset="0"/>
                            </a:rPr>
                            <m:t>𝑘</m:t>
                          </m:r>
                          <m:r>
                            <a:rPr lang="en-US" sz="2000" b="0" i="1" smtClean="0">
                              <a:latin typeface="Cambria Math" panose="02040503050406030204" pitchFamily="18" charset="0"/>
                            </a:rPr>
                            <m:t>−1)</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𝑙</m:t>
                          </m:r>
                        </m:e>
                        <m:sub>
                          <m:r>
                            <a:rPr lang="en-US" sz="2000" i="1">
                              <a:latin typeface="Cambria Math" panose="02040503050406030204" pitchFamily="18" charset="0"/>
                            </a:rPr>
                            <m:t>𝑣</m:t>
                          </m:r>
                        </m:sub>
                        <m:sup>
                          <m:r>
                            <a:rPr lang="en-US" sz="2000" b="0" i="1" smtClean="0">
                              <a:latin typeface="Cambria Math" panose="02040503050406030204" pitchFamily="18" charset="0"/>
                            </a:rPr>
                            <m:t>(</m:t>
                          </m:r>
                          <m:r>
                            <a:rPr lang="en-US" sz="2000" i="1">
                              <a:latin typeface="Cambria Math" panose="02040503050406030204" pitchFamily="18" charset="0"/>
                            </a:rPr>
                            <m:t>𝑘</m:t>
                          </m:r>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kumimoji="0" lang="en-US" sz="2000" b="0" i="1" u="none" strike="noStrike" cap="none" spc="0" normalizeH="0" baseline="0" smtClean="0">
                          <a:ln>
                            <a:noFill/>
                          </a:ln>
                          <a:solidFill>
                            <a:srgbClr val="414141"/>
                          </a:solidFill>
                          <a:effectLst/>
                          <a:uFillTx/>
                          <a:latin typeface="Cambria Math" panose="02040503050406030204" pitchFamily="18" charset="0"/>
                          <a:ea typeface="Cambria Math" panose="02040503050406030204" pitchFamily="18" charset="0"/>
                          <a:sym typeface="Palatino"/>
                        </a:rPr>
                        <m:t>)</m:t>
                      </m:r>
                    </m:oMath>
                  </m:oMathPara>
                </a14:m>
                <a:endParaRPr kumimoji="0" lang="en-US" sz="2000" b="0" i="0" u="none" strike="noStrike" cap="none" spc="0" normalizeH="0" baseline="0" dirty="0">
                  <a:ln>
                    <a:noFill/>
                  </a:ln>
                  <a:solidFill>
                    <a:srgbClr val="414141"/>
                  </a:solidFill>
                  <a:effectLst/>
                  <a:uFillTx/>
                  <a:sym typeface="Palatino"/>
                </a:endParaRPr>
              </a:p>
            </p:txBody>
          </p:sp>
        </mc:Choice>
        <mc:Fallback xmlns="">
          <p:sp>
            <p:nvSpPr>
              <p:cNvPr id="87" name="TextBox 86">
                <a:extLst>
                  <a:ext uri="{FF2B5EF4-FFF2-40B4-BE49-F238E27FC236}">
                    <a16:creationId xmlns:a16="http://schemas.microsoft.com/office/drawing/2014/main" id="{86081D7A-FB76-7445-BE1A-EDACDD130785}"/>
                  </a:ext>
                </a:extLst>
              </p:cNvPr>
              <p:cNvSpPr txBox="1">
                <a:spLocks noRot="1" noChangeAspect="1" noMove="1" noResize="1" noEditPoints="1" noAdjustHandles="1" noChangeArrowheads="1" noChangeShapeType="1" noTextEdit="1"/>
              </p:cNvSpPr>
              <p:nvPr/>
            </p:nvSpPr>
            <p:spPr>
              <a:xfrm>
                <a:off x="1828800" y="4459676"/>
                <a:ext cx="3135217" cy="476284"/>
              </a:xfrm>
              <a:prstGeom prst="rect">
                <a:avLst/>
              </a:prstGeom>
              <a:blipFill>
                <a:blip r:embed="rId6"/>
                <a:stretch>
                  <a:fillRect l="-810" b="-7895"/>
                </a:stretch>
              </a:blipFill>
              <a:ln w="12700" cap="flat">
                <a:noFill/>
                <a:miter lim="400000"/>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6A15B5-9315-0844-86D7-CF320FA13445}"/>
              </a:ext>
            </a:extLst>
          </p:cNvPr>
          <p:cNvGrpSpPr/>
          <p:nvPr/>
        </p:nvGrpSpPr>
        <p:grpSpPr>
          <a:xfrm>
            <a:off x="7196421" y="2120837"/>
            <a:ext cx="1948401" cy="3367451"/>
            <a:chOff x="7196421" y="2120837"/>
            <a:chExt cx="1948401" cy="3367451"/>
          </a:xfrm>
        </p:grpSpPr>
        <p:grpSp>
          <p:nvGrpSpPr>
            <p:cNvPr id="164" name="Group 163">
              <a:extLst>
                <a:ext uri="{FF2B5EF4-FFF2-40B4-BE49-F238E27FC236}">
                  <a16:creationId xmlns:a16="http://schemas.microsoft.com/office/drawing/2014/main" id="{2EB594A8-5EE5-CC47-AE46-495CEAF272AC}"/>
                </a:ext>
              </a:extLst>
            </p:cNvPr>
            <p:cNvGrpSpPr/>
            <p:nvPr/>
          </p:nvGrpSpPr>
          <p:grpSpPr>
            <a:xfrm>
              <a:off x="7304833" y="2461784"/>
              <a:ext cx="1517826" cy="2452053"/>
              <a:chOff x="6690830" y="2879359"/>
              <a:chExt cx="1517826" cy="2452053"/>
            </a:xfrm>
          </p:grpSpPr>
          <p:sp>
            <p:nvSpPr>
              <p:cNvPr id="165" name="Oval 164">
                <a:extLst>
                  <a:ext uri="{FF2B5EF4-FFF2-40B4-BE49-F238E27FC236}">
                    <a16:creationId xmlns:a16="http://schemas.microsoft.com/office/drawing/2014/main" id="{F5689181-E892-B944-8AD1-6A31A505ACEF}"/>
                  </a:ext>
                </a:extLst>
              </p:cNvPr>
              <p:cNvSpPr/>
              <p:nvPr/>
            </p:nvSpPr>
            <p:spPr>
              <a:xfrm>
                <a:off x="6993957" y="3021460"/>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66" name="Oval 165">
                <a:extLst>
                  <a:ext uri="{FF2B5EF4-FFF2-40B4-BE49-F238E27FC236}">
                    <a16:creationId xmlns:a16="http://schemas.microsoft.com/office/drawing/2014/main" id="{42012A05-35E6-714D-BAD2-A6D9EA6FE08F}"/>
                  </a:ext>
                </a:extLst>
              </p:cNvPr>
              <p:cNvSpPr/>
              <p:nvPr/>
            </p:nvSpPr>
            <p:spPr>
              <a:xfrm>
                <a:off x="6896570" y="3937756"/>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67" name="Oval 166">
                <a:extLst>
                  <a:ext uri="{FF2B5EF4-FFF2-40B4-BE49-F238E27FC236}">
                    <a16:creationId xmlns:a16="http://schemas.microsoft.com/office/drawing/2014/main" id="{1E70433F-EE7B-7A46-A0B1-B6EE3B84157D}"/>
                  </a:ext>
                </a:extLst>
              </p:cNvPr>
              <p:cNvSpPr/>
              <p:nvPr/>
            </p:nvSpPr>
            <p:spPr>
              <a:xfrm>
                <a:off x="7728363" y="3851612"/>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68" name="Oval 167">
                <a:extLst>
                  <a:ext uri="{FF2B5EF4-FFF2-40B4-BE49-F238E27FC236}">
                    <a16:creationId xmlns:a16="http://schemas.microsoft.com/office/drawing/2014/main" id="{8AC11CED-FDCD-1B46-A97D-95ADA56307AC}"/>
                  </a:ext>
                </a:extLst>
              </p:cNvPr>
              <p:cNvSpPr/>
              <p:nvPr/>
            </p:nvSpPr>
            <p:spPr>
              <a:xfrm>
                <a:off x="7079440" y="4851385"/>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cxnSp>
            <p:nvCxnSpPr>
              <p:cNvPr id="169" name="Straight Connector 168">
                <a:extLst>
                  <a:ext uri="{FF2B5EF4-FFF2-40B4-BE49-F238E27FC236}">
                    <a16:creationId xmlns:a16="http://schemas.microsoft.com/office/drawing/2014/main" id="{01C8B31F-E1FF-4B4E-B09C-B19F2D034A0F}"/>
                  </a:ext>
                </a:extLst>
              </p:cNvPr>
              <p:cNvCxnSpPr>
                <a:stCxn id="165" idx="5"/>
                <a:endCxn id="167" idx="1"/>
              </p:cNvCxnSpPr>
              <p:nvPr/>
            </p:nvCxnSpPr>
            <p:spPr>
              <a:xfrm>
                <a:off x="7228104" y="3255607"/>
                <a:ext cx="540432" cy="636178"/>
              </a:xfrm>
              <a:prstGeom prst="line">
                <a:avLst/>
              </a:prstGeom>
              <a:noFill/>
              <a:ln w="19050" cap="flat">
                <a:solidFill>
                  <a:srgbClr val="414141"/>
                </a:solidFill>
                <a:prstDash val="solid"/>
                <a:miter lim="400000"/>
              </a:ln>
              <a:effectLst/>
              <a:sp3d/>
            </p:spPr>
          </p:cxnSp>
          <p:cxnSp>
            <p:nvCxnSpPr>
              <p:cNvPr id="170" name="Straight Connector 169">
                <a:extLst>
                  <a:ext uri="{FF2B5EF4-FFF2-40B4-BE49-F238E27FC236}">
                    <a16:creationId xmlns:a16="http://schemas.microsoft.com/office/drawing/2014/main" id="{96FD705F-796B-0A42-8EFC-9552157DF395}"/>
                  </a:ext>
                </a:extLst>
              </p:cNvPr>
              <p:cNvCxnSpPr>
                <a:cxnSpLocks/>
                <a:stCxn id="166" idx="6"/>
                <a:endCxn id="167" idx="2"/>
              </p:cNvCxnSpPr>
              <p:nvPr/>
            </p:nvCxnSpPr>
            <p:spPr>
              <a:xfrm flipV="1">
                <a:off x="7170890" y="3988772"/>
                <a:ext cx="557473" cy="86144"/>
              </a:xfrm>
              <a:prstGeom prst="line">
                <a:avLst/>
              </a:prstGeom>
              <a:noFill/>
              <a:ln w="19050" cap="flat">
                <a:solidFill>
                  <a:srgbClr val="414141"/>
                </a:solidFill>
                <a:prstDash val="solid"/>
                <a:miter lim="400000"/>
              </a:ln>
              <a:effectLst/>
              <a:sp3d/>
            </p:spPr>
          </p:cxnSp>
          <p:cxnSp>
            <p:nvCxnSpPr>
              <p:cNvPr id="171" name="Straight Connector 170">
                <a:extLst>
                  <a:ext uri="{FF2B5EF4-FFF2-40B4-BE49-F238E27FC236}">
                    <a16:creationId xmlns:a16="http://schemas.microsoft.com/office/drawing/2014/main" id="{8A6255BB-59D1-AC41-9238-F446C3EAA009}"/>
                  </a:ext>
                </a:extLst>
              </p:cNvPr>
              <p:cNvCxnSpPr>
                <a:stCxn id="167" idx="4"/>
                <a:endCxn id="168" idx="0"/>
              </p:cNvCxnSpPr>
              <p:nvPr/>
            </p:nvCxnSpPr>
            <p:spPr>
              <a:xfrm flipH="1">
                <a:off x="7216600" y="4125932"/>
                <a:ext cx="648923" cy="725453"/>
              </a:xfrm>
              <a:prstGeom prst="line">
                <a:avLst/>
              </a:prstGeom>
              <a:noFill/>
              <a:ln w="19050" cap="flat">
                <a:solidFill>
                  <a:srgbClr val="414141"/>
                </a:solidFill>
                <a:prstDash val="solid"/>
                <a:miter lim="400000"/>
              </a:ln>
              <a:effectLst/>
              <a:sp3d/>
            </p:spPr>
          </p:cxnSp>
          <p:grpSp>
            <p:nvGrpSpPr>
              <p:cNvPr id="172" name="Group 171">
                <a:extLst>
                  <a:ext uri="{FF2B5EF4-FFF2-40B4-BE49-F238E27FC236}">
                    <a16:creationId xmlns:a16="http://schemas.microsoft.com/office/drawing/2014/main" id="{57B1BAD2-AA2B-7944-9F9E-42DCF72EBB19}"/>
                  </a:ext>
                </a:extLst>
              </p:cNvPr>
              <p:cNvGrpSpPr/>
              <p:nvPr/>
            </p:nvGrpSpPr>
            <p:grpSpPr>
              <a:xfrm rot="5400000">
                <a:off x="6590725" y="3039379"/>
                <a:ext cx="457200" cy="137160"/>
                <a:chOff x="1389303" y="5866372"/>
                <a:chExt cx="457200" cy="137160"/>
              </a:xfrm>
            </p:grpSpPr>
            <p:sp>
              <p:nvSpPr>
                <p:cNvPr id="188" name="Oval 187">
                  <a:extLst>
                    <a:ext uri="{FF2B5EF4-FFF2-40B4-BE49-F238E27FC236}">
                      <a16:creationId xmlns:a16="http://schemas.microsoft.com/office/drawing/2014/main" id="{5DBA0C3D-58E9-A24E-A6D2-246905630DCD}"/>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9" name="Oval 188">
                  <a:extLst>
                    <a:ext uri="{FF2B5EF4-FFF2-40B4-BE49-F238E27FC236}">
                      <a16:creationId xmlns:a16="http://schemas.microsoft.com/office/drawing/2014/main" id="{0245BE7B-C9BA-5F49-9605-68663CFCB673}"/>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90" name="Oval 189">
                  <a:extLst>
                    <a:ext uri="{FF2B5EF4-FFF2-40B4-BE49-F238E27FC236}">
                      <a16:creationId xmlns:a16="http://schemas.microsoft.com/office/drawing/2014/main" id="{CFEF0E6C-2575-E34E-9F4E-43E7330A1129}"/>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91" name="Rounded Rectangle 190">
                  <a:extLst>
                    <a:ext uri="{FF2B5EF4-FFF2-40B4-BE49-F238E27FC236}">
                      <a16:creationId xmlns:a16="http://schemas.microsoft.com/office/drawing/2014/main" id="{41481E8E-994D-7640-983C-BAEDDA14A6C9}"/>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173" name="Group 172">
                <a:extLst>
                  <a:ext uri="{FF2B5EF4-FFF2-40B4-BE49-F238E27FC236}">
                    <a16:creationId xmlns:a16="http://schemas.microsoft.com/office/drawing/2014/main" id="{2981C587-2C19-3648-A736-EEE3130B9773}"/>
                  </a:ext>
                </a:extLst>
              </p:cNvPr>
              <p:cNvGrpSpPr/>
              <p:nvPr/>
            </p:nvGrpSpPr>
            <p:grpSpPr>
              <a:xfrm rot="5400000">
                <a:off x="6530810" y="4033461"/>
                <a:ext cx="457200" cy="137160"/>
                <a:chOff x="1389303" y="5866372"/>
                <a:chExt cx="457200" cy="137160"/>
              </a:xfrm>
            </p:grpSpPr>
            <p:sp>
              <p:nvSpPr>
                <p:cNvPr id="184" name="Oval 183">
                  <a:extLst>
                    <a:ext uri="{FF2B5EF4-FFF2-40B4-BE49-F238E27FC236}">
                      <a16:creationId xmlns:a16="http://schemas.microsoft.com/office/drawing/2014/main" id="{2F4DCA88-14C5-294A-9D58-011C2702CD41}"/>
                    </a:ext>
                  </a:extLst>
                </p:cNvPr>
                <p:cNvSpPr/>
                <p:nvPr/>
              </p:nvSpPr>
              <p:spPr>
                <a:xfrm>
                  <a:off x="1425346"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5" name="Oval 184">
                  <a:extLst>
                    <a:ext uri="{FF2B5EF4-FFF2-40B4-BE49-F238E27FC236}">
                      <a16:creationId xmlns:a16="http://schemas.microsoft.com/office/drawing/2014/main" id="{2559A8B1-EC5B-034B-A396-6F7CB588EB97}"/>
                    </a:ext>
                  </a:extLst>
                </p:cNvPr>
                <p:cNvSpPr/>
                <p:nvPr/>
              </p:nvSpPr>
              <p:spPr>
                <a:xfrm>
                  <a:off x="1564564"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6" name="Oval 185">
                  <a:extLst>
                    <a:ext uri="{FF2B5EF4-FFF2-40B4-BE49-F238E27FC236}">
                      <a16:creationId xmlns:a16="http://schemas.microsoft.com/office/drawing/2014/main" id="{FE30AACF-2CDA-234E-8140-8A8590E7B8E0}"/>
                    </a:ext>
                  </a:extLst>
                </p:cNvPr>
                <p:cNvSpPr/>
                <p:nvPr/>
              </p:nvSpPr>
              <p:spPr>
                <a:xfrm>
                  <a:off x="1708925"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7" name="Rounded Rectangle 186">
                  <a:extLst>
                    <a:ext uri="{FF2B5EF4-FFF2-40B4-BE49-F238E27FC236}">
                      <a16:creationId xmlns:a16="http://schemas.microsoft.com/office/drawing/2014/main" id="{FD9FA6DE-C8DE-3442-9776-A22FF95FA2BE}"/>
                    </a:ext>
                  </a:extLst>
                </p:cNvPr>
                <p:cNvSpPr/>
                <p:nvPr/>
              </p:nvSpPr>
              <p:spPr>
                <a:xfrm>
                  <a:off x="1389303" y="5866372"/>
                  <a:ext cx="457200" cy="137160"/>
                </a:xfrm>
                <a:prstGeom prst="roundRect">
                  <a:avLst/>
                </a:prstGeom>
                <a:noFill/>
                <a:ln w="9525" cap="flat" cmpd="sng" algn="ctr">
                  <a:solidFill>
                    <a:srgbClr val="00B05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174" name="Group 173">
                <a:extLst>
                  <a:ext uri="{FF2B5EF4-FFF2-40B4-BE49-F238E27FC236}">
                    <a16:creationId xmlns:a16="http://schemas.microsoft.com/office/drawing/2014/main" id="{BEF45740-F9FE-B740-8DE0-4A21F76E1144}"/>
                  </a:ext>
                </a:extLst>
              </p:cNvPr>
              <p:cNvGrpSpPr/>
              <p:nvPr/>
            </p:nvGrpSpPr>
            <p:grpSpPr>
              <a:xfrm rot="5400000">
                <a:off x="6608231" y="5034232"/>
                <a:ext cx="457200" cy="137160"/>
                <a:chOff x="1379876" y="5866372"/>
                <a:chExt cx="457200" cy="137160"/>
              </a:xfrm>
            </p:grpSpPr>
            <p:sp>
              <p:nvSpPr>
                <p:cNvPr id="180" name="Oval 179">
                  <a:extLst>
                    <a:ext uri="{FF2B5EF4-FFF2-40B4-BE49-F238E27FC236}">
                      <a16:creationId xmlns:a16="http://schemas.microsoft.com/office/drawing/2014/main" id="{ECFBAC44-2D37-024C-997C-709FA65CB42D}"/>
                    </a:ext>
                  </a:extLst>
                </p:cNvPr>
                <p:cNvSpPr/>
                <p:nvPr/>
              </p:nvSpPr>
              <p:spPr>
                <a:xfrm>
                  <a:off x="1425346"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1" name="Oval 180">
                  <a:extLst>
                    <a:ext uri="{FF2B5EF4-FFF2-40B4-BE49-F238E27FC236}">
                      <a16:creationId xmlns:a16="http://schemas.microsoft.com/office/drawing/2014/main" id="{AF7D6876-3011-8948-9647-0850FB33EF31}"/>
                    </a:ext>
                  </a:extLst>
                </p:cNvPr>
                <p:cNvSpPr/>
                <p:nvPr/>
              </p:nvSpPr>
              <p:spPr>
                <a:xfrm>
                  <a:off x="1564564"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2" name="Oval 181">
                  <a:extLst>
                    <a:ext uri="{FF2B5EF4-FFF2-40B4-BE49-F238E27FC236}">
                      <a16:creationId xmlns:a16="http://schemas.microsoft.com/office/drawing/2014/main" id="{6A56B6AF-19E2-7B43-9D14-44722644CEF1}"/>
                    </a:ext>
                  </a:extLst>
                </p:cNvPr>
                <p:cNvSpPr/>
                <p:nvPr/>
              </p:nvSpPr>
              <p:spPr>
                <a:xfrm>
                  <a:off x="1708925"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83" name="Rounded Rectangle 182">
                  <a:extLst>
                    <a:ext uri="{FF2B5EF4-FFF2-40B4-BE49-F238E27FC236}">
                      <a16:creationId xmlns:a16="http://schemas.microsoft.com/office/drawing/2014/main" id="{58939819-D2FE-0448-A1B1-D8E13861A323}"/>
                    </a:ext>
                  </a:extLst>
                </p:cNvPr>
                <p:cNvSpPr/>
                <p:nvPr/>
              </p:nvSpPr>
              <p:spPr>
                <a:xfrm>
                  <a:off x="1379876" y="5866372"/>
                  <a:ext cx="457200" cy="137160"/>
                </a:xfrm>
                <a:prstGeom prst="roundRect">
                  <a:avLst/>
                </a:prstGeom>
                <a:no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175" name="Group 174">
                <a:extLst>
                  <a:ext uri="{FF2B5EF4-FFF2-40B4-BE49-F238E27FC236}">
                    <a16:creationId xmlns:a16="http://schemas.microsoft.com/office/drawing/2014/main" id="{CF0DEB78-9AE3-4B48-BF19-133A1ECE445F}"/>
                  </a:ext>
                </a:extLst>
              </p:cNvPr>
              <p:cNvGrpSpPr/>
              <p:nvPr/>
            </p:nvGrpSpPr>
            <p:grpSpPr>
              <a:xfrm rot="5400000">
                <a:off x="7911476" y="3941603"/>
                <a:ext cx="457200" cy="137160"/>
                <a:chOff x="1389303" y="5875799"/>
                <a:chExt cx="457200" cy="137160"/>
              </a:xfrm>
            </p:grpSpPr>
            <p:sp>
              <p:nvSpPr>
                <p:cNvPr id="176" name="Oval 175">
                  <a:extLst>
                    <a:ext uri="{FF2B5EF4-FFF2-40B4-BE49-F238E27FC236}">
                      <a16:creationId xmlns:a16="http://schemas.microsoft.com/office/drawing/2014/main" id="{1D5F2DB9-8D19-B74C-90E8-44132089AFEE}"/>
                    </a:ext>
                  </a:extLst>
                </p:cNvPr>
                <p:cNvSpPr/>
                <p:nvPr/>
              </p:nvSpPr>
              <p:spPr>
                <a:xfrm>
                  <a:off x="1425346"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77" name="Oval 176">
                  <a:extLst>
                    <a:ext uri="{FF2B5EF4-FFF2-40B4-BE49-F238E27FC236}">
                      <a16:creationId xmlns:a16="http://schemas.microsoft.com/office/drawing/2014/main" id="{C08CA1BB-6222-7C4F-A864-23F786460CDE}"/>
                    </a:ext>
                  </a:extLst>
                </p:cNvPr>
                <p:cNvSpPr/>
                <p:nvPr/>
              </p:nvSpPr>
              <p:spPr>
                <a:xfrm>
                  <a:off x="1564564"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78" name="Oval 177">
                  <a:extLst>
                    <a:ext uri="{FF2B5EF4-FFF2-40B4-BE49-F238E27FC236}">
                      <a16:creationId xmlns:a16="http://schemas.microsoft.com/office/drawing/2014/main" id="{8D7239D8-9D64-3041-B474-AB21D9C24BD8}"/>
                    </a:ext>
                  </a:extLst>
                </p:cNvPr>
                <p:cNvSpPr/>
                <p:nvPr/>
              </p:nvSpPr>
              <p:spPr>
                <a:xfrm>
                  <a:off x="1708925"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79" name="Rounded Rectangle 178">
                  <a:extLst>
                    <a:ext uri="{FF2B5EF4-FFF2-40B4-BE49-F238E27FC236}">
                      <a16:creationId xmlns:a16="http://schemas.microsoft.com/office/drawing/2014/main" id="{E4B55851-C3BD-9D41-8214-7B52DEC34310}"/>
                    </a:ext>
                  </a:extLst>
                </p:cNvPr>
                <p:cNvSpPr/>
                <p:nvPr/>
              </p:nvSpPr>
              <p:spPr>
                <a:xfrm>
                  <a:off x="1389303" y="5875799"/>
                  <a:ext cx="457200" cy="137160"/>
                </a:xfrm>
                <a:prstGeom prst="roundRect">
                  <a:avLst/>
                </a:prstGeom>
                <a:no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sp>
          <p:nvSpPr>
            <p:cNvPr id="227" name="TextBox 226">
              <a:extLst>
                <a:ext uri="{FF2B5EF4-FFF2-40B4-BE49-F238E27FC236}">
                  <a16:creationId xmlns:a16="http://schemas.microsoft.com/office/drawing/2014/main" id="{1A6CF152-01BB-9446-ACBE-1064F58A4765}"/>
                </a:ext>
              </a:extLst>
            </p:cNvPr>
            <p:cNvSpPr txBox="1"/>
            <p:nvPr/>
          </p:nvSpPr>
          <p:spPr>
            <a:xfrm>
              <a:off x="8492042" y="3548342"/>
              <a:ext cx="184731" cy="369332"/>
            </a:xfrm>
            <a:prstGeom prst="rect">
              <a:avLst/>
            </a:prstGeom>
            <a:noFill/>
          </p:spPr>
          <p:txBody>
            <a:bodyPr wrap="none" rtlCol="0">
              <a:spAutoFit/>
            </a:bodyPr>
            <a:lstStyle/>
            <a:p>
              <a:pPr algn="l" defTabSz="914400" hangingPunct="1"/>
              <a:endParaRPr lang="en-US" sz="1800" kern="1200" dirty="0">
                <a:solidFill>
                  <a:prstClr val="black"/>
                </a:solidFill>
                <a:latin typeface="Calibri" panose="020F0502020204030204"/>
                <a:ea typeface="+mn-ea"/>
                <a:cs typeface="+mn-cs"/>
              </a:endParaRPr>
            </a:p>
          </p:txBody>
        </p:sp>
        <p:sp>
          <p:nvSpPr>
            <p:cNvPr id="228" name="TextBox 227">
              <a:extLst>
                <a:ext uri="{FF2B5EF4-FFF2-40B4-BE49-F238E27FC236}">
                  <a16:creationId xmlns:a16="http://schemas.microsoft.com/office/drawing/2014/main" id="{CAFF5B92-04A3-3442-9823-E6A41BB58781}"/>
                </a:ext>
              </a:extLst>
            </p:cNvPr>
            <p:cNvSpPr txBox="1"/>
            <p:nvPr/>
          </p:nvSpPr>
          <p:spPr>
            <a:xfrm>
              <a:off x="8334695" y="3415024"/>
              <a:ext cx="304892"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A</a:t>
              </a:r>
            </a:p>
          </p:txBody>
        </p:sp>
        <p:sp>
          <p:nvSpPr>
            <p:cNvPr id="229" name="TextBox 228">
              <a:extLst>
                <a:ext uri="{FF2B5EF4-FFF2-40B4-BE49-F238E27FC236}">
                  <a16:creationId xmlns:a16="http://schemas.microsoft.com/office/drawing/2014/main" id="{BCA340CD-D22A-294C-9F48-9D695E39B171}"/>
                </a:ext>
              </a:extLst>
            </p:cNvPr>
            <p:cNvSpPr txBox="1"/>
            <p:nvPr/>
          </p:nvSpPr>
          <p:spPr>
            <a:xfrm>
              <a:off x="7605313" y="2574596"/>
              <a:ext cx="285656"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B</a:t>
              </a:r>
            </a:p>
          </p:txBody>
        </p:sp>
        <p:sp>
          <p:nvSpPr>
            <p:cNvPr id="230" name="TextBox 229">
              <a:extLst>
                <a:ext uri="{FF2B5EF4-FFF2-40B4-BE49-F238E27FC236}">
                  <a16:creationId xmlns:a16="http://schemas.microsoft.com/office/drawing/2014/main" id="{13B7EEEF-ABD0-D74A-BCB3-224FDE600476}"/>
                </a:ext>
              </a:extLst>
            </p:cNvPr>
            <p:cNvSpPr txBox="1"/>
            <p:nvPr/>
          </p:nvSpPr>
          <p:spPr>
            <a:xfrm>
              <a:off x="7492673" y="3499356"/>
              <a:ext cx="311304"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C</a:t>
              </a:r>
            </a:p>
          </p:txBody>
        </p:sp>
        <p:sp>
          <p:nvSpPr>
            <p:cNvPr id="231" name="TextBox 230">
              <a:extLst>
                <a:ext uri="{FF2B5EF4-FFF2-40B4-BE49-F238E27FC236}">
                  <a16:creationId xmlns:a16="http://schemas.microsoft.com/office/drawing/2014/main" id="{6484D9C4-513B-1A45-926E-F2E994832940}"/>
                </a:ext>
              </a:extLst>
            </p:cNvPr>
            <p:cNvSpPr txBox="1"/>
            <p:nvPr/>
          </p:nvSpPr>
          <p:spPr>
            <a:xfrm>
              <a:off x="7678287" y="4418926"/>
              <a:ext cx="327639" cy="307777"/>
            </a:xfrm>
            <a:prstGeom prst="rect">
              <a:avLst/>
            </a:prstGeom>
            <a:noFill/>
          </p:spPr>
          <p:txBody>
            <a:bodyPr wrap="squar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D</a:t>
              </a:r>
            </a:p>
          </p:txBody>
        </p:sp>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5162433E-C93F-9144-8CC7-38359B4C0297}"/>
                    </a:ext>
                  </a:extLst>
                </p:cNvPr>
                <p:cNvSpPr txBox="1"/>
                <p:nvPr/>
              </p:nvSpPr>
              <p:spPr>
                <a:xfrm>
                  <a:off x="7252661" y="2120837"/>
                  <a:ext cx="422304" cy="307777"/>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400" i="1" kern="1200" smtClean="0">
                                <a:solidFill>
                                  <a:prstClr val="black"/>
                                </a:solidFill>
                                <a:latin typeface="Cambria Math" panose="02040503050406030204" pitchFamily="18" charset="0"/>
                                <a:ea typeface="+mn-ea"/>
                                <a:cs typeface="+mn-cs"/>
                              </a:rPr>
                            </m:ctrlPr>
                          </m:sSubPr>
                          <m:e>
                            <m:r>
                              <a:rPr lang="en-US" sz="1400" b="0" i="1" kern="1200" smtClean="0">
                                <a:solidFill>
                                  <a:prstClr val="black"/>
                                </a:solidFill>
                                <a:latin typeface="Cambria Math" panose="02040503050406030204" pitchFamily="18" charset="0"/>
                                <a:ea typeface="+mn-ea"/>
                                <a:cs typeface="+mn-cs"/>
                              </a:rPr>
                              <m:t>h</m:t>
                            </m:r>
                          </m:e>
                          <m:sub>
                            <m:r>
                              <a:rPr lang="en-US" sz="1400" i="1" kern="1200" smtClean="0">
                                <a:solidFill>
                                  <a:prstClr val="black"/>
                                </a:solidFill>
                                <a:latin typeface="Cambria Math" panose="02040503050406030204" pitchFamily="18" charset="0"/>
                                <a:ea typeface="+mn-ea"/>
                                <a:cs typeface="+mn-cs"/>
                              </a:rPr>
                              <m:t>𝐵</m:t>
                            </m:r>
                          </m:sub>
                        </m:sSub>
                      </m:oMath>
                    </m:oMathPara>
                  </a14:m>
                  <a:endParaRPr lang="en-US" sz="1400" kern="1200" dirty="0">
                    <a:solidFill>
                      <a:prstClr val="black"/>
                    </a:solidFill>
                    <a:latin typeface="Calibri" panose="020F0502020204030204"/>
                    <a:ea typeface="+mn-ea"/>
                    <a:cs typeface="+mn-cs"/>
                  </a:endParaRPr>
                </a:p>
              </p:txBody>
            </p:sp>
          </mc:Choice>
          <mc:Fallback xmlns="">
            <p:sp>
              <p:nvSpPr>
                <p:cNvPr id="236" name="TextBox 235">
                  <a:extLst>
                    <a:ext uri="{FF2B5EF4-FFF2-40B4-BE49-F238E27FC236}">
                      <a16:creationId xmlns:a16="http://schemas.microsoft.com/office/drawing/2014/main" id="{5162433E-C93F-9144-8CC7-38359B4C0297}"/>
                    </a:ext>
                  </a:extLst>
                </p:cNvPr>
                <p:cNvSpPr txBox="1">
                  <a:spLocks noRot="1" noChangeAspect="1" noMove="1" noResize="1" noEditPoints="1" noAdjustHandles="1" noChangeArrowheads="1" noChangeShapeType="1" noTextEdit="1"/>
                </p:cNvSpPr>
                <p:nvPr/>
              </p:nvSpPr>
              <p:spPr>
                <a:xfrm>
                  <a:off x="7252661" y="2120837"/>
                  <a:ext cx="4223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978B76CC-523F-AF48-BB8E-7818F44662B0}"/>
                    </a:ext>
                  </a:extLst>
                </p:cNvPr>
                <p:cNvSpPr txBox="1"/>
                <p:nvPr/>
              </p:nvSpPr>
              <p:spPr>
                <a:xfrm>
                  <a:off x="7196421" y="3101951"/>
                  <a:ext cx="422304" cy="307777"/>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400" i="1" kern="1200" smtClean="0">
                                <a:solidFill>
                                  <a:prstClr val="black"/>
                                </a:solidFill>
                                <a:latin typeface="Cambria Math" panose="02040503050406030204" pitchFamily="18" charset="0"/>
                                <a:ea typeface="+mn-ea"/>
                                <a:cs typeface="+mn-cs"/>
                              </a:rPr>
                            </m:ctrlPr>
                          </m:sSubPr>
                          <m:e>
                            <m:r>
                              <a:rPr lang="en-US" sz="1400" b="0" i="1" kern="1200" smtClean="0">
                                <a:solidFill>
                                  <a:prstClr val="black"/>
                                </a:solidFill>
                                <a:latin typeface="Cambria Math" panose="02040503050406030204" pitchFamily="18" charset="0"/>
                                <a:ea typeface="+mn-ea"/>
                                <a:cs typeface="+mn-cs"/>
                              </a:rPr>
                              <m:t>h</m:t>
                            </m:r>
                          </m:e>
                          <m:sub>
                            <m:r>
                              <a:rPr lang="en-US" sz="1400" i="1" kern="1200" smtClean="0">
                                <a:solidFill>
                                  <a:prstClr val="black"/>
                                </a:solidFill>
                                <a:latin typeface="Cambria Math" panose="02040503050406030204" pitchFamily="18" charset="0"/>
                                <a:ea typeface="+mn-ea"/>
                                <a:cs typeface="+mn-cs"/>
                              </a:rPr>
                              <m:t>𝐶</m:t>
                            </m:r>
                          </m:sub>
                        </m:sSub>
                      </m:oMath>
                    </m:oMathPara>
                  </a14:m>
                  <a:endParaRPr lang="en-US" sz="1400" kern="1200" dirty="0">
                    <a:solidFill>
                      <a:prstClr val="black"/>
                    </a:solidFill>
                    <a:latin typeface="Calibri" panose="020F0502020204030204"/>
                    <a:ea typeface="+mn-ea"/>
                    <a:cs typeface="+mn-cs"/>
                  </a:endParaRPr>
                </a:p>
              </p:txBody>
            </p:sp>
          </mc:Choice>
          <mc:Fallback xmlns="">
            <p:sp>
              <p:nvSpPr>
                <p:cNvPr id="237" name="TextBox 236">
                  <a:extLst>
                    <a:ext uri="{FF2B5EF4-FFF2-40B4-BE49-F238E27FC236}">
                      <a16:creationId xmlns:a16="http://schemas.microsoft.com/office/drawing/2014/main" id="{978B76CC-523F-AF48-BB8E-7818F44662B0}"/>
                    </a:ext>
                  </a:extLst>
                </p:cNvPr>
                <p:cNvSpPr txBox="1">
                  <a:spLocks noRot="1" noChangeAspect="1" noMove="1" noResize="1" noEditPoints="1" noAdjustHandles="1" noChangeArrowheads="1" noChangeShapeType="1" noTextEdit="1"/>
                </p:cNvSpPr>
                <p:nvPr/>
              </p:nvSpPr>
              <p:spPr>
                <a:xfrm>
                  <a:off x="7196421" y="3101951"/>
                  <a:ext cx="42230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C8D86F84-D672-7F4B-BCD7-1E784FF3CA91}"/>
                    </a:ext>
                  </a:extLst>
                </p:cNvPr>
                <p:cNvSpPr txBox="1"/>
                <p:nvPr/>
              </p:nvSpPr>
              <p:spPr>
                <a:xfrm>
                  <a:off x="7284526" y="4146552"/>
                  <a:ext cx="422304" cy="307777"/>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400" i="1" kern="1200" smtClean="0">
                                <a:solidFill>
                                  <a:prstClr val="black"/>
                                </a:solidFill>
                                <a:latin typeface="Cambria Math" panose="02040503050406030204" pitchFamily="18" charset="0"/>
                                <a:ea typeface="+mn-ea"/>
                                <a:cs typeface="+mn-cs"/>
                              </a:rPr>
                            </m:ctrlPr>
                          </m:sSubPr>
                          <m:e>
                            <m:r>
                              <a:rPr lang="en-US" sz="1400" b="0" i="1" kern="1200" smtClean="0">
                                <a:solidFill>
                                  <a:prstClr val="black"/>
                                </a:solidFill>
                                <a:latin typeface="Cambria Math" panose="02040503050406030204" pitchFamily="18" charset="0"/>
                                <a:ea typeface="+mn-ea"/>
                                <a:cs typeface="+mn-cs"/>
                              </a:rPr>
                              <m:t>h</m:t>
                            </m:r>
                          </m:e>
                          <m:sub>
                            <m:r>
                              <a:rPr lang="en-US" sz="1400" i="1" kern="1200" smtClean="0">
                                <a:solidFill>
                                  <a:prstClr val="black"/>
                                </a:solidFill>
                                <a:latin typeface="Cambria Math" panose="02040503050406030204" pitchFamily="18" charset="0"/>
                                <a:ea typeface="+mn-ea"/>
                                <a:cs typeface="+mn-cs"/>
                              </a:rPr>
                              <m:t>𝐷</m:t>
                            </m:r>
                          </m:sub>
                        </m:sSub>
                      </m:oMath>
                    </m:oMathPara>
                  </a14:m>
                  <a:endParaRPr lang="en-US" sz="1400" kern="1200" dirty="0">
                    <a:solidFill>
                      <a:prstClr val="black"/>
                    </a:solidFill>
                    <a:latin typeface="Calibri" panose="020F0502020204030204"/>
                    <a:ea typeface="+mn-ea"/>
                    <a:cs typeface="+mn-cs"/>
                  </a:endParaRPr>
                </a:p>
              </p:txBody>
            </p:sp>
          </mc:Choice>
          <mc:Fallback xmlns="">
            <p:sp>
              <p:nvSpPr>
                <p:cNvPr id="238" name="TextBox 237">
                  <a:extLst>
                    <a:ext uri="{FF2B5EF4-FFF2-40B4-BE49-F238E27FC236}">
                      <a16:creationId xmlns:a16="http://schemas.microsoft.com/office/drawing/2014/main" id="{C8D86F84-D672-7F4B-BCD7-1E784FF3CA91}"/>
                    </a:ext>
                  </a:extLst>
                </p:cNvPr>
                <p:cNvSpPr txBox="1">
                  <a:spLocks noRot="1" noChangeAspect="1" noMove="1" noResize="1" noEditPoints="1" noAdjustHandles="1" noChangeArrowheads="1" noChangeShapeType="1" noTextEdit="1"/>
                </p:cNvSpPr>
                <p:nvPr/>
              </p:nvSpPr>
              <p:spPr>
                <a:xfrm>
                  <a:off x="7284526" y="4146552"/>
                  <a:ext cx="42230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72EA9B60-D818-F84C-A28F-C202BD907FC2}"/>
                    </a:ext>
                  </a:extLst>
                </p:cNvPr>
                <p:cNvSpPr txBox="1"/>
                <p:nvPr/>
              </p:nvSpPr>
              <p:spPr>
                <a:xfrm>
                  <a:off x="8722518" y="3455866"/>
                  <a:ext cx="422304" cy="307777"/>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400" i="1" kern="1200" smtClean="0">
                                <a:solidFill>
                                  <a:prstClr val="black"/>
                                </a:solidFill>
                                <a:latin typeface="Cambria Math" panose="02040503050406030204" pitchFamily="18" charset="0"/>
                                <a:ea typeface="+mn-ea"/>
                                <a:cs typeface="+mn-cs"/>
                              </a:rPr>
                            </m:ctrlPr>
                          </m:sSubPr>
                          <m:e>
                            <m:r>
                              <a:rPr lang="en-US" sz="1400" i="1" kern="1200" smtClean="0">
                                <a:solidFill>
                                  <a:prstClr val="black"/>
                                </a:solidFill>
                                <a:latin typeface="Cambria Math" panose="02040503050406030204" pitchFamily="18" charset="0"/>
                                <a:ea typeface="+mn-ea"/>
                                <a:cs typeface="+mn-cs"/>
                              </a:rPr>
                              <m:t>𝑓</m:t>
                            </m:r>
                          </m:e>
                          <m:sub>
                            <m:r>
                              <a:rPr lang="en-US" sz="1400" i="1" kern="1200" smtClean="0">
                                <a:solidFill>
                                  <a:prstClr val="black"/>
                                </a:solidFill>
                                <a:latin typeface="Cambria Math" panose="02040503050406030204" pitchFamily="18" charset="0"/>
                                <a:ea typeface="+mn-ea"/>
                                <a:cs typeface="+mn-cs"/>
                              </a:rPr>
                              <m:t>𝐴</m:t>
                            </m:r>
                          </m:sub>
                        </m:sSub>
                      </m:oMath>
                    </m:oMathPara>
                  </a14:m>
                  <a:endParaRPr lang="en-US" sz="1400" kern="1200" dirty="0">
                    <a:solidFill>
                      <a:prstClr val="black"/>
                    </a:solidFill>
                    <a:latin typeface="Calibri" panose="020F0502020204030204"/>
                    <a:ea typeface="+mn-ea"/>
                    <a:cs typeface="+mn-cs"/>
                  </a:endParaRPr>
                </a:p>
              </p:txBody>
            </p:sp>
          </mc:Choice>
          <mc:Fallback xmlns="">
            <p:sp>
              <p:nvSpPr>
                <p:cNvPr id="239" name="TextBox 238">
                  <a:extLst>
                    <a:ext uri="{FF2B5EF4-FFF2-40B4-BE49-F238E27FC236}">
                      <a16:creationId xmlns:a16="http://schemas.microsoft.com/office/drawing/2014/main" id="{72EA9B60-D818-F84C-A28F-C202BD907FC2}"/>
                    </a:ext>
                  </a:extLst>
                </p:cNvPr>
                <p:cNvSpPr txBox="1">
                  <a:spLocks noRot="1" noChangeAspect="1" noMove="1" noResize="1" noEditPoints="1" noAdjustHandles="1" noChangeArrowheads="1" noChangeShapeType="1" noTextEdit="1"/>
                </p:cNvSpPr>
                <p:nvPr/>
              </p:nvSpPr>
              <p:spPr>
                <a:xfrm>
                  <a:off x="8722518" y="3455866"/>
                  <a:ext cx="422304" cy="307777"/>
                </a:xfrm>
                <a:prstGeom prst="rect">
                  <a:avLst/>
                </a:prstGeom>
                <a:blipFill>
                  <a:blip r:embed="rId10"/>
                  <a:stretch>
                    <a:fillRect b="-8000"/>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79960E3E-97AF-354B-87D2-1CEE7E36CE50}"/>
                </a:ext>
              </a:extLst>
            </p:cNvPr>
            <p:cNvSpPr txBox="1"/>
            <p:nvPr/>
          </p:nvSpPr>
          <p:spPr>
            <a:xfrm>
              <a:off x="7323019" y="5108697"/>
              <a:ext cx="145232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defRPr/>
              </a:pPr>
              <a:r>
                <a:rPr lang="en-US" sz="1800" dirty="0">
                  <a:solidFill>
                    <a:srgbClr val="0432FF"/>
                  </a:solidFill>
                  <a:latin typeface="Gill Sans MT" panose="020B0502020104020203" pitchFamily="34" charset="77"/>
                </a:rPr>
                <a:t>(𝑘−1)-</a:t>
              </a:r>
              <a:r>
                <a:rPr lang="en-US" sz="1800" dirty="0" err="1">
                  <a:solidFill>
                    <a:srgbClr val="0432FF"/>
                  </a:solidFill>
                  <a:latin typeface="Gill Sans MT" panose="020B0502020104020203" pitchFamily="34" charset="77"/>
                </a:rPr>
                <a:t>th</a:t>
              </a:r>
              <a:r>
                <a:rPr lang="en-US" sz="1800" dirty="0">
                  <a:solidFill>
                    <a:srgbClr val="0432FF"/>
                  </a:solidFill>
                  <a:latin typeface="Gill Sans MT" panose="020B0502020104020203" pitchFamily="34" charset="77"/>
                </a:rPr>
                <a:t> </a:t>
              </a: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layer</a:t>
              </a:r>
            </a:p>
          </p:txBody>
        </p:sp>
      </p:grpSp>
      <p:grpSp>
        <p:nvGrpSpPr>
          <p:cNvPr id="6" name="Group 5">
            <a:extLst>
              <a:ext uri="{FF2B5EF4-FFF2-40B4-BE49-F238E27FC236}">
                <a16:creationId xmlns:a16="http://schemas.microsoft.com/office/drawing/2014/main" id="{A1C8FB80-1FEA-7C4D-9A0E-64E97FCBF26B}"/>
              </a:ext>
            </a:extLst>
          </p:cNvPr>
          <p:cNvGrpSpPr/>
          <p:nvPr/>
        </p:nvGrpSpPr>
        <p:grpSpPr>
          <a:xfrm>
            <a:off x="9021045" y="2576190"/>
            <a:ext cx="3294780" cy="2912097"/>
            <a:chOff x="9021045" y="2576190"/>
            <a:chExt cx="3294780" cy="2912097"/>
          </a:xfrm>
        </p:grpSpPr>
        <p:sp>
          <p:nvSpPr>
            <p:cNvPr id="192" name="Oval 191">
              <a:extLst>
                <a:ext uri="{FF2B5EF4-FFF2-40B4-BE49-F238E27FC236}">
                  <a16:creationId xmlns:a16="http://schemas.microsoft.com/office/drawing/2014/main" id="{0BAD075D-9297-1141-8531-906163C9270C}"/>
                </a:ext>
              </a:extLst>
            </p:cNvPr>
            <p:cNvSpPr/>
            <p:nvPr/>
          </p:nvSpPr>
          <p:spPr>
            <a:xfrm>
              <a:off x="9598149" y="2609647"/>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93" name="Oval 192">
              <a:extLst>
                <a:ext uri="{FF2B5EF4-FFF2-40B4-BE49-F238E27FC236}">
                  <a16:creationId xmlns:a16="http://schemas.microsoft.com/office/drawing/2014/main" id="{A05ECFA2-2A55-D14B-8AF6-2B15838F39F2}"/>
                </a:ext>
              </a:extLst>
            </p:cNvPr>
            <p:cNvSpPr/>
            <p:nvPr/>
          </p:nvSpPr>
          <p:spPr>
            <a:xfrm>
              <a:off x="9529043" y="3525943"/>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94" name="Oval 193">
              <a:extLst>
                <a:ext uri="{FF2B5EF4-FFF2-40B4-BE49-F238E27FC236}">
                  <a16:creationId xmlns:a16="http://schemas.microsoft.com/office/drawing/2014/main" id="{5FC4556A-3BB2-2847-AF95-E64A56294D49}"/>
                </a:ext>
              </a:extLst>
            </p:cNvPr>
            <p:cNvSpPr/>
            <p:nvPr/>
          </p:nvSpPr>
          <p:spPr>
            <a:xfrm>
              <a:off x="10257139" y="3439799"/>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195" name="Oval 194">
              <a:extLst>
                <a:ext uri="{FF2B5EF4-FFF2-40B4-BE49-F238E27FC236}">
                  <a16:creationId xmlns:a16="http://schemas.microsoft.com/office/drawing/2014/main" id="{FD188FE9-BBF4-4343-B4BA-8E00D24E5F2C}"/>
                </a:ext>
              </a:extLst>
            </p:cNvPr>
            <p:cNvSpPr/>
            <p:nvPr/>
          </p:nvSpPr>
          <p:spPr>
            <a:xfrm>
              <a:off x="9655351" y="4383010"/>
              <a:ext cx="274320" cy="274320"/>
            </a:xfrm>
            <a:prstGeom prst="ellipse">
              <a:avLst/>
            </a:prstGeom>
            <a:noFill/>
            <a:ln w="19050" cap="flat" cmpd="sng" algn="ctr">
              <a:solidFill>
                <a:sysClr val="windowText" lastClr="000000"/>
              </a:solidFill>
              <a:prstDash val="solid"/>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cxnSp>
          <p:nvCxnSpPr>
            <p:cNvPr id="196" name="Straight Connector 195">
              <a:extLst>
                <a:ext uri="{FF2B5EF4-FFF2-40B4-BE49-F238E27FC236}">
                  <a16:creationId xmlns:a16="http://schemas.microsoft.com/office/drawing/2014/main" id="{65A85136-CA1F-D345-9347-01C5C1AA20D6}"/>
                </a:ext>
              </a:extLst>
            </p:cNvPr>
            <p:cNvCxnSpPr>
              <a:stCxn id="192" idx="5"/>
              <a:endCxn id="194" idx="1"/>
            </p:cNvCxnSpPr>
            <p:nvPr/>
          </p:nvCxnSpPr>
          <p:spPr>
            <a:xfrm>
              <a:off x="9832296" y="2843794"/>
              <a:ext cx="465016" cy="636178"/>
            </a:xfrm>
            <a:prstGeom prst="line">
              <a:avLst/>
            </a:prstGeom>
            <a:noFill/>
            <a:ln w="19050" cap="flat">
              <a:solidFill>
                <a:srgbClr val="414141"/>
              </a:solidFill>
              <a:prstDash val="solid"/>
              <a:miter lim="400000"/>
            </a:ln>
            <a:effectLst/>
            <a:sp3d/>
          </p:spPr>
        </p:cxnSp>
        <p:cxnSp>
          <p:nvCxnSpPr>
            <p:cNvPr id="197" name="Straight Connector 196">
              <a:extLst>
                <a:ext uri="{FF2B5EF4-FFF2-40B4-BE49-F238E27FC236}">
                  <a16:creationId xmlns:a16="http://schemas.microsoft.com/office/drawing/2014/main" id="{42A6F4F8-59B5-C442-8339-82B01C765EE6}"/>
                </a:ext>
              </a:extLst>
            </p:cNvPr>
            <p:cNvCxnSpPr>
              <a:cxnSpLocks/>
              <a:stCxn id="193" idx="6"/>
              <a:endCxn id="194" idx="2"/>
            </p:cNvCxnSpPr>
            <p:nvPr/>
          </p:nvCxnSpPr>
          <p:spPr>
            <a:xfrm flipV="1">
              <a:off x="9803363" y="3576959"/>
              <a:ext cx="453776" cy="86144"/>
            </a:xfrm>
            <a:prstGeom prst="line">
              <a:avLst/>
            </a:prstGeom>
            <a:noFill/>
            <a:ln w="19050" cap="flat">
              <a:solidFill>
                <a:srgbClr val="414141"/>
              </a:solidFill>
              <a:prstDash val="solid"/>
              <a:miter lim="400000"/>
            </a:ln>
            <a:effectLst/>
            <a:sp3d/>
          </p:spPr>
        </p:cxnSp>
        <p:cxnSp>
          <p:nvCxnSpPr>
            <p:cNvPr id="198" name="Straight Connector 197">
              <a:extLst>
                <a:ext uri="{FF2B5EF4-FFF2-40B4-BE49-F238E27FC236}">
                  <a16:creationId xmlns:a16="http://schemas.microsoft.com/office/drawing/2014/main" id="{3A95A27B-2BF3-DA4A-A0F3-59658D297BAD}"/>
                </a:ext>
              </a:extLst>
            </p:cNvPr>
            <p:cNvCxnSpPr>
              <a:stCxn id="194" idx="4"/>
              <a:endCxn id="195" idx="0"/>
            </p:cNvCxnSpPr>
            <p:nvPr/>
          </p:nvCxnSpPr>
          <p:spPr>
            <a:xfrm flipH="1">
              <a:off x="9792511" y="3714119"/>
              <a:ext cx="601788" cy="668891"/>
            </a:xfrm>
            <a:prstGeom prst="line">
              <a:avLst/>
            </a:prstGeom>
            <a:noFill/>
            <a:ln w="19050" cap="flat">
              <a:solidFill>
                <a:srgbClr val="414141"/>
              </a:solidFill>
              <a:prstDash val="solid"/>
              <a:miter lim="400000"/>
            </a:ln>
            <a:effectLst/>
            <a:sp3d/>
          </p:spPr>
        </p:cxnSp>
        <p:grpSp>
          <p:nvGrpSpPr>
            <p:cNvPr id="199" name="Group 198">
              <a:extLst>
                <a:ext uri="{FF2B5EF4-FFF2-40B4-BE49-F238E27FC236}">
                  <a16:creationId xmlns:a16="http://schemas.microsoft.com/office/drawing/2014/main" id="{24E15B19-B24C-F049-9E81-F303A96E7747}"/>
                </a:ext>
              </a:extLst>
            </p:cNvPr>
            <p:cNvGrpSpPr/>
            <p:nvPr/>
          </p:nvGrpSpPr>
          <p:grpSpPr>
            <a:xfrm>
              <a:off x="11437926" y="3333026"/>
              <a:ext cx="632523" cy="457200"/>
              <a:chOff x="10197101" y="3829621"/>
              <a:chExt cx="632523" cy="457200"/>
            </a:xfrm>
          </p:grpSpPr>
          <p:grpSp>
            <p:nvGrpSpPr>
              <p:cNvPr id="200" name="Group 199">
                <a:extLst>
                  <a:ext uri="{FF2B5EF4-FFF2-40B4-BE49-F238E27FC236}">
                    <a16:creationId xmlns:a16="http://schemas.microsoft.com/office/drawing/2014/main" id="{4F23844A-161E-AB45-9D7A-AFBEEAA4D1FB}"/>
                  </a:ext>
                </a:extLst>
              </p:cNvPr>
              <p:cNvGrpSpPr/>
              <p:nvPr/>
            </p:nvGrpSpPr>
            <p:grpSpPr>
              <a:xfrm rot="5400000">
                <a:off x="10037081" y="3989641"/>
                <a:ext cx="457200" cy="137160"/>
                <a:chOff x="1389303" y="5866372"/>
                <a:chExt cx="457200" cy="137160"/>
              </a:xfrm>
            </p:grpSpPr>
            <p:sp>
              <p:nvSpPr>
                <p:cNvPr id="211" name="Oval 210">
                  <a:extLst>
                    <a:ext uri="{FF2B5EF4-FFF2-40B4-BE49-F238E27FC236}">
                      <a16:creationId xmlns:a16="http://schemas.microsoft.com/office/drawing/2014/main" id="{7AC78EB0-2C99-954B-8595-736A8EA866E7}"/>
                    </a:ext>
                  </a:extLst>
                </p:cNvPr>
                <p:cNvSpPr/>
                <p:nvPr/>
              </p:nvSpPr>
              <p:spPr>
                <a:xfrm>
                  <a:off x="1425346"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2" name="Oval 211">
                  <a:extLst>
                    <a:ext uri="{FF2B5EF4-FFF2-40B4-BE49-F238E27FC236}">
                      <a16:creationId xmlns:a16="http://schemas.microsoft.com/office/drawing/2014/main" id="{897F6E8D-EDE0-3642-8561-A0DE79F518BF}"/>
                    </a:ext>
                  </a:extLst>
                </p:cNvPr>
                <p:cNvSpPr/>
                <p:nvPr/>
              </p:nvSpPr>
              <p:spPr>
                <a:xfrm>
                  <a:off x="1564564"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3" name="Oval 212">
                  <a:extLst>
                    <a:ext uri="{FF2B5EF4-FFF2-40B4-BE49-F238E27FC236}">
                      <a16:creationId xmlns:a16="http://schemas.microsoft.com/office/drawing/2014/main" id="{DF6084E4-497E-E540-A495-977AA2AAC4A7}"/>
                    </a:ext>
                  </a:extLst>
                </p:cNvPr>
                <p:cNvSpPr/>
                <p:nvPr/>
              </p:nvSpPr>
              <p:spPr>
                <a:xfrm>
                  <a:off x="1708925" y="5894586"/>
                  <a:ext cx="91440" cy="91440"/>
                </a:xfrm>
                <a:prstGeom prst="ellipse">
                  <a:avLst/>
                </a:prstGeom>
                <a:solidFill>
                  <a:srgbClr val="00B0F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4" name="Rounded Rectangle 213">
                  <a:extLst>
                    <a:ext uri="{FF2B5EF4-FFF2-40B4-BE49-F238E27FC236}">
                      <a16:creationId xmlns:a16="http://schemas.microsoft.com/office/drawing/2014/main" id="{42989531-118E-754D-B9F9-9F56050706C1}"/>
                    </a:ext>
                  </a:extLst>
                </p:cNvPr>
                <p:cNvSpPr/>
                <p:nvPr/>
              </p:nvSpPr>
              <p:spPr>
                <a:xfrm>
                  <a:off x="1389303" y="5866372"/>
                  <a:ext cx="457200" cy="137160"/>
                </a:xfrm>
                <a:prstGeom prst="roundRect">
                  <a:avLst/>
                </a:prstGeom>
                <a:no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201" name="Group 200">
                <a:extLst>
                  <a:ext uri="{FF2B5EF4-FFF2-40B4-BE49-F238E27FC236}">
                    <a16:creationId xmlns:a16="http://schemas.microsoft.com/office/drawing/2014/main" id="{36D7EBC6-C996-0E4B-82C3-46DE878C4219}"/>
                  </a:ext>
                </a:extLst>
              </p:cNvPr>
              <p:cNvGrpSpPr/>
              <p:nvPr/>
            </p:nvGrpSpPr>
            <p:grpSpPr>
              <a:xfrm rot="5400000">
                <a:off x="10284719" y="3989641"/>
                <a:ext cx="457200" cy="137160"/>
                <a:chOff x="1389303" y="5866372"/>
                <a:chExt cx="457200" cy="137160"/>
              </a:xfrm>
            </p:grpSpPr>
            <p:sp>
              <p:nvSpPr>
                <p:cNvPr id="207" name="Oval 206">
                  <a:extLst>
                    <a:ext uri="{FF2B5EF4-FFF2-40B4-BE49-F238E27FC236}">
                      <a16:creationId xmlns:a16="http://schemas.microsoft.com/office/drawing/2014/main" id="{47306447-1913-2C46-B994-9CD3518D5D72}"/>
                    </a:ext>
                  </a:extLst>
                </p:cNvPr>
                <p:cNvSpPr/>
                <p:nvPr/>
              </p:nvSpPr>
              <p:spPr>
                <a:xfrm>
                  <a:off x="1425346"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08" name="Oval 207">
                  <a:extLst>
                    <a:ext uri="{FF2B5EF4-FFF2-40B4-BE49-F238E27FC236}">
                      <a16:creationId xmlns:a16="http://schemas.microsoft.com/office/drawing/2014/main" id="{A4D285B1-F483-0B47-A13E-B74985353687}"/>
                    </a:ext>
                  </a:extLst>
                </p:cNvPr>
                <p:cNvSpPr/>
                <p:nvPr/>
              </p:nvSpPr>
              <p:spPr>
                <a:xfrm>
                  <a:off x="1564564"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09" name="Oval 208">
                  <a:extLst>
                    <a:ext uri="{FF2B5EF4-FFF2-40B4-BE49-F238E27FC236}">
                      <a16:creationId xmlns:a16="http://schemas.microsoft.com/office/drawing/2014/main" id="{5E71EE90-EF6E-0745-870B-70EEA9EC6FAE}"/>
                    </a:ext>
                  </a:extLst>
                </p:cNvPr>
                <p:cNvSpPr/>
                <p:nvPr/>
              </p:nvSpPr>
              <p:spPr>
                <a:xfrm>
                  <a:off x="1708925" y="5894586"/>
                  <a:ext cx="91440" cy="91440"/>
                </a:xfrm>
                <a:prstGeom prst="ellipse">
                  <a:avLst/>
                </a:prstGeom>
                <a:solidFill>
                  <a:srgbClr val="00B050"/>
                </a:solidFill>
                <a:ln w="9525" cap="flat" cmpd="sng" algn="ctr">
                  <a:solidFill>
                    <a:srgbClr val="00B0F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0" name="Rounded Rectangle 209">
                  <a:extLst>
                    <a:ext uri="{FF2B5EF4-FFF2-40B4-BE49-F238E27FC236}">
                      <a16:creationId xmlns:a16="http://schemas.microsoft.com/office/drawing/2014/main" id="{1F3D87AD-E331-1B4B-9E0B-291AB5A46E87}"/>
                    </a:ext>
                  </a:extLst>
                </p:cNvPr>
                <p:cNvSpPr/>
                <p:nvPr/>
              </p:nvSpPr>
              <p:spPr>
                <a:xfrm>
                  <a:off x="1389303" y="5866372"/>
                  <a:ext cx="457200" cy="137160"/>
                </a:xfrm>
                <a:prstGeom prst="roundRect">
                  <a:avLst/>
                </a:prstGeom>
                <a:noFill/>
                <a:ln w="9525" cap="flat" cmpd="sng" algn="ctr">
                  <a:solidFill>
                    <a:srgbClr val="00B05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202" name="Group 201">
                <a:extLst>
                  <a:ext uri="{FF2B5EF4-FFF2-40B4-BE49-F238E27FC236}">
                    <a16:creationId xmlns:a16="http://schemas.microsoft.com/office/drawing/2014/main" id="{E281F28A-7C59-264C-BC20-D12B13492203}"/>
                  </a:ext>
                </a:extLst>
              </p:cNvPr>
              <p:cNvGrpSpPr/>
              <p:nvPr/>
            </p:nvGrpSpPr>
            <p:grpSpPr>
              <a:xfrm rot="5400000">
                <a:off x="10532444" y="3989641"/>
                <a:ext cx="457200" cy="137160"/>
                <a:chOff x="1389303" y="5866372"/>
                <a:chExt cx="457200" cy="137160"/>
              </a:xfrm>
            </p:grpSpPr>
            <p:sp>
              <p:nvSpPr>
                <p:cNvPr id="203" name="Oval 202">
                  <a:extLst>
                    <a:ext uri="{FF2B5EF4-FFF2-40B4-BE49-F238E27FC236}">
                      <a16:creationId xmlns:a16="http://schemas.microsoft.com/office/drawing/2014/main" id="{D7F69D06-C140-2845-BB70-BE26F3200E65}"/>
                    </a:ext>
                  </a:extLst>
                </p:cNvPr>
                <p:cNvSpPr/>
                <p:nvPr/>
              </p:nvSpPr>
              <p:spPr>
                <a:xfrm>
                  <a:off x="1425346"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04" name="Oval 203">
                  <a:extLst>
                    <a:ext uri="{FF2B5EF4-FFF2-40B4-BE49-F238E27FC236}">
                      <a16:creationId xmlns:a16="http://schemas.microsoft.com/office/drawing/2014/main" id="{CEB62C4B-BF61-2A4A-A658-ACC90AA22D47}"/>
                    </a:ext>
                  </a:extLst>
                </p:cNvPr>
                <p:cNvSpPr/>
                <p:nvPr/>
              </p:nvSpPr>
              <p:spPr>
                <a:xfrm>
                  <a:off x="1564564"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05" name="Oval 204">
                  <a:extLst>
                    <a:ext uri="{FF2B5EF4-FFF2-40B4-BE49-F238E27FC236}">
                      <a16:creationId xmlns:a16="http://schemas.microsoft.com/office/drawing/2014/main" id="{930F25C8-8E24-574C-83AB-D0532373373E}"/>
                    </a:ext>
                  </a:extLst>
                </p:cNvPr>
                <p:cNvSpPr/>
                <p:nvPr/>
              </p:nvSpPr>
              <p:spPr>
                <a:xfrm>
                  <a:off x="1708925" y="5894586"/>
                  <a:ext cx="91440" cy="91440"/>
                </a:xfrm>
                <a:prstGeom prst="ellipse">
                  <a:avLst/>
                </a:prstGeom>
                <a:solidFill>
                  <a:srgbClr val="002060"/>
                </a:solid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06" name="Rounded Rectangle 205">
                  <a:extLst>
                    <a:ext uri="{FF2B5EF4-FFF2-40B4-BE49-F238E27FC236}">
                      <a16:creationId xmlns:a16="http://schemas.microsoft.com/office/drawing/2014/main" id="{A4567994-91BC-EE48-98A4-1B8BFF6F07A3}"/>
                    </a:ext>
                  </a:extLst>
                </p:cNvPr>
                <p:cNvSpPr/>
                <p:nvPr/>
              </p:nvSpPr>
              <p:spPr>
                <a:xfrm>
                  <a:off x="1389303" y="5866372"/>
                  <a:ext cx="457200" cy="137160"/>
                </a:xfrm>
                <a:prstGeom prst="roundRect">
                  <a:avLst/>
                </a:prstGeom>
                <a:noFill/>
                <a:ln w="9525" cap="flat" cmpd="sng" algn="ctr">
                  <a:solidFill>
                    <a:srgbClr val="00206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grpSp>
          <p:nvGrpSpPr>
            <p:cNvPr id="215" name="Group 214">
              <a:extLst>
                <a:ext uri="{FF2B5EF4-FFF2-40B4-BE49-F238E27FC236}">
                  <a16:creationId xmlns:a16="http://schemas.microsoft.com/office/drawing/2014/main" id="{96E0411C-8AB3-3E44-82A5-4E0E86004575}"/>
                </a:ext>
              </a:extLst>
            </p:cNvPr>
            <p:cNvGrpSpPr/>
            <p:nvPr/>
          </p:nvGrpSpPr>
          <p:grpSpPr>
            <a:xfrm rot="5400000">
              <a:off x="11021986" y="3501935"/>
              <a:ext cx="457200" cy="137160"/>
              <a:chOff x="1389303" y="5866372"/>
              <a:chExt cx="457200" cy="137160"/>
            </a:xfrm>
          </p:grpSpPr>
          <p:sp>
            <p:nvSpPr>
              <p:cNvPr id="216" name="Oval 215">
                <a:extLst>
                  <a:ext uri="{FF2B5EF4-FFF2-40B4-BE49-F238E27FC236}">
                    <a16:creationId xmlns:a16="http://schemas.microsoft.com/office/drawing/2014/main" id="{64FB6EFE-1F4A-0E44-A63E-C1A93469CC1D}"/>
                  </a:ext>
                </a:extLst>
              </p:cNvPr>
              <p:cNvSpPr/>
              <p:nvPr/>
            </p:nvSpPr>
            <p:spPr>
              <a:xfrm>
                <a:off x="1425346"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7" name="Oval 216">
                <a:extLst>
                  <a:ext uri="{FF2B5EF4-FFF2-40B4-BE49-F238E27FC236}">
                    <a16:creationId xmlns:a16="http://schemas.microsoft.com/office/drawing/2014/main" id="{836909E0-B044-D74C-AE72-7B30FD723874}"/>
                  </a:ext>
                </a:extLst>
              </p:cNvPr>
              <p:cNvSpPr/>
              <p:nvPr/>
            </p:nvSpPr>
            <p:spPr>
              <a:xfrm>
                <a:off x="1564564"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8" name="Oval 217">
                <a:extLst>
                  <a:ext uri="{FF2B5EF4-FFF2-40B4-BE49-F238E27FC236}">
                    <a16:creationId xmlns:a16="http://schemas.microsoft.com/office/drawing/2014/main" id="{F735AB74-437E-7342-BC0A-CF54778214AA}"/>
                  </a:ext>
                </a:extLst>
              </p:cNvPr>
              <p:cNvSpPr/>
              <p:nvPr/>
            </p:nvSpPr>
            <p:spPr>
              <a:xfrm>
                <a:off x="1708925" y="5894586"/>
                <a:ext cx="91440" cy="91440"/>
              </a:xfrm>
              <a:prstGeom prst="ellipse">
                <a:avLst/>
              </a:prstGeom>
              <a:solidFill>
                <a:srgbClr val="FF0000"/>
              </a:solid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19" name="Rounded Rectangle 218">
                <a:extLst>
                  <a:ext uri="{FF2B5EF4-FFF2-40B4-BE49-F238E27FC236}">
                    <a16:creationId xmlns:a16="http://schemas.microsoft.com/office/drawing/2014/main" id="{66357FC8-994C-724E-99AE-5C5B5796D235}"/>
                  </a:ext>
                </a:extLst>
              </p:cNvPr>
              <p:cNvSpPr/>
              <p:nvPr/>
            </p:nvSpPr>
            <p:spPr>
              <a:xfrm>
                <a:off x="1389303" y="5866372"/>
                <a:ext cx="457200" cy="137160"/>
              </a:xfrm>
              <a:prstGeom prst="roundRect">
                <a:avLst/>
              </a:prstGeom>
              <a:noFill/>
              <a:ln w="9525" cap="flat" cmpd="sng" algn="ctr">
                <a:solidFill>
                  <a:srgbClr val="FF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p:grpSp>
          <p:nvGrpSpPr>
            <p:cNvPr id="220" name="Group 219">
              <a:extLst>
                <a:ext uri="{FF2B5EF4-FFF2-40B4-BE49-F238E27FC236}">
                  <a16:creationId xmlns:a16="http://schemas.microsoft.com/office/drawing/2014/main" id="{16C470EA-0484-CF4F-A0D0-939C340D3B18}"/>
                </a:ext>
              </a:extLst>
            </p:cNvPr>
            <p:cNvGrpSpPr/>
            <p:nvPr/>
          </p:nvGrpSpPr>
          <p:grpSpPr>
            <a:xfrm rot="5400000">
              <a:off x="10432044" y="3493046"/>
              <a:ext cx="457200" cy="137160"/>
              <a:chOff x="1389303" y="5866372"/>
              <a:chExt cx="457200" cy="137160"/>
            </a:xfrm>
          </p:grpSpPr>
          <p:sp>
            <p:nvSpPr>
              <p:cNvPr id="221" name="Oval 220">
                <a:extLst>
                  <a:ext uri="{FF2B5EF4-FFF2-40B4-BE49-F238E27FC236}">
                    <a16:creationId xmlns:a16="http://schemas.microsoft.com/office/drawing/2014/main" id="{9858476A-64C3-2246-9B85-D29B2DDB5CC7}"/>
                  </a:ext>
                </a:extLst>
              </p:cNvPr>
              <p:cNvSpPr/>
              <p:nvPr/>
            </p:nvSpPr>
            <p:spPr>
              <a:xfrm>
                <a:off x="1425346" y="5894586"/>
                <a:ext cx="91440" cy="91440"/>
              </a:xfrm>
              <a:prstGeom prst="ellipse">
                <a:avLst/>
              </a:prstGeom>
              <a:solidFill>
                <a:srgbClr val="C00000"/>
              </a:solidFill>
              <a:ln w="9525" cap="flat" cmpd="sng" algn="ctr">
                <a:solidFill>
                  <a:srgbClr val="C0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22" name="Oval 221">
                <a:extLst>
                  <a:ext uri="{FF2B5EF4-FFF2-40B4-BE49-F238E27FC236}">
                    <a16:creationId xmlns:a16="http://schemas.microsoft.com/office/drawing/2014/main" id="{71B25D66-5317-C240-9C89-28FCA332DD69}"/>
                  </a:ext>
                </a:extLst>
              </p:cNvPr>
              <p:cNvSpPr/>
              <p:nvPr/>
            </p:nvSpPr>
            <p:spPr>
              <a:xfrm>
                <a:off x="1564564" y="5894586"/>
                <a:ext cx="91440" cy="91440"/>
              </a:xfrm>
              <a:prstGeom prst="ellipse">
                <a:avLst/>
              </a:prstGeom>
              <a:solidFill>
                <a:srgbClr val="C00000"/>
              </a:solidFill>
              <a:ln w="9525" cap="flat" cmpd="sng" algn="ctr">
                <a:solidFill>
                  <a:srgbClr val="C0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23" name="Oval 222">
                <a:extLst>
                  <a:ext uri="{FF2B5EF4-FFF2-40B4-BE49-F238E27FC236}">
                    <a16:creationId xmlns:a16="http://schemas.microsoft.com/office/drawing/2014/main" id="{9E6038FE-3A7F-E345-9D1E-C1166724F6E6}"/>
                  </a:ext>
                </a:extLst>
              </p:cNvPr>
              <p:cNvSpPr/>
              <p:nvPr/>
            </p:nvSpPr>
            <p:spPr>
              <a:xfrm>
                <a:off x="1708925" y="5894586"/>
                <a:ext cx="91440" cy="91440"/>
              </a:xfrm>
              <a:prstGeom prst="ellipse">
                <a:avLst/>
              </a:prstGeom>
              <a:solidFill>
                <a:srgbClr val="C00000"/>
              </a:solidFill>
              <a:ln w="9525" cap="flat" cmpd="sng" algn="ctr">
                <a:solidFill>
                  <a:srgbClr val="C0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sp>
            <p:nvSpPr>
              <p:cNvPr id="224" name="Rounded Rectangle 223">
                <a:extLst>
                  <a:ext uri="{FF2B5EF4-FFF2-40B4-BE49-F238E27FC236}">
                    <a16:creationId xmlns:a16="http://schemas.microsoft.com/office/drawing/2014/main" id="{22EDE179-C234-CC41-9C21-40A398BD054B}"/>
                  </a:ext>
                </a:extLst>
              </p:cNvPr>
              <p:cNvSpPr/>
              <p:nvPr/>
            </p:nvSpPr>
            <p:spPr>
              <a:xfrm>
                <a:off x="1389303" y="5866372"/>
                <a:ext cx="457200" cy="137160"/>
              </a:xfrm>
              <a:prstGeom prst="roundRect">
                <a:avLst/>
              </a:prstGeom>
              <a:noFill/>
              <a:ln w="9525" cap="flat" cmpd="sng" algn="ctr">
                <a:solidFill>
                  <a:srgbClr val="C00000"/>
                </a:solidFill>
                <a:prstDash val="sysDot"/>
                <a:round/>
                <a:headEnd type="none" w="med" len="med"/>
                <a:tailEnd type="none" w="med" len="me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endParaRPr>
              </a:p>
            </p:txBody>
          </p:sp>
        </p:gr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A43FCCEF-06C0-7F4C-9C21-A8619AF80A52}"/>
                    </a:ext>
                  </a:extLst>
                </p:cNvPr>
                <p:cNvSpPr txBox="1"/>
                <p:nvPr/>
              </p:nvSpPr>
              <p:spPr>
                <a:xfrm>
                  <a:off x="10700704" y="3406376"/>
                  <a:ext cx="1615121" cy="333425"/>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5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𝜇</m:t>
                        </m:r>
                        <m:r>
                          <a:rPr kumimoji="0" lang="en-US" sz="15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5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mc:Choice>
          <mc:Fallback xmlns="">
            <p:sp>
              <p:nvSpPr>
                <p:cNvPr id="225" name="TextBox 224">
                  <a:extLst>
                    <a:ext uri="{FF2B5EF4-FFF2-40B4-BE49-F238E27FC236}">
                      <a16:creationId xmlns:a16="http://schemas.microsoft.com/office/drawing/2014/main" id="{A43FCCEF-06C0-7F4C-9C21-A8619AF80A52}"/>
                    </a:ext>
                  </a:extLst>
                </p:cNvPr>
                <p:cNvSpPr txBox="1">
                  <a:spLocks noRot="1" noChangeAspect="1" noMove="1" noResize="1" noEditPoints="1" noAdjustHandles="1" noChangeArrowheads="1" noChangeShapeType="1" noTextEdit="1"/>
                </p:cNvSpPr>
                <p:nvPr/>
              </p:nvSpPr>
              <p:spPr>
                <a:xfrm>
                  <a:off x="10700704" y="3406376"/>
                  <a:ext cx="1615121" cy="333425"/>
                </a:xfrm>
                <a:prstGeom prst="rect">
                  <a:avLst/>
                </a:prstGeom>
                <a:blipFill>
                  <a:blip r:embed="rId11"/>
                  <a:stretch>
                    <a:fillRect b="-11111"/>
                  </a:stretch>
                </a:blipFill>
                <a:ln w="12700" cap="flat">
                  <a:noFill/>
                  <a:miter lim="400000"/>
                </a:ln>
                <a:effectLst/>
              </p:spPr>
              <p:txBody>
                <a:bodyPr/>
                <a:lstStyle/>
                <a:p>
                  <a:r>
                    <a:rPr lang="en-US">
                      <a:noFill/>
                    </a:rPr>
                    <a:t> </a:t>
                  </a:r>
                </a:p>
              </p:txBody>
            </p:sp>
          </mc:Fallback>
        </mc:AlternateContent>
        <p:pic>
          <p:nvPicPr>
            <p:cNvPr id="226" name="Graphic 225" descr="Arrow: Straight with solid fill">
              <a:extLst>
                <a:ext uri="{FF2B5EF4-FFF2-40B4-BE49-F238E27FC236}">
                  <a16:creationId xmlns:a16="http://schemas.microsoft.com/office/drawing/2014/main" id="{553069FB-809F-AE43-A211-C1CD2DED8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021045" y="3376011"/>
              <a:ext cx="445260" cy="445260"/>
            </a:xfrm>
            <a:prstGeom prst="rect">
              <a:avLst/>
            </a:prstGeom>
          </p:spPr>
        </p:pic>
        <p:sp>
          <p:nvSpPr>
            <p:cNvPr id="232" name="TextBox 231">
              <a:extLst>
                <a:ext uri="{FF2B5EF4-FFF2-40B4-BE49-F238E27FC236}">
                  <a16:creationId xmlns:a16="http://schemas.microsoft.com/office/drawing/2014/main" id="{54F832E0-74DB-034A-85A4-4BAF4FC89C08}"/>
                </a:ext>
              </a:extLst>
            </p:cNvPr>
            <p:cNvSpPr txBox="1"/>
            <p:nvPr/>
          </p:nvSpPr>
          <p:spPr>
            <a:xfrm>
              <a:off x="10249881" y="3416626"/>
              <a:ext cx="304892"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A</a:t>
              </a:r>
            </a:p>
          </p:txBody>
        </p:sp>
        <p:sp>
          <p:nvSpPr>
            <p:cNvPr id="233" name="TextBox 232">
              <a:extLst>
                <a:ext uri="{FF2B5EF4-FFF2-40B4-BE49-F238E27FC236}">
                  <a16:creationId xmlns:a16="http://schemas.microsoft.com/office/drawing/2014/main" id="{6BA38837-A3BF-5141-B9E2-B9653478EBB0}"/>
                </a:ext>
              </a:extLst>
            </p:cNvPr>
            <p:cNvSpPr txBox="1"/>
            <p:nvPr/>
          </p:nvSpPr>
          <p:spPr>
            <a:xfrm>
              <a:off x="9598149" y="2576190"/>
              <a:ext cx="285656"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B</a:t>
              </a:r>
            </a:p>
          </p:txBody>
        </p:sp>
        <p:sp>
          <p:nvSpPr>
            <p:cNvPr id="234" name="TextBox 233">
              <a:extLst>
                <a:ext uri="{FF2B5EF4-FFF2-40B4-BE49-F238E27FC236}">
                  <a16:creationId xmlns:a16="http://schemas.microsoft.com/office/drawing/2014/main" id="{7A891C67-7921-7D45-82D0-883DA4940060}"/>
                </a:ext>
              </a:extLst>
            </p:cNvPr>
            <p:cNvSpPr txBox="1"/>
            <p:nvPr/>
          </p:nvSpPr>
          <p:spPr>
            <a:xfrm>
              <a:off x="9512050" y="3510252"/>
              <a:ext cx="311304" cy="307777"/>
            </a:xfrm>
            <a:prstGeom prst="rect">
              <a:avLst/>
            </a:prstGeom>
            <a:noFill/>
          </p:spPr>
          <p:txBody>
            <a:bodyPr wrap="non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C</a:t>
              </a:r>
            </a:p>
          </p:txBody>
        </p:sp>
        <p:sp>
          <p:nvSpPr>
            <p:cNvPr id="235" name="TextBox 234">
              <a:extLst>
                <a:ext uri="{FF2B5EF4-FFF2-40B4-BE49-F238E27FC236}">
                  <a16:creationId xmlns:a16="http://schemas.microsoft.com/office/drawing/2014/main" id="{0094B4F8-39F7-6F48-8FCB-96890785BF39}"/>
                </a:ext>
              </a:extLst>
            </p:cNvPr>
            <p:cNvSpPr txBox="1"/>
            <p:nvPr/>
          </p:nvSpPr>
          <p:spPr>
            <a:xfrm>
              <a:off x="9640195" y="4373057"/>
              <a:ext cx="327639" cy="307777"/>
            </a:xfrm>
            <a:prstGeom prst="rect">
              <a:avLst/>
            </a:prstGeom>
            <a:noFill/>
          </p:spPr>
          <p:txBody>
            <a:bodyPr wrap="square" rtlCol="0">
              <a:spAutoFit/>
            </a:bodyPr>
            <a:lstStyle/>
            <a:p>
              <a:pPr algn="l" defTabSz="914400" hangingPunct="1"/>
              <a:r>
                <a:rPr lang="en-US" sz="1400" kern="1200" dirty="0">
                  <a:solidFill>
                    <a:prstClr val="black"/>
                  </a:solidFill>
                  <a:latin typeface="Gill Sans MT" panose="020B0502020104020203" pitchFamily="34" charset="77"/>
                  <a:ea typeface="+mn-ea"/>
                  <a:cs typeface="+mn-cs"/>
                </a:rPr>
                <a:t>D</a:t>
              </a:r>
            </a:p>
          </p:txBody>
        </p:sp>
        <p:cxnSp>
          <p:nvCxnSpPr>
            <p:cNvPr id="240" name="Straight Arrow Connector 239">
              <a:extLst>
                <a:ext uri="{FF2B5EF4-FFF2-40B4-BE49-F238E27FC236}">
                  <a16:creationId xmlns:a16="http://schemas.microsoft.com/office/drawing/2014/main" id="{6C90624D-1287-B54E-85CB-D0CEAE1EA977}"/>
                </a:ext>
              </a:extLst>
            </p:cNvPr>
            <p:cNvCxnSpPr>
              <a:cxnSpLocks/>
            </p:cNvCxnSpPr>
            <p:nvPr/>
          </p:nvCxnSpPr>
          <p:spPr>
            <a:xfrm>
              <a:off x="9929671" y="2843405"/>
              <a:ext cx="368078" cy="493890"/>
            </a:xfrm>
            <a:prstGeom prst="straightConnector1">
              <a:avLst/>
            </a:prstGeom>
            <a:noFill/>
            <a:ln w="25400" cap="flat">
              <a:solidFill>
                <a:srgbClr val="414141"/>
              </a:solidFill>
              <a:prstDash val="sysDash"/>
              <a:miter lim="400000"/>
              <a:tailEnd type="triangle"/>
            </a:ln>
            <a:effectLst/>
            <a:sp3d/>
          </p:spPr>
        </p:cxnSp>
        <p:cxnSp>
          <p:nvCxnSpPr>
            <p:cNvPr id="241" name="Straight Arrow Connector 240">
              <a:extLst>
                <a:ext uri="{FF2B5EF4-FFF2-40B4-BE49-F238E27FC236}">
                  <a16:creationId xmlns:a16="http://schemas.microsoft.com/office/drawing/2014/main" id="{62C39EEF-4DA8-F245-A26E-4F365FB056A4}"/>
                </a:ext>
              </a:extLst>
            </p:cNvPr>
            <p:cNvCxnSpPr>
              <a:cxnSpLocks/>
            </p:cNvCxnSpPr>
            <p:nvPr/>
          </p:nvCxnSpPr>
          <p:spPr>
            <a:xfrm flipV="1">
              <a:off x="9863799" y="3502486"/>
              <a:ext cx="293127" cy="65046"/>
            </a:xfrm>
            <a:prstGeom prst="straightConnector1">
              <a:avLst/>
            </a:prstGeom>
            <a:noFill/>
            <a:ln w="25400" cap="flat">
              <a:solidFill>
                <a:srgbClr val="414141"/>
              </a:solidFill>
              <a:prstDash val="sysDash"/>
              <a:miter lim="400000"/>
              <a:tailEnd type="triangle"/>
            </a:ln>
            <a:effectLst/>
            <a:sp3d/>
          </p:spPr>
        </p:cxnSp>
        <p:cxnSp>
          <p:nvCxnSpPr>
            <p:cNvPr id="242" name="Straight Arrow Connector 241">
              <a:extLst>
                <a:ext uri="{FF2B5EF4-FFF2-40B4-BE49-F238E27FC236}">
                  <a16:creationId xmlns:a16="http://schemas.microsoft.com/office/drawing/2014/main" id="{561638E6-E04D-3A40-86EA-9BB4B56A18E5}"/>
                </a:ext>
              </a:extLst>
            </p:cNvPr>
            <p:cNvCxnSpPr>
              <a:cxnSpLocks/>
            </p:cNvCxnSpPr>
            <p:nvPr/>
          </p:nvCxnSpPr>
          <p:spPr>
            <a:xfrm flipV="1">
              <a:off x="9869870" y="3767475"/>
              <a:ext cx="377306" cy="423417"/>
            </a:xfrm>
            <a:prstGeom prst="straightConnector1">
              <a:avLst/>
            </a:prstGeom>
            <a:noFill/>
            <a:ln w="25400" cap="flat">
              <a:solidFill>
                <a:srgbClr val="414141"/>
              </a:solidFill>
              <a:prstDash val="sysDash"/>
              <a:miter lim="400000"/>
              <a:tailEnd type="triangle"/>
            </a:ln>
            <a:effectLst/>
            <a:sp3d/>
          </p:spPr>
        </p:cxnSp>
        <p:sp>
          <p:nvSpPr>
            <p:cNvPr id="91" name="TextBox 90">
              <a:extLst>
                <a:ext uri="{FF2B5EF4-FFF2-40B4-BE49-F238E27FC236}">
                  <a16:creationId xmlns:a16="http://schemas.microsoft.com/office/drawing/2014/main" id="{1B352F0A-A4E5-0246-8408-A95A3B2D011C}"/>
                </a:ext>
              </a:extLst>
            </p:cNvPr>
            <p:cNvSpPr txBox="1"/>
            <p:nvPr/>
          </p:nvSpPr>
          <p:spPr>
            <a:xfrm>
              <a:off x="9647161" y="5108696"/>
              <a:ext cx="116378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defRPr/>
              </a:pPr>
              <a:r>
                <a:rPr lang="en-US" sz="1800" dirty="0">
                  <a:solidFill>
                    <a:srgbClr val="0432FF"/>
                  </a:solidFill>
                  <a:latin typeface="Gill Sans MT" panose="020B0502020104020203" pitchFamily="34" charset="77"/>
                </a:rPr>
                <a:t>(𝑘)-</a:t>
              </a:r>
              <a:r>
                <a:rPr lang="en-US" sz="1800" dirty="0" err="1">
                  <a:solidFill>
                    <a:srgbClr val="0432FF"/>
                  </a:solidFill>
                  <a:latin typeface="Gill Sans MT" panose="020B0502020104020203" pitchFamily="34" charset="77"/>
                </a:rPr>
                <a:t>th</a:t>
              </a:r>
              <a:r>
                <a:rPr lang="en-US" sz="1800" dirty="0">
                  <a:solidFill>
                    <a:srgbClr val="0432FF"/>
                  </a:solidFill>
                  <a:latin typeface="Gill Sans MT" panose="020B0502020104020203" pitchFamily="34" charset="77"/>
                </a:rPr>
                <a:t> </a:t>
              </a: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layer</a:t>
              </a:r>
            </a:p>
          </p:txBody>
        </p:sp>
      </p:grpSp>
    </p:spTree>
    <p:extLst>
      <p:ext uri="{BB962C8B-B14F-4D97-AF65-F5344CB8AC3E}">
        <p14:creationId xmlns:p14="http://schemas.microsoft.com/office/powerpoint/2010/main" val="1220889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3">
                                            <p:txEl>
                                              <p:pRg st="1" end="1"/>
                                            </p:txEl>
                                          </p:spTgt>
                                        </p:tgtEl>
                                        <p:attrNameLst>
                                          <p:attrName>style.visibility</p:attrName>
                                        </p:attrNameLst>
                                      </p:cBhvr>
                                      <p:to>
                                        <p:strVal val="visible"/>
                                      </p:to>
                                    </p:set>
                                    <p:animEffect transition="in" filter="dissolve">
                                      <p:cBhvr>
                                        <p:cTn id="7" dur="500"/>
                                        <p:tgtEl>
                                          <p:spTgt spid="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dissolve">
                                      <p:cBhvr>
                                        <p:cTn id="12" dur="500"/>
                                        <p:tgtEl>
                                          <p:spTgt spid="86"/>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3">
                                            <p:txEl>
                                              <p:pRg st="2" end="2"/>
                                            </p:txEl>
                                          </p:spTgt>
                                        </p:tgtEl>
                                        <p:attrNameLst>
                                          <p:attrName>style.visibility</p:attrName>
                                        </p:attrNameLst>
                                      </p:cBhvr>
                                      <p:to>
                                        <p:strVal val="visible"/>
                                      </p:to>
                                    </p:set>
                                    <p:animEffect transition="in" filter="dissolve">
                                      <p:cBhvr>
                                        <p:cTn id="20" dur="500"/>
                                        <p:tgtEl>
                                          <p:spTgt spid="8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7">
                                            <p:txEl>
                                              <p:pRg st="0" end="0"/>
                                            </p:txEl>
                                          </p:spTgt>
                                        </p:tgtEl>
                                        <p:attrNameLst>
                                          <p:attrName>style.visibility</p:attrName>
                                        </p:attrNameLst>
                                      </p:cBhvr>
                                      <p:to>
                                        <p:strVal val="visible"/>
                                      </p:to>
                                    </p:set>
                                    <p:animEffect transition="in" filter="dissolve">
                                      <p:cBhvr>
                                        <p:cTn id="25" dur="500"/>
                                        <p:tgtEl>
                                          <p:spTgt spid="8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3">
                                            <p:txEl>
                                              <p:pRg st="3" end="3"/>
                                            </p:txEl>
                                          </p:spTgt>
                                        </p:tgtEl>
                                        <p:attrNameLst>
                                          <p:attrName>style.visibility</p:attrName>
                                        </p:attrNameLst>
                                      </p:cBhvr>
                                      <p:to>
                                        <p:strVal val="visible"/>
                                      </p:to>
                                    </p:set>
                                    <p:animEffect transition="in" filter="dissolve">
                                      <p:cBhvr>
                                        <p:cTn id="30" dur="500"/>
                                        <p:tgtEl>
                                          <p:spTgt spid="83">
                                            <p:txEl>
                                              <p:pRg st="3" end="3"/>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dissolve">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0D8-30B7-DF43-B13C-62E104AE9C91}"/>
              </a:ext>
            </a:extLst>
          </p:cNvPr>
          <p:cNvSpPr>
            <a:spLocks noGrp="1"/>
          </p:cNvSpPr>
          <p:nvPr>
            <p:ph type="title"/>
          </p:nvPr>
        </p:nvSpPr>
        <p:spPr>
          <a:xfrm>
            <a:off x="133350" y="120079"/>
            <a:ext cx="11868150" cy="831850"/>
          </a:xfrm>
        </p:spPr>
        <p:txBody>
          <a:bodyPr>
            <a:normAutofit fontScale="90000"/>
          </a:bodyPr>
          <a:lstStyle/>
          <a:p>
            <a:r>
              <a:rPr lang="en-US" dirty="0"/>
              <a:t>Challenge: Poor Understanding of GNN Performance</a:t>
            </a:r>
          </a:p>
        </p:txBody>
      </p:sp>
      <p:sp>
        <p:nvSpPr>
          <p:cNvPr id="3" name="Text Placeholder 2">
            <a:extLst>
              <a:ext uri="{FF2B5EF4-FFF2-40B4-BE49-F238E27FC236}">
                <a16:creationId xmlns:a16="http://schemas.microsoft.com/office/drawing/2014/main" id="{2923280B-D864-A841-802E-39B2AA15890F}"/>
              </a:ext>
            </a:extLst>
          </p:cNvPr>
          <p:cNvSpPr>
            <a:spLocks noGrp="1"/>
          </p:cNvSpPr>
          <p:nvPr>
            <p:ph type="body" idx="1"/>
          </p:nvPr>
        </p:nvSpPr>
        <p:spPr>
          <a:xfrm>
            <a:off x="616072" y="951929"/>
            <a:ext cx="11239501" cy="5632369"/>
          </a:xfrm>
        </p:spPr>
        <p:txBody>
          <a:bodyPr>
            <a:normAutofit/>
          </a:bodyPr>
          <a:lstStyle/>
          <a:p>
            <a:pPr lvl="1">
              <a:lnSpc>
                <a:spcPct val="110000"/>
              </a:lnSpc>
              <a:spcBef>
                <a:spcPts val="1100"/>
              </a:spcBef>
            </a:pPr>
            <a:r>
              <a:rPr lang="en-US" sz="2400" dirty="0"/>
              <a:t>Different workloads and computation patterns:</a:t>
            </a:r>
          </a:p>
          <a:p>
            <a:pPr lvl="2">
              <a:lnSpc>
                <a:spcPct val="110000"/>
              </a:lnSpc>
              <a:spcBef>
                <a:spcPts val="1100"/>
              </a:spcBef>
            </a:pPr>
            <a:r>
              <a:rPr lang="en-US" i="1" dirty="0">
                <a:solidFill>
                  <a:srgbClr val="0432FF"/>
                </a:solidFill>
              </a:rPr>
              <a:t>Feature matrix</a:t>
            </a:r>
          </a:p>
          <a:p>
            <a:pPr lvl="2">
              <a:lnSpc>
                <a:spcPct val="110000"/>
              </a:lnSpc>
              <a:spcBef>
                <a:spcPts val="1100"/>
              </a:spcBef>
            </a:pPr>
            <a:r>
              <a:rPr lang="en-US" i="1" dirty="0">
                <a:solidFill>
                  <a:srgbClr val="0432FF"/>
                </a:solidFill>
              </a:rPr>
              <a:t>Neighborhood aggregation</a:t>
            </a:r>
            <a:br>
              <a:rPr lang="en-US" i="1" dirty="0">
                <a:solidFill>
                  <a:srgbClr val="0432FF"/>
                </a:solidFill>
              </a:rPr>
            </a:br>
            <a:endParaRPr lang="en-US" sz="800" i="1" dirty="0">
              <a:solidFill>
                <a:srgbClr val="0432FF"/>
              </a:solidFill>
            </a:endParaRPr>
          </a:p>
          <a:p>
            <a:pPr lvl="1">
              <a:lnSpc>
                <a:spcPct val="110000"/>
              </a:lnSpc>
              <a:spcBef>
                <a:spcPts val="1100"/>
              </a:spcBef>
            </a:pPr>
            <a:r>
              <a:rPr lang="en-US" sz="2400" i="1" dirty="0">
                <a:solidFill>
                  <a:srgbClr val="FF0000"/>
                </a:solidFill>
              </a:rPr>
              <a:t>What are their exact impacts on performance?</a:t>
            </a:r>
            <a:br>
              <a:rPr lang="en-US" sz="2400" i="1" dirty="0">
                <a:solidFill>
                  <a:srgbClr val="FF0000"/>
                </a:solidFill>
              </a:rPr>
            </a:br>
            <a:endParaRPr lang="en-US" sz="800" i="1" dirty="0">
              <a:solidFill>
                <a:srgbClr val="FF0000"/>
              </a:solidFill>
            </a:endParaRPr>
          </a:p>
          <a:p>
            <a:pPr lvl="1">
              <a:lnSpc>
                <a:spcPct val="110000"/>
              </a:lnSpc>
              <a:spcBef>
                <a:spcPts val="1100"/>
              </a:spcBef>
            </a:pPr>
            <a:r>
              <a:rPr lang="en-US" sz="2400" i="1" dirty="0">
                <a:solidFill>
                  <a:srgbClr val="0432FF"/>
                </a:solidFill>
              </a:rPr>
              <a:t>Contribution #1: A systematic study of GNN workloads on GPUs.</a:t>
            </a:r>
          </a:p>
          <a:p>
            <a:pPr lvl="2">
              <a:lnSpc>
                <a:spcPct val="110000"/>
              </a:lnSpc>
              <a:spcBef>
                <a:spcPts val="1100"/>
              </a:spcBef>
            </a:pPr>
            <a:r>
              <a:rPr lang="en-US" dirty="0"/>
              <a:t>GPU: NVIDIA Tesla V100</a:t>
            </a:r>
          </a:p>
          <a:p>
            <a:pPr lvl="2">
              <a:lnSpc>
                <a:spcPct val="110000"/>
              </a:lnSpc>
              <a:spcBef>
                <a:spcPts val="1100"/>
              </a:spcBef>
            </a:pPr>
            <a:r>
              <a:rPr lang="en-US" dirty="0"/>
              <a:t>Graph benchmark</a:t>
            </a:r>
          </a:p>
          <a:p>
            <a:pPr lvl="2">
              <a:lnSpc>
                <a:spcPct val="110000"/>
              </a:lnSpc>
              <a:spcBef>
                <a:spcPts val="1100"/>
              </a:spcBef>
            </a:pPr>
            <a:r>
              <a:rPr lang="en-US" dirty="0"/>
              <a:t>NVIDIA </a:t>
            </a:r>
            <a:r>
              <a:rPr lang="en-US" dirty="0" err="1"/>
              <a:t>Nsight</a:t>
            </a:r>
            <a:r>
              <a:rPr lang="en-US" dirty="0"/>
              <a:t> Compute: an interactive kernel profiler for CUDA applications</a:t>
            </a:r>
          </a:p>
          <a:p>
            <a:pPr lvl="2">
              <a:lnSpc>
                <a:spcPct val="110000"/>
              </a:lnSpc>
              <a:spcBef>
                <a:spcPts val="1100"/>
              </a:spcBef>
            </a:pPr>
            <a:r>
              <a:rPr lang="en-US" dirty="0"/>
              <a:t>Baseline GNN computation framework: deep graph library (DGL, Amazon) </a:t>
            </a:r>
          </a:p>
        </p:txBody>
      </p:sp>
      <p:sp>
        <p:nvSpPr>
          <p:cNvPr id="4" name="Slide Number Placeholder 3">
            <a:extLst>
              <a:ext uri="{FF2B5EF4-FFF2-40B4-BE49-F238E27FC236}">
                <a16:creationId xmlns:a16="http://schemas.microsoft.com/office/drawing/2014/main" id="{B0825A0F-AB6C-CE4C-96BA-4B4BF9846568}"/>
              </a:ext>
            </a:extLst>
          </p:cNvPr>
          <p:cNvSpPr>
            <a:spLocks noGrp="1"/>
          </p:cNvSpPr>
          <p:nvPr>
            <p:ph type="sldNum" sz="quarter" idx="2"/>
          </p:nvPr>
        </p:nvSpPr>
        <p:spPr/>
        <p:txBody>
          <a:bodyPr/>
          <a:lstStyle/>
          <a:p>
            <a:fld id="{86CB4B4D-7CA3-9044-876B-883B54F8677D}" type="slidenum">
              <a:rPr lang="en-US" smtClean="0"/>
              <a:pPr/>
              <a:t>58</a:t>
            </a:fld>
            <a:endParaRPr lang="en-US" dirty="0"/>
          </a:p>
        </p:txBody>
      </p:sp>
      <p:pic>
        <p:nvPicPr>
          <p:cNvPr id="2052" name="Picture 4" descr="NVIDIA steps up with Nsight Systems Performance Analysis Tool -  High-Performance Computing News Analysis | insideHPC">
            <a:extLst>
              <a:ext uri="{FF2B5EF4-FFF2-40B4-BE49-F238E27FC236}">
                <a16:creationId xmlns:a16="http://schemas.microsoft.com/office/drawing/2014/main" id="{D00FD98A-D3A1-D94C-B2E2-7C5A2E01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234" y="5048908"/>
            <a:ext cx="1291044" cy="10041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ep Graph Library">
            <a:extLst>
              <a:ext uri="{FF2B5EF4-FFF2-40B4-BE49-F238E27FC236}">
                <a16:creationId xmlns:a16="http://schemas.microsoft.com/office/drawing/2014/main" id="{60E57117-F4B8-A14F-85D3-7B88789B9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1864" y="5997466"/>
            <a:ext cx="1833128" cy="4726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0BB07C6B-FFC6-4D4B-AA59-EF5914F57A3C}"/>
              </a:ext>
            </a:extLst>
          </p:cNvPr>
          <p:cNvGraphicFramePr>
            <a:graphicFrameLocks noGrp="1"/>
          </p:cNvGraphicFramePr>
          <p:nvPr>
            <p:extLst>
              <p:ext uri="{D42A27DB-BD31-4B8C-83A1-F6EECF244321}">
                <p14:modId xmlns:p14="http://schemas.microsoft.com/office/powerpoint/2010/main" val="3048248478"/>
              </p:ext>
            </p:extLst>
          </p:nvPr>
        </p:nvGraphicFramePr>
        <p:xfrm>
          <a:off x="6688819" y="4234356"/>
          <a:ext cx="5166754" cy="762000"/>
        </p:xfrm>
        <a:graphic>
          <a:graphicData uri="http://schemas.openxmlformats.org/drawingml/2006/table">
            <a:tbl>
              <a:tblPr firstRow="1" bandRow="1">
                <a:tableStyleId>{0E3FDE45-AF77-4B5C-9715-49D594BDF05E}</a:tableStyleId>
              </a:tblPr>
              <a:tblGrid>
                <a:gridCol w="1559097">
                  <a:extLst>
                    <a:ext uri="{9D8B030D-6E8A-4147-A177-3AD203B41FA5}">
                      <a16:colId xmlns:a16="http://schemas.microsoft.com/office/drawing/2014/main" val="149359265"/>
                    </a:ext>
                  </a:extLst>
                </a:gridCol>
                <a:gridCol w="1128547">
                  <a:extLst>
                    <a:ext uri="{9D8B030D-6E8A-4147-A177-3AD203B41FA5}">
                      <a16:colId xmlns:a16="http://schemas.microsoft.com/office/drawing/2014/main" val="791270712"/>
                    </a:ext>
                  </a:extLst>
                </a:gridCol>
                <a:gridCol w="1201749">
                  <a:extLst>
                    <a:ext uri="{9D8B030D-6E8A-4147-A177-3AD203B41FA5}">
                      <a16:colId xmlns:a16="http://schemas.microsoft.com/office/drawing/2014/main" val="3612624359"/>
                    </a:ext>
                  </a:extLst>
                </a:gridCol>
                <a:gridCol w="1277361">
                  <a:extLst>
                    <a:ext uri="{9D8B030D-6E8A-4147-A177-3AD203B41FA5}">
                      <a16:colId xmlns:a16="http://schemas.microsoft.com/office/drawing/2014/main" val="75388360"/>
                    </a:ext>
                  </a:extLst>
                </a:gridCol>
              </a:tblGrid>
              <a:tr h="274320">
                <a:tc>
                  <a:txBody>
                    <a:bodyPr/>
                    <a:lstStyle/>
                    <a:p>
                      <a:pPr algn="l"/>
                      <a:endParaRPr lang="en-US" sz="1600" b="0" dirty="0">
                        <a:solidFill>
                          <a:srgbClr val="0432FF"/>
                        </a:solidFill>
                        <a:latin typeface="Gill Sans MT" panose="020B0502020104020203" pitchFamily="34" charset="77"/>
                        <a:ea typeface="Gill Sans" charset="0"/>
                        <a:cs typeface="Gill Sans" charset="0"/>
                      </a:endParaRPr>
                    </a:p>
                  </a:txBody>
                  <a:tcPr marT="0" marB="0" anchor="ctr"/>
                </a:tc>
                <a:tc>
                  <a:txBody>
                    <a:bodyPr/>
                    <a:lstStyle/>
                    <a:p>
                      <a:pPr algn="r"/>
                      <a:r>
                        <a:rPr lang="en-US" sz="1600" b="0" dirty="0">
                          <a:solidFill>
                            <a:schemeClr val="tx1"/>
                          </a:solidFill>
                          <a:latin typeface="Gill Sans MT" panose="020B0502020104020203" pitchFamily="34" charset="77"/>
                        </a:rPr>
                        <a:t>|Vertex|</a:t>
                      </a:r>
                      <a:endParaRPr lang="en-US" sz="1600" b="0" dirty="0">
                        <a:solidFill>
                          <a:schemeClr val="tx1"/>
                        </a:solidFill>
                        <a:latin typeface="Gill Sans MT" panose="020B0502020104020203" pitchFamily="34" charset="77"/>
                        <a:ea typeface="Gill Sans" charset="0"/>
                        <a:cs typeface="Gill Sans" charset="0"/>
                      </a:endParaRPr>
                    </a:p>
                  </a:txBody>
                  <a:tcPr marT="0" marB="0" anchor="ctr"/>
                </a:tc>
                <a:tc>
                  <a:txBody>
                    <a:bodyPr/>
                    <a:lstStyle/>
                    <a:p>
                      <a:pPr algn="r"/>
                      <a:r>
                        <a:rPr lang="en-US" sz="1600" b="0" dirty="0">
                          <a:solidFill>
                            <a:schemeClr val="tx1"/>
                          </a:solidFill>
                          <a:latin typeface="Gill Sans MT" panose="020B0502020104020203" pitchFamily="34" charset="77"/>
                        </a:rPr>
                        <a:t>|Edge|</a:t>
                      </a:r>
                      <a:endParaRPr lang="en-US" sz="1600" b="0" dirty="0">
                        <a:solidFill>
                          <a:schemeClr val="tx1"/>
                        </a:solidFill>
                        <a:latin typeface="Gill Sans MT" panose="020B0502020104020203" pitchFamily="34" charset="77"/>
                        <a:ea typeface="Gill Sans" charset="0"/>
                        <a:cs typeface="Gill Sans" charset="0"/>
                      </a:endParaRPr>
                    </a:p>
                  </a:txBody>
                  <a:tcPr marT="0" marB="0" anchor="ctr"/>
                </a:tc>
                <a:tc>
                  <a:txBody>
                    <a:bodyPr/>
                    <a:lstStyle/>
                    <a:p>
                      <a:pPr algn="r"/>
                      <a:r>
                        <a:rPr lang="en-US" sz="1600" b="0" dirty="0">
                          <a:solidFill>
                            <a:schemeClr val="tx1"/>
                          </a:solidFill>
                          <a:latin typeface="Gill Sans MT" panose="020B0502020104020203" pitchFamily="34" charset="77"/>
                        </a:rPr>
                        <a:t>|Feature|</a:t>
                      </a:r>
                      <a:endParaRPr lang="en-US" sz="1600" b="0" dirty="0">
                        <a:solidFill>
                          <a:schemeClr val="tx1"/>
                        </a:solidFill>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955355905"/>
                  </a:ext>
                </a:extLst>
              </a:tr>
              <a:tr h="233964">
                <a:tc>
                  <a:txBody>
                    <a:bodyPr/>
                    <a:lstStyle/>
                    <a:p>
                      <a:pPr algn="l" fontAlgn="b"/>
                      <a:r>
                        <a:rPr lang="en-US" sz="1600" b="0" u="none" strike="noStrike" dirty="0">
                          <a:solidFill>
                            <a:srgbClr val="000000"/>
                          </a:solidFill>
                          <a:effectLst/>
                          <a:latin typeface="Gill Sans MT" panose="020B0502020104020203" pitchFamily="34" charset="77"/>
                        </a:rPr>
                        <a:t>Reddit (RD)</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232 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114 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32</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1407664273"/>
                  </a:ext>
                </a:extLst>
              </a:tr>
              <a:tr h="233964">
                <a:tc>
                  <a:txBody>
                    <a:bodyPr/>
                    <a:lstStyle/>
                    <a:p>
                      <a:pPr algn="l" fontAlgn="b"/>
                      <a:r>
                        <a:rPr lang="en-US" sz="1600" b="0" i="0" u="none" strike="noStrike" dirty="0">
                          <a:solidFill>
                            <a:srgbClr val="000000"/>
                          </a:solidFill>
                          <a:effectLst/>
                          <a:latin typeface="Gill Sans MT" panose="020B0502020104020203" pitchFamily="34" charset="77"/>
                          <a:ea typeface="Gill Sans" charset="0"/>
                          <a:cs typeface="Gill Sans" charset="0"/>
                        </a:rPr>
                        <a:t>Ovcar-8h (OH)</a:t>
                      </a:r>
                    </a:p>
                  </a:txBody>
                  <a:tcPr marT="0" marB="0" anchor="ctr"/>
                </a:tc>
                <a:tc>
                  <a:txBody>
                    <a:bodyPr/>
                    <a:lstStyle/>
                    <a:p>
                      <a:pPr algn="r" fontAlgn="b"/>
                      <a:r>
                        <a:rPr lang="en-US" sz="1600" b="0" i="0" u="none" strike="noStrike" dirty="0">
                          <a:solidFill>
                            <a:srgbClr val="000000"/>
                          </a:solidFill>
                          <a:effectLst/>
                          <a:latin typeface="Gill Sans MT" panose="020B0502020104020203" pitchFamily="34" charset="77"/>
                          <a:ea typeface="Gill Sans" charset="0"/>
                          <a:cs typeface="Gill Sans" charset="0"/>
                        </a:rPr>
                        <a:t>1.8 M</a:t>
                      </a:r>
                    </a:p>
                  </a:txBody>
                  <a:tcPr marT="0" marB="0" anchor="ctr"/>
                </a:tc>
                <a:tc>
                  <a:txBody>
                    <a:bodyPr/>
                    <a:lstStyle/>
                    <a:p>
                      <a:pPr algn="r" fontAlgn="b"/>
                      <a:r>
                        <a:rPr lang="en-US" sz="1600" b="0" i="0" u="none" strike="noStrike" dirty="0">
                          <a:solidFill>
                            <a:srgbClr val="000000"/>
                          </a:solidFill>
                          <a:effectLst/>
                          <a:latin typeface="Gill Sans MT" panose="020B0502020104020203" pitchFamily="34" charset="77"/>
                          <a:ea typeface="Gill Sans" charset="0"/>
                          <a:cs typeface="Gill Sans" charset="0"/>
                        </a:rPr>
                        <a:t>3.9 M</a:t>
                      </a:r>
                    </a:p>
                  </a:txBody>
                  <a:tcPr marT="0" marB="0" anchor="ctr"/>
                </a:tc>
                <a:tc>
                  <a:txBody>
                    <a:bodyPr/>
                    <a:lstStyle/>
                    <a:p>
                      <a:pPr algn="r" fontAlgn="b"/>
                      <a:r>
                        <a:rPr lang="en-US" sz="1600" b="0" i="0" u="none" strike="noStrike" dirty="0">
                          <a:solidFill>
                            <a:srgbClr val="000000"/>
                          </a:solidFill>
                          <a:effectLst/>
                          <a:latin typeface="Gill Sans MT" panose="020B0502020104020203" pitchFamily="34" charset="77"/>
                          <a:ea typeface="Gill Sans" charset="0"/>
                          <a:cs typeface="Gill Sans" charset="0"/>
                        </a:rPr>
                        <a:t>128</a:t>
                      </a:r>
                    </a:p>
                  </a:txBody>
                  <a:tcPr marT="0" marB="0" anchor="ctr"/>
                </a:tc>
                <a:extLst>
                  <a:ext uri="{0D108BD9-81ED-4DB2-BD59-A6C34878D82A}">
                    <a16:rowId xmlns:a16="http://schemas.microsoft.com/office/drawing/2014/main" val="2529029232"/>
                  </a:ext>
                </a:extLst>
              </a:tr>
            </a:tbl>
          </a:graphicData>
        </a:graphic>
      </p:graphicFrame>
    </p:spTree>
    <p:extLst>
      <p:ext uri="{BB962C8B-B14F-4D97-AF65-F5344CB8AC3E}">
        <p14:creationId xmlns:p14="http://schemas.microsoft.com/office/powerpoint/2010/main" val="3101905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dissolve">
                                      <p:cBhvr>
                                        <p:cTn id="30" dur="500"/>
                                        <p:tgtEl>
                                          <p:spTgt spid="205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animEffect transition="in" filter="dissolve">
                                      <p:cBhvr>
                                        <p:cTn id="38"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2E15-5456-02DF-6778-D7940729E931}"/>
              </a:ext>
            </a:extLst>
          </p:cNvPr>
          <p:cNvSpPr>
            <a:spLocks noGrp="1"/>
          </p:cNvSpPr>
          <p:nvPr>
            <p:ph type="title"/>
          </p:nvPr>
        </p:nvSpPr>
        <p:spPr/>
        <p:txBody>
          <a:bodyPr/>
          <a:lstStyle/>
          <a:p>
            <a:r>
              <a:rPr lang="en-US" dirty="0"/>
              <a:t>Observation #1: Atomic Operations</a:t>
            </a:r>
          </a:p>
        </p:txBody>
      </p:sp>
      <p:sp>
        <p:nvSpPr>
          <p:cNvPr id="3" name="Text Placeholder 2">
            <a:extLst>
              <a:ext uri="{FF2B5EF4-FFF2-40B4-BE49-F238E27FC236}">
                <a16:creationId xmlns:a16="http://schemas.microsoft.com/office/drawing/2014/main" id="{F44355B7-A5A5-5507-4394-4672B437DC94}"/>
              </a:ext>
            </a:extLst>
          </p:cNvPr>
          <p:cNvSpPr>
            <a:spLocks noGrp="1"/>
          </p:cNvSpPr>
          <p:nvPr>
            <p:ph type="body" idx="1"/>
          </p:nvPr>
        </p:nvSpPr>
        <p:spPr>
          <a:xfrm>
            <a:off x="581024" y="1019175"/>
            <a:ext cx="11610975" cy="3467101"/>
          </a:xfrm>
        </p:spPr>
        <p:txBody>
          <a:bodyPr>
            <a:normAutofit/>
          </a:bodyPr>
          <a:lstStyle/>
          <a:p>
            <a:pPr>
              <a:spcBef>
                <a:spcPts val="1100"/>
              </a:spcBef>
            </a:pPr>
            <a:r>
              <a:rPr lang="en-US" dirty="0"/>
              <a:t>Atomic operations are used to avoid race conditions, used in the </a:t>
            </a:r>
            <a:r>
              <a:rPr lang="en-US" i="1" dirty="0">
                <a:solidFill>
                  <a:srgbClr val="FF0000"/>
                </a:solidFill>
              </a:rPr>
              <a:t>push model</a:t>
            </a:r>
            <a:r>
              <a:rPr lang="en-US" dirty="0"/>
              <a:t>, </a:t>
            </a:r>
            <a:r>
              <a:rPr lang="en-US" i="1" dirty="0">
                <a:solidFill>
                  <a:srgbClr val="FF0000"/>
                </a:solidFill>
              </a:rPr>
              <a:t>edge-centric model</a:t>
            </a:r>
            <a:r>
              <a:rPr lang="en-US" dirty="0"/>
              <a:t>, and </a:t>
            </a:r>
            <a:r>
              <a:rPr lang="en-US" i="1" dirty="0" err="1">
                <a:solidFill>
                  <a:srgbClr val="FF0000"/>
                </a:solidFill>
              </a:rPr>
              <a:t>GNNAdvisor</a:t>
            </a:r>
            <a:r>
              <a:rPr lang="en-US" dirty="0"/>
              <a:t> </a:t>
            </a:r>
            <a:r>
              <a:rPr lang="en-US" sz="2000" i="1" dirty="0"/>
              <a:t>[OSDI ’21]</a:t>
            </a:r>
            <a:endParaRPr lang="en-US" dirty="0"/>
          </a:p>
          <a:p>
            <a:pPr>
              <a:spcBef>
                <a:spcPts val="1100"/>
              </a:spcBef>
            </a:pPr>
            <a:r>
              <a:rPr lang="en-US" dirty="0"/>
              <a:t>Empirical study: GCN, implemented in </a:t>
            </a:r>
            <a:r>
              <a:rPr lang="en-US" i="1" dirty="0">
                <a:solidFill>
                  <a:srgbClr val="0432FF"/>
                </a:solidFill>
              </a:rPr>
              <a:t>push</a:t>
            </a:r>
            <a:r>
              <a:rPr lang="en-US" dirty="0"/>
              <a:t>,</a:t>
            </a:r>
            <a:r>
              <a:rPr lang="en-US" i="1" dirty="0">
                <a:solidFill>
                  <a:srgbClr val="0432FF"/>
                </a:solidFill>
              </a:rPr>
              <a:t> edge-centric</a:t>
            </a:r>
            <a:r>
              <a:rPr lang="en-US" dirty="0"/>
              <a:t>,</a:t>
            </a:r>
            <a:r>
              <a:rPr lang="en-US" i="1" dirty="0">
                <a:solidFill>
                  <a:srgbClr val="0432FF"/>
                </a:solidFill>
              </a:rPr>
              <a:t> </a:t>
            </a:r>
            <a:r>
              <a:rPr lang="en-US" i="1" dirty="0" err="1">
                <a:solidFill>
                  <a:srgbClr val="0432FF"/>
                </a:solidFill>
              </a:rPr>
              <a:t>GNNAdvisor</a:t>
            </a:r>
            <a:r>
              <a:rPr lang="en-US" dirty="0"/>
              <a:t>, and </a:t>
            </a:r>
            <a:r>
              <a:rPr lang="en-US" i="1" dirty="0">
                <a:solidFill>
                  <a:srgbClr val="0432FF"/>
                </a:solidFill>
              </a:rPr>
              <a:t>pull model</a:t>
            </a:r>
            <a:endParaRPr lang="en-US" dirty="0"/>
          </a:p>
          <a:p>
            <a:pPr>
              <a:spcBef>
                <a:spcPts val="1100"/>
              </a:spcBef>
            </a:pPr>
            <a:r>
              <a:rPr lang="en-US" dirty="0"/>
              <a:t>Findings: </a:t>
            </a:r>
          </a:p>
          <a:p>
            <a:pPr lvl="1">
              <a:spcBef>
                <a:spcPts val="1100"/>
              </a:spcBef>
            </a:pPr>
            <a:r>
              <a:rPr lang="en-US" dirty="0"/>
              <a:t>Using atomic operations increases memory atomic traffic (1.3 vs 1.3 vs 2.9 vs </a:t>
            </a:r>
            <a:r>
              <a:rPr lang="en-US" i="1" dirty="0">
                <a:solidFill>
                  <a:srgbClr val="0432FF"/>
                </a:solidFill>
              </a:rPr>
              <a:t>0.0</a:t>
            </a:r>
            <a:r>
              <a:rPr lang="en-US" dirty="0"/>
              <a:t>).</a:t>
            </a:r>
          </a:p>
          <a:p>
            <a:pPr lvl="1">
              <a:spcBef>
                <a:spcPts val="1100"/>
              </a:spcBef>
            </a:pPr>
            <a:r>
              <a:rPr lang="en-US" dirty="0"/>
              <a:t>Using atomic operations waits more cycles for data (36.7 vs 80.1 vs 45.1 vs </a:t>
            </a:r>
            <a:r>
              <a:rPr lang="en-US" i="1" dirty="0">
                <a:solidFill>
                  <a:srgbClr val="0432FF"/>
                </a:solidFill>
              </a:rPr>
              <a:t>26.5</a:t>
            </a:r>
            <a:r>
              <a:rPr lang="en-US" dirty="0"/>
              <a:t>).</a:t>
            </a:r>
            <a:br>
              <a:rPr lang="en-US" dirty="0"/>
            </a:br>
            <a:endParaRPr lang="en-US" sz="1000" dirty="0"/>
          </a:p>
          <a:p>
            <a:pPr>
              <a:spcBef>
                <a:spcPts val="1100"/>
              </a:spcBef>
            </a:pPr>
            <a:r>
              <a:rPr lang="en-US" i="1" dirty="0">
                <a:solidFill>
                  <a:srgbClr val="FF0000"/>
                </a:solidFill>
              </a:rPr>
              <a:t>Key takeaway: Avoid using atomic operations.</a:t>
            </a:r>
          </a:p>
        </p:txBody>
      </p:sp>
      <p:graphicFrame>
        <p:nvGraphicFramePr>
          <p:cNvPr id="5" name="Table 5">
            <a:extLst>
              <a:ext uri="{FF2B5EF4-FFF2-40B4-BE49-F238E27FC236}">
                <a16:creationId xmlns:a16="http://schemas.microsoft.com/office/drawing/2014/main" id="{887D9719-D4A3-838F-BFE3-55C075C6390D}"/>
              </a:ext>
            </a:extLst>
          </p:cNvPr>
          <p:cNvGraphicFramePr>
            <a:graphicFrameLocks noGrp="1"/>
          </p:cNvGraphicFramePr>
          <p:nvPr>
            <p:extLst>
              <p:ext uri="{D42A27DB-BD31-4B8C-83A1-F6EECF244321}">
                <p14:modId xmlns:p14="http://schemas.microsoft.com/office/powerpoint/2010/main" val="2455779738"/>
              </p:ext>
            </p:extLst>
          </p:nvPr>
        </p:nvGraphicFramePr>
        <p:xfrm>
          <a:off x="733425" y="4912961"/>
          <a:ext cx="10801350" cy="1447800"/>
        </p:xfrm>
        <a:graphic>
          <a:graphicData uri="http://schemas.openxmlformats.org/drawingml/2006/table">
            <a:tbl>
              <a:tblPr firstRow="1" bandRow="1">
                <a:tableStyleId>{0E3FDE45-AF77-4B5C-9715-49D594BDF05E}</a:tableStyleId>
              </a:tblPr>
              <a:tblGrid>
                <a:gridCol w="3410952">
                  <a:extLst>
                    <a:ext uri="{9D8B030D-6E8A-4147-A177-3AD203B41FA5}">
                      <a16:colId xmlns:a16="http://schemas.microsoft.com/office/drawing/2014/main" val="3964382206"/>
                    </a:ext>
                  </a:extLst>
                </a:gridCol>
                <a:gridCol w="2093977">
                  <a:extLst>
                    <a:ext uri="{9D8B030D-6E8A-4147-A177-3AD203B41FA5}">
                      <a16:colId xmlns:a16="http://schemas.microsoft.com/office/drawing/2014/main" val="2259439911"/>
                    </a:ext>
                  </a:extLst>
                </a:gridCol>
                <a:gridCol w="1474085">
                  <a:extLst>
                    <a:ext uri="{9D8B030D-6E8A-4147-A177-3AD203B41FA5}">
                      <a16:colId xmlns:a16="http://schemas.microsoft.com/office/drawing/2014/main" val="1070703631"/>
                    </a:ext>
                  </a:extLst>
                </a:gridCol>
                <a:gridCol w="2134648">
                  <a:extLst>
                    <a:ext uri="{9D8B030D-6E8A-4147-A177-3AD203B41FA5}">
                      <a16:colId xmlns:a16="http://schemas.microsoft.com/office/drawing/2014/main" val="3647330112"/>
                    </a:ext>
                  </a:extLst>
                </a:gridCol>
                <a:gridCol w="1687688">
                  <a:extLst>
                    <a:ext uri="{9D8B030D-6E8A-4147-A177-3AD203B41FA5}">
                      <a16:colId xmlns:a16="http://schemas.microsoft.com/office/drawing/2014/main" val="145432681"/>
                    </a:ext>
                  </a:extLst>
                </a:gridCol>
              </a:tblGrid>
              <a:tr h="0">
                <a:tc>
                  <a:txBody>
                    <a:bodyPr/>
                    <a:lstStyle/>
                    <a:p>
                      <a:pPr algn="l"/>
                      <a:r>
                        <a:rPr lang="en-US" sz="1600" dirty="0">
                          <a:latin typeface="Gill Sans MT" panose="020B0502020104020203" pitchFamily="34" charset="77"/>
                        </a:rPr>
                        <a:t>Metrics</a:t>
                      </a:r>
                    </a:p>
                  </a:txBody>
                  <a:tcPr/>
                </a:tc>
                <a:tc>
                  <a:txBody>
                    <a:bodyPr/>
                    <a:lstStyle/>
                    <a:p>
                      <a:r>
                        <a:rPr lang="en-US" sz="1600" dirty="0">
                          <a:latin typeface="Gill Sans MT" panose="020B0502020104020203" pitchFamily="34" charset="77"/>
                        </a:rPr>
                        <a:t>Push</a:t>
                      </a:r>
                    </a:p>
                  </a:txBody>
                  <a:tcPr/>
                </a:tc>
                <a:tc>
                  <a:txBody>
                    <a:bodyPr/>
                    <a:lstStyle/>
                    <a:p>
                      <a:r>
                        <a:rPr lang="en-US" sz="1600" dirty="0">
                          <a:latin typeface="Gill Sans MT" panose="020B0502020104020203" pitchFamily="34" charset="77"/>
                        </a:rPr>
                        <a:t>Edge-centric</a:t>
                      </a:r>
                    </a:p>
                  </a:txBody>
                  <a:tcPr/>
                </a:tc>
                <a:tc>
                  <a:txBody>
                    <a:bodyPr/>
                    <a:lstStyle/>
                    <a:p>
                      <a:r>
                        <a:rPr lang="en-US" sz="1600" dirty="0" err="1">
                          <a:latin typeface="Gill Sans MT" panose="020B0502020104020203" pitchFamily="34" charset="77"/>
                        </a:rPr>
                        <a:t>GNNAdvisor</a:t>
                      </a:r>
                      <a:endParaRPr lang="en-US" sz="1600" dirty="0">
                        <a:latin typeface="Gill Sans MT" panose="020B0502020104020203" pitchFamily="34" charset="77"/>
                      </a:endParaRPr>
                    </a:p>
                  </a:txBody>
                  <a:tcPr/>
                </a:tc>
                <a:tc>
                  <a:txBody>
                    <a:bodyPr/>
                    <a:lstStyle/>
                    <a:p>
                      <a:r>
                        <a:rPr lang="en-US" sz="1600" dirty="0">
                          <a:solidFill>
                            <a:srgbClr val="0432FF"/>
                          </a:solidFill>
                          <a:latin typeface="Gill Sans MT" panose="020B0502020104020203" pitchFamily="34" charset="77"/>
                        </a:rPr>
                        <a:t>Pull</a:t>
                      </a:r>
                    </a:p>
                  </a:txBody>
                  <a:tcPr/>
                </a:tc>
                <a:extLst>
                  <a:ext uri="{0D108BD9-81ED-4DB2-BD59-A6C34878D82A}">
                    <a16:rowId xmlns:a16="http://schemas.microsoft.com/office/drawing/2014/main" val="987845275"/>
                  </a:ext>
                </a:extLst>
              </a:tr>
              <a:tr h="370840">
                <a:tc>
                  <a:txBody>
                    <a:bodyPr/>
                    <a:lstStyle/>
                    <a:p>
                      <a:pPr algn="l"/>
                      <a:r>
                        <a:rPr lang="en-US" sz="1600" i="0" dirty="0">
                          <a:solidFill>
                            <a:srgbClr val="FF0000"/>
                          </a:solidFill>
                          <a:latin typeface="Gill Sans MT" panose="020B0502020104020203" pitchFamily="34" charset="77"/>
                        </a:rPr>
                        <a:t>Atomic memory traffic (GB)</a:t>
                      </a:r>
                    </a:p>
                  </a:txBody>
                  <a:tcPr/>
                </a:tc>
                <a:tc>
                  <a:txBody>
                    <a:bodyPr/>
                    <a:lstStyle/>
                    <a:p>
                      <a:r>
                        <a:rPr lang="en-US" sz="1600" dirty="0">
                          <a:latin typeface="Gill Sans MT" panose="020B0502020104020203" pitchFamily="34" charset="77"/>
                        </a:rPr>
                        <a:t>1.3</a:t>
                      </a:r>
                    </a:p>
                  </a:txBody>
                  <a:tcPr/>
                </a:tc>
                <a:tc>
                  <a:txBody>
                    <a:bodyPr/>
                    <a:lstStyle/>
                    <a:p>
                      <a:r>
                        <a:rPr lang="en-US" sz="1600" dirty="0">
                          <a:latin typeface="Gill Sans MT" panose="020B0502020104020203" pitchFamily="34" charset="77"/>
                        </a:rPr>
                        <a:t>1.3</a:t>
                      </a:r>
                    </a:p>
                  </a:txBody>
                  <a:tcPr/>
                </a:tc>
                <a:tc>
                  <a:txBody>
                    <a:bodyPr/>
                    <a:lstStyle/>
                    <a:p>
                      <a:r>
                        <a:rPr lang="en-US" sz="1600" dirty="0">
                          <a:latin typeface="Gill Sans MT" panose="020B0502020104020203" pitchFamily="34" charset="77"/>
                        </a:rPr>
                        <a:t>2.9</a:t>
                      </a:r>
                    </a:p>
                  </a:txBody>
                  <a:tcPr/>
                </a:tc>
                <a:tc>
                  <a:txBody>
                    <a:bodyPr/>
                    <a:lstStyle/>
                    <a:p>
                      <a:r>
                        <a:rPr lang="en-US" sz="1600" b="1" dirty="0">
                          <a:solidFill>
                            <a:srgbClr val="0432FF"/>
                          </a:solidFill>
                          <a:latin typeface="Gill Sans MT" panose="020B0502020104020203" pitchFamily="34" charset="77"/>
                        </a:rPr>
                        <a:t>0.0</a:t>
                      </a:r>
                    </a:p>
                  </a:txBody>
                  <a:tcPr/>
                </a:tc>
                <a:extLst>
                  <a:ext uri="{0D108BD9-81ED-4DB2-BD59-A6C34878D82A}">
                    <a16:rowId xmlns:a16="http://schemas.microsoft.com/office/drawing/2014/main" val="226228267"/>
                  </a:ext>
                </a:extLst>
              </a:tr>
              <a:tr h="370840">
                <a:tc>
                  <a:txBody>
                    <a:bodyPr/>
                    <a:lstStyle/>
                    <a:p>
                      <a:pPr algn="l"/>
                      <a:r>
                        <a:rPr lang="en-US" sz="1600" dirty="0">
                          <a:solidFill>
                            <a:srgbClr val="FF0000"/>
                          </a:solidFill>
                          <a:latin typeface="Gill Sans MT" panose="020B0502020104020203" pitchFamily="34" charset="77"/>
                        </a:rPr>
                        <a:t>Stall for long scoreboard (cycle)</a:t>
                      </a:r>
                    </a:p>
                  </a:txBody>
                  <a:tcPr/>
                </a:tc>
                <a:tc>
                  <a:txBody>
                    <a:bodyPr/>
                    <a:lstStyle/>
                    <a:p>
                      <a:r>
                        <a:rPr lang="en-US" sz="1600" dirty="0">
                          <a:latin typeface="Gill Sans MT" panose="020B0502020104020203" pitchFamily="34" charset="77"/>
                        </a:rPr>
                        <a:t>36.7</a:t>
                      </a:r>
                    </a:p>
                  </a:txBody>
                  <a:tcPr/>
                </a:tc>
                <a:tc>
                  <a:txBody>
                    <a:bodyPr/>
                    <a:lstStyle/>
                    <a:p>
                      <a:r>
                        <a:rPr lang="en-US" sz="1600" dirty="0">
                          <a:latin typeface="Gill Sans MT" panose="020B0502020104020203" pitchFamily="34" charset="77"/>
                        </a:rPr>
                        <a:t>80.1</a:t>
                      </a:r>
                    </a:p>
                  </a:txBody>
                  <a:tcPr/>
                </a:tc>
                <a:tc>
                  <a:txBody>
                    <a:bodyPr/>
                    <a:lstStyle/>
                    <a:p>
                      <a:r>
                        <a:rPr lang="en-US" sz="1600" dirty="0">
                          <a:latin typeface="Gill Sans MT" panose="020B0502020104020203" pitchFamily="34" charset="77"/>
                        </a:rPr>
                        <a:t>45.1</a:t>
                      </a:r>
                    </a:p>
                  </a:txBody>
                  <a:tcPr/>
                </a:tc>
                <a:tc>
                  <a:txBody>
                    <a:bodyPr/>
                    <a:lstStyle/>
                    <a:p>
                      <a:r>
                        <a:rPr lang="en-US" sz="1600" b="1" dirty="0">
                          <a:solidFill>
                            <a:srgbClr val="0432FF"/>
                          </a:solidFill>
                          <a:latin typeface="Gill Sans MT" panose="020B0502020104020203" pitchFamily="34" charset="77"/>
                        </a:rPr>
                        <a:t>26.5</a:t>
                      </a:r>
                    </a:p>
                  </a:txBody>
                  <a:tcPr/>
                </a:tc>
                <a:extLst>
                  <a:ext uri="{0D108BD9-81ED-4DB2-BD59-A6C34878D82A}">
                    <a16:rowId xmlns:a16="http://schemas.microsoft.com/office/drawing/2014/main" val="1699290639"/>
                  </a:ext>
                </a:extLst>
              </a:tr>
              <a:tr h="370840">
                <a:tc>
                  <a:txBody>
                    <a:bodyPr/>
                    <a:lstStyle/>
                    <a:p>
                      <a:pPr algn="l"/>
                      <a:r>
                        <a:rPr lang="en-US" sz="1600" dirty="0">
                          <a:solidFill>
                            <a:srgbClr val="FF0000"/>
                          </a:solidFill>
                          <a:latin typeface="Gill Sans MT" panose="020B0502020104020203" pitchFamily="34" charset="77"/>
                        </a:rPr>
                        <a:t>Runtime (</a:t>
                      </a:r>
                      <a:r>
                        <a:rPr lang="en-US" sz="1600" dirty="0" err="1">
                          <a:solidFill>
                            <a:srgbClr val="FF0000"/>
                          </a:solidFill>
                          <a:latin typeface="Gill Sans MT" panose="020B0502020104020203" pitchFamily="34" charset="77"/>
                        </a:rPr>
                        <a:t>ms</a:t>
                      </a:r>
                      <a:r>
                        <a:rPr lang="en-US" sz="1600" dirty="0">
                          <a:solidFill>
                            <a:srgbClr val="FF0000"/>
                          </a:solidFill>
                          <a:latin typeface="Gill Sans MT" panose="020B0502020104020203" pitchFamily="34" charset="77"/>
                        </a:rPr>
                        <a:t>)</a:t>
                      </a:r>
                    </a:p>
                  </a:txBody>
                  <a:tcPr/>
                </a:tc>
                <a:tc>
                  <a:txBody>
                    <a:bodyPr/>
                    <a:lstStyle/>
                    <a:p>
                      <a:r>
                        <a:rPr lang="en-US" sz="1600" dirty="0">
                          <a:latin typeface="Gill Sans MT" panose="020B0502020104020203" pitchFamily="34" charset="77"/>
                        </a:rPr>
                        <a:t>3.3</a:t>
                      </a:r>
                    </a:p>
                  </a:txBody>
                  <a:tcPr/>
                </a:tc>
                <a:tc>
                  <a:txBody>
                    <a:bodyPr/>
                    <a:lstStyle/>
                    <a:p>
                      <a:r>
                        <a:rPr lang="en-US" sz="1600" dirty="0">
                          <a:latin typeface="Gill Sans MT" panose="020B0502020104020203" pitchFamily="34" charset="77"/>
                        </a:rPr>
                        <a:t>2.8</a:t>
                      </a:r>
                    </a:p>
                  </a:txBody>
                  <a:tcPr/>
                </a:tc>
                <a:tc>
                  <a:txBody>
                    <a:bodyPr/>
                    <a:lstStyle/>
                    <a:p>
                      <a:r>
                        <a:rPr lang="en-US" sz="1600" dirty="0">
                          <a:latin typeface="Gill Sans MT" panose="020B0502020104020203" pitchFamily="34" charset="77"/>
                        </a:rPr>
                        <a:t>10.4</a:t>
                      </a:r>
                    </a:p>
                  </a:txBody>
                  <a:tcPr/>
                </a:tc>
                <a:tc>
                  <a:txBody>
                    <a:bodyPr/>
                    <a:lstStyle/>
                    <a:p>
                      <a:r>
                        <a:rPr lang="en-US" sz="1600" b="1" dirty="0">
                          <a:solidFill>
                            <a:srgbClr val="0432FF"/>
                          </a:solidFill>
                          <a:latin typeface="Gill Sans MT" panose="020B0502020104020203" pitchFamily="34" charset="77"/>
                        </a:rPr>
                        <a:t>1.8</a:t>
                      </a:r>
                    </a:p>
                  </a:txBody>
                  <a:tcPr/>
                </a:tc>
                <a:extLst>
                  <a:ext uri="{0D108BD9-81ED-4DB2-BD59-A6C34878D82A}">
                    <a16:rowId xmlns:a16="http://schemas.microsoft.com/office/drawing/2014/main" val="3280934442"/>
                  </a:ext>
                </a:extLst>
              </a:tr>
            </a:tbl>
          </a:graphicData>
        </a:graphic>
      </p:graphicFrame>
      <p:sp>
        <p:nvSpPr>
          <p:cNvPr id="6" name="Slide Number Placeholder 3">
            <a:extLst>
              <a:ext uri="{FF2B5EF4-FFF2-40B4-BE49-F238E27FC236}">
                <a16:creationId xmlns:a16="http://schemas.microsoft.com/office/drawing/2014/main" id="{408EF7D5-4B2F-314A-982F-3940C11AEC64}"/>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59</a:t>
            </a:fld>
            <a:endParaRPr lang="en-US" dirty="0"/>
          </a:p>
        </p:txBody>
      </p:sp>
    </p:spTree>
    <p:extLst>
      <p:ext uri="{BB962C8B-B14F-4D97-AF65-F5344CB8AC3E}">
        <p14:creationId xmlns:p14="http://schemas.microsoft.com/office/powerpoint/2010/main" val="25376815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B31A8BC-6946-084F-983E-2318C3CB30EF}"/>
              </a:ext>
            </a:extLst>
          </p:cNvPr>
          <p:cNvGrpSpPr/>
          <p:nvPr/>
        </p:nvGrpSpPr>
        <p:grpSpPr>
          <a:xfrm>
            <a:off x="5156321" y="2346793"/>
            <a:ext cx="1452880" cy="1452880"/>
            <a:chOff x="9185563" y="1358900"/>
            <a:chExt cx="2070100" cy="2070100"/>
          </a:xfrm>
        </p:grpSpPr>
        <p:pic>
          <p:nvPicPr>
            <p:cNvPr id="35" name="Picture 34" descr="Logo&#10;&#10;Description automatically generated">
              <a:extLst>
                <a:ext uri="{FF2B5EF4-FFF2-40B4-BE49-F238E27FC236}">
                  <a16:creationId xmlns:a16="http://schemas.microsoft.com/office/drawing/2014/main" id="{051B5015-2D1B-6449-9304-8E6FE3CA2CB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85563" y="1358900"/>
              <a:ext cx="2070100" cy="2070100"/>
            </a:xfrm>
            <a:prstGeom prst="rect">
              <a:avLst/>
            </a:prstGeom>
          </p:spPr>
        </p:pic>
        <p:sp>
          <p:nvSpPr>
            <p:cNvPr id="33" name="TextBox 32">
              <a:extLst>
                <a:ext uri="{FF2B5EF4-FFF2-40B4-BE49-F238E27FC236}">
                  <a16:creationId xmlns:a16="http://schemas.microsoft.com/office/drawing/2014/main" id="{A366DACD-73EC-AA4A-AA86-5476930AFA0D}"/>
                </a:ext>
              </a:extLst>
            </p:cNvPr>
            <p:cNvSpPr txBox="1"/>
            <p:nvPr/>
          </p:nvSpPr>
          <p:spPr>
            <a:xfrm>
              <a:off x="9746783" y="2042604"/>
              <a:ext cx="1143000" cy="702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Palatino"/>
                  <a:ea typeface="Palatino"/>
                  <a:cs typeface="Palatino"/>
                  <a:sym typeface="Palatino"/>
                </a:rPr>
                <a:t>!?</a:t>
              </a:r>
              <a:endParaRPr kumimoji="0" lang="en-US" sz="3600" b="0" i="0" u="none" strike="noStrike" kern="0" cap="none" spc="0" normalizeH="0" baseline="0" noProof="0" dirty="0">
                <a:ln>
                  <a:noFill/>
                </a:ln>
                <a:solidFill>
                  <a:srgbClr val="FF0000"/>
                </a:solidFill>
                <a:effectLst/>
                <a:uLnTx/>
                <a:uFillTx/>
                <a:latin typeface="Palatino"/>
                <a:ea typeface="Palatino"/>
                <a:cs typeface="Palatino"/>
                <a:sym typeface="Palatino"/>
              </a:endParaRPr>
            </a:p>
          </p:txBody>
        </p:sp>
      </p:grpSp>
      <p:sp>
        <p:nvSpPr>
          <p:cNvPr id="2" name="Title 1">
            <a:extLst>
              <a:ext uri="{FF2B5EF4-FFF2-40B4-BE49-F238E27FC236}">
                <a16:creationId xmlns:a16="http://schemas.microsoft.com/office/drawing/2014/main" id="{3ECC4AD5-AEA4-4740-A319-A9C332DA4F8C}"/>
              </a:ext>
            </a:extLst>
          </p:cNvPr>
          <p:cNvSpPr>
            <a:spLocks noGrp="1"/>
          </p:cNvSpPr>
          <p:nvPr>
            <p:ph type="title"/>
          </p:nvPr>
        </p:nvSpPr>
        <p:spPr/>
        <p:txBody>
          <a:bodyPr>
            <a:noAutofit/>
          </a:bodyPr>
          <a:lstStyle/>
          <a:p>
            <a:r>
              <a:rPr lang="en-US" sz="4400" dirty="0"/>
              <a:t>Challenge #1: Domain Specific Challenges</a:t>
            </a:r>
          </a:p>
        </p:txBody>
      </p:sp>
      <p:sp>
        <p:nvSpPr>
          <p:cNvPr id="4" name="Slide Number Placeholder 3">
            <a:extLst>
              <a:ext uri="{FF2B5EF4-FFF2-40B4-BE49-F238E27FC236}">
                <a16:creationId xmlns:a16="http://schemas.microsoft.com/office/drawing/2014/main" id="{5A8C6C41-F6DA-CF44-893B-920776832D12}"/>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6</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5" name="Picture 12" descr="How to Detect Malware On Your Website">
            <a:extLst>
              <a:ext uri="{FF2B5EF4-FFF2-40B4-BE49-F238E27FC236}">
                <a16:creationId xmlns:a16="http://schemas.microsoft.com/office/drawing/2014/main" id="{50ABA4B2-95F6-1C43-B07C-454ECCDA25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6683" y="3239701"/>
            <a:ext cx="1885611" cy="1308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A98ACB-B2DE-A948-82B6-AD38DFE9433C}"/>
              </a:ext>
            </a:extLst>
          </p:cNvPr>
          <p:cNvSpPr txBox="1"/>
          <p:nvPr/>
        </p:nvSpPr>
        <p:spPr>
          <a:xfrm>
            <a:off x="628650" y="2204614"/>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Q1: What is the research problem?</a:t>
            </a:r>
          </a:p>
        </p:txBody>
      </p:sp>
      <p:sp>
        <p:nvSpPr>
          <p:cNvPr id="7" name="TextBox 6">
            <a:extLst>
              <a:ext uri="{FF2B5EF4-FFF2-40B4-BE49-F238E27FC236}">
                <a16:creationId xmlns:a16="http://schemas.microsoft.com/office/drawing/2014/main" id="{E82CA01C-77FD-3245-9866-236884FA2C56}"/>
              </a:ext>
            </a:extLst>
          </p:cNvPr>
          <p:cNvSpPr txBox="1"/>
          <p:nvPr/>
        </p:nvSpPr>
        <p:spPr>
          <a:xfrm>
            <a:off x="3749105" y="1455613"/>
            <a:ext cx="3046589"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Q2: How to formalize the problem with graph?</a:t>
            </a:r>
          </a:p>
        </p:txBody>
      </p:sp>
      <p:sp>
        <p:nvSpPr>
          <p:cNvPr id="8" name="TextBox 7">
            <a:extLst>
              <a:ext uri="{FF2B5EF4-FFF2-40B4-BE49-F238E27FC236}">
                <a16:creationId xmlns:a16="http://schemas.microsoft.com/office/drawing/2014/main" id="{EA6AEAE5-1966-7949-9228-4F6ADC240019}"/>
              </a:ext>
            </a:extLst>
          </p:cNvPr>
          <p:cNvSpPr txBox="1"/>
          <p:nvPr/>
        </p:nvSpPr>
        <p:spPr>
          <a:xfrm>
            <a:off x="7724825" y="2047943"/>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Q3: What graphs should we build?</a:t>
            </a:r>
          </a:p>
        </p:txBody>
      </p:sp>
      <p:sp>
        <p:nvSpPr>
          <p:cNvPr id="9" name="TextBox 8">
            <a:extLst>
              <a:ext uri="{FF2B5EF4-FFF2-40B4-BE49-F238E27FC236}">
                <a16:creationId xmlns:a16="http://schemas.microsoft.com/office/drawing/2014/main" id="{16C9378A-B752-2148-B083-D6D51BEA6D83}"/>
              </a:ext>
            </a:extLst>
          </p:cNvPr>
          <p:cNvSpPr txBox="1"/>
          <p:nvPr/>
        </p:nvSpPr>
        <p:spPr>
          <a:xfrm>
            <a:off x="8778686" y="3492144"/>
            <a:ext cx="2663076"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Q4: Can graph better represent the data?</a:t>
            </a:r>
          </a:p>
        </p:txBody>
      </p:sp>
      <p:sp>
        <p:nvSpPr>
          <p:cNvPr id="10" name="TextBox 9">
            <a:extLst>
              <a:ext uri="{FF2B5EF4-FFF2-40B4-BE49-F238E27FC236}">
                <a16:creationId xmlns:a16="http://schemas.microsoft.com/office/drawing/2014/main" id="{EAD9C684-0CDF-5E44-8761-0CD2C3950FAF}"/>
              </a:ext>
            </a:extLst>
          </p:cNvPr>
          <p:cNvSpPr txBox="1"/>
          <p:nvPr/>
        </p:nvSpPr>
        <p:spPr>
          <a:xfrm>
            <a:off x="4022317" y="5429077"/>
            <a:ext cx="2660904" cy="658368"/>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Q6: What graph algorithms should we use?</a:t>
            </a:r>
          </a:p>
        </p:txBody>
      </p:sp>
      <p:sp>
        <p:nvSpPr>
          <p:cNvPr id="11" name="TextBox 10">
            <a:extLst>
              <a:ext uri="{FF2B5EF4-FFF2-40B4-BE49-F238E27FC236}">
                <a16:creationId xmlns:a16="http://schemas.microsoft.com/office/drawing/2014/main" id="{1FE8CFB0-F7B7-2F46-AC29-225C93FC239E}"/>
              </a:ext>
            </a:extLst>
          </p:cNvPr>
          <p:cNvSpPr txBox="1"/>
          <p:nvPr/>
        </p:nvSpPr>
        <p:spPr>
          <a:xfrm>
            <a:off x="655403" y="4684607"/>
            <a:ext cx="2886693"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Q7: Does it work better than conventional solutions?</a:t>
            </a:r>
          </a:p>
        </p:txBody>
      </p:sp>
      <p:grpSp>
        <p:nvGrpSpPr>
          <p:cNvPr id="12" name="Group 11">
            <a:extLst>
              <a:ext uri="{FF2B5EF4-FFF2-40B4-BE49-F238E27FC236}">
                <a16:creationId xmlns:a16="http://schemas.microsoft.com/office/drawing/2014/main" id="{D1606CFA-90DC-154B-B854-89ED34B223F1}"/>
              </a:ext>
            </a:extLst>
          </p:cNvPr>
          <p:cNvGrpSpPr/>
          <p:nvPr/>
        </p:nvGrpSpPr>
        <p:grpSpPr>
          <a:xfrm>
            <a:off x="6987790" y="3185722"/>
            <a:ext cx="1218950" cy="1175736"/>
            <a:chOff x="1852444" y="1671870"/>
            <a:chExt cx="2150538" cy="2074298"/>
          </a:xfrm>
        </p:grpSpPr>
        <p:sp>
          <p:nvSpPr>
            <p:cNvPr id="13" name="Oval 12">
              <a:extLst>
                <a:ext uri="{FF2B5EF4-FFF2-40B4-BE49-F238E27FC236}">
                  <a16:creationId xmlns:a16="http://schemas.microsoft.com/office/drawing/2014/main" id="{2906ECC8-8602-3146-B2EE-ACB76117A0A6}"/>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4" name="Oval 13">
              <a:extLst>
                <a:ext uri="{FF2B5EF4-FFF2-40B4-BE49-F238E27FC236}">
                  <a16:creationId xmlns:a16="http://schemas.microsoft.com/office/drawing/2014/main" id="{CA3986A7-196E-744B-8FE2-0543964A637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5" name="Oval 14">
              <a:extLst>
                <a:ext uri="{FF2B5EF4-FFF2-40B4-BE49-F238E27FC236}">
                  <a16:creationId xmlns:a16="http://schemas.microsoft.com/office/drawing/2014/main" id="{2EAF50D8-634B-244A-89FB-570EE3F1C563}"/>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6" name="Oval 15">
              <a:extLst>
                <a:ext uri="{FF2B5EF4-FFF2-40B4-BE49-F238E27FC236}">
                  <a16:creationId xmlns:a16="http://schemas.microsoft.com/office/drawing/2014/main" id="{3F9C89CA-ACC0-3848-9C52-E453FD4F9DBB}"/>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7" name="Oval 16">
              <a:extLst>
                <a:ext uri="{FF2B5EF4-FFF2-40B4-BE49-F238E27FC236}">
                  <a16:creationId xmlns:a16="http://schemas.microsoft.com/office/drawing/2014/main" id="{925AA00E-4CD6-4744-957F-D69AE69F653F}"/>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8" name="Oval 17">
              <a:extLst>
                <a:ext uri="{FF2B5EF4-FFF2-40B4-BE49-F238E27FC236}">
                  <a16:creationId xmlns:a16="http://schemas.microsoft.com/office/drawing/2014/main" id="{A1B17A8F-0EC9-4045-A944-DBAAB51601B3}"/>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19" name="Oval 18">
              <a:extLst>
                <a:ext uri="{FF2B5EF4-FFF2-40B4-BE49-F238E27FC236}">
                  <a16:creationId xmlns:a16="http://schemas.microsoft.com/office/drawing/2014/main" id="{AC1D1607-F594-5C47-B158-80436C3F2461}"/>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20" name="Straight Arrow Connector 19">
              <a:extLst>
                <a:ext uri="{FF2B5EF4-FFF2-40B4-BE49-F238E27FC236}">
                  <a16:creationId xmlns:a16="http://schemas.microsoft.com/office/drawing/2014/main" id="{139CE6B2-758D-8C42-A45E-E3BA1F174D61}"/>
                </a:ext>
              </a:extLst>
            </p:cNvPr>
            <p:cNvCxnSpPr>
              <a:stCxn id="15" idx="0"/>
              <a:endCxn id="17"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88BBF-8DF7-1B46-BBAD-EACCA64A07DC}"/>
                </a:ext>
              </a:extLst>
            </p:cNvPr>
            <p:cNvCxnSpPr>
              <a:stCxn id="14" idx="0"/>
              <a:endCxn id="13"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7D10E1D-21E5-9841-BFCE-029F7E1F6F81}"/>
                </a:ext>
              </a:extLst>
            </p:cNvPr>
            <p:cNvCxnSpPr>
              <a:stCxn id="15" idx="6"/>
              <a:endCxn id="26"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CA67E54-9BC0-2045-9252-D48273AFE444}"/>
                </a:ext>
              </a:extLst>
            </p:cNvPr>
            <p:cNvCxnSpPr>
              <a:stCxn id="13" idx="5"/>
              <a:endCxn id="15"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AF40F2EA-E83D-E149-A995-0E627BCF3A7D}"/>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25" name="Straight Arrow Connector 24">
              <a:extLst>
                <a:ext uri="{FF2B5EF4-FFF2-40B4-BE49-F238E27FC236}">
                  <a16:creationId xmlns:a16="http://schemas.microsoft.com/office/drawing/2014/main" id="{3C1242D8-E854-6E4F-9A08-74B2A5F81D3E}"/>
                </a:ext>
              </a:extLst>
            </p:cNvPr>
            <p:cNvCxnSpPr>
              <a:endCxn id="19"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655CFB9-0959-F64A-8408-685FD5B08B99}"/>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27" name="Straight Arrow Connector 26">
              <a:extLst>
                <a:ext uri="{FF2B5EF4-FFF2-40B4-BE49-F238E27FC236}">
                  <a16:creationId xmlns:a16="http://schemas.microsoft.com/office/drawing/2014/main" id="{6642E57B-C2D6-694C-A1C4-4751353ADA62}"/>
                </a:ext>
              </a:extLst>
            </p:cNvPr>
            <p:cNvCxnSpPr>
              <a:stCxn id="15" idx="5"/>
              <a:endCxn id="18"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B769D04-469E-9B42-8A18-D2D8116C9DE2}"/>
                </a:ext>
              </a:extLst>
            </p:cNvPr>
            <p:cNvCxnSpPr>
              <a:stCxn id="15"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3CABF9-C375-B04A-ABA2-A0F1252BF55A}"/>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69BC847-DBA3-5945-88E5-731E1AD1C8F4}"/>
                </a:ext>
              </a:extLst>
            </p:cNvPr>
            <p:cNvCxnSpPr>
              <a:stCxn id="15" idx="2"/>
              <a:endCxn id="14"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63B73E8-3A6A-2240-9222-AB801FA42235}"/>
                </a:ext>
              </a:extLst>
            </p:cNvPr>
            <p:cNvCxnSpPr>
              <a:stCxn id="14"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5932B8C-30B4-F941-B095-37729C7E672F}"/>
                </a:ext>
              </a:extLst>
            </p:cNvPr>
            <p:cNvCxnSpPr>
              <a:stCxn id="18" idx="0"/>
              <a:endCxn id="26"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40" name="Left-Right Arrow 39">
            <a:extLst>
              <a:ext uri="{FF2B5EF4-FFF2-40B4-BE49-F238E27FC236}">
                <a16:creationId xmlns:a16="http://schemas.microsoft.com/office/drawing/2014/main" id="{47E5184F-AE37-6041-8F98-3B068D0E4A01}"/>
              </a:ext>
            </a:extLst>
          </p:cNvPr>
          <p:cNvSpPr/>
          <p:nvPr/>
        </p:nvSpPr>
        <p:spPr>
          <a:xfrm>
            <a:off x="4969829" y="3711138"/>
            <a:ext cx="1825865" cy="244150"/>
          </a:xfrm>
          <a:prstGeom prst="leftRightArrow">
            <a:avLst/>
          </a:prstGeom>
          <a:solidFill>
            <a:srgbClr val="DAF4D7"/>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41" name="TextBox 40">
            <a:extLst>
              <a:ext uri="{FF2B5EF4-FFF2-40B4-BE49-F238E27FC236}">
                <a16:creationId xmlns:a16="http://schemas.microsoft.com/office/drawing/2014/main" id="{39D7259B-3C26-234C-AEF3-31EA22201065}"/>
              </a:ext>
            </a:extLst>
          </p:cNvPr>
          <p:cNvSpPr txBox="1"/>
          <p:nvPr/>
        </p:nvSpPr>
        <p:spPr>
          <a:xfrm>
            <a:off x="7724825" y="4791809"/>
            <a:ext cx="2814838" cy="656590"/>
          </a:xfrm>
          <a:prstGeom prst="rect">
            <a:avLst/>
          </a:prstGeom>
          <a:no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Q5: What are the properties of these graphs? </a:t>
            </a:r>
          </a:p>
        </p:txBody>
      </p:sp>
      <p:sp>
        <p:nvSpPr>
          <p:cNvPr id="42" name="TextBox 41">
            <a:extLst>
              <a:ext uri="{FF2B5EF4-FFF2-40B4-BE49-F238E27FC236}">
                <a16:creationId xmlns:a16="http://schemas.microsoft.com/office/drawing/2014/main" id="{B6979EEE-12F8-DB41-8AF4-A3D8E83C932F}"/>
              </a:ext>
            </a:extLst>
          </p:cNvPr>
          <p:cNvSpPr txBox="1"/>
          <p:nvPr/>
        </p:nvSpPr>
        <p:spPr>
          <a:xfrm>
            <a:off x="628650" y="3417331"/>
            <a:ext cx="208026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414141"/>
                </a:solidFill>
                <a:effectLst/>
                <a:uLnTx/>
                <a:uFillTx/>
                <a:latin typeface="Palatino"/>
                <a:ea typeface="Palatino"/>
                <a:cs typeface="Palatino"/>
                <a:sym typeface="Palatino"/>
              </a:rPr>
              <a:t>…</a:t>
            </a:r>
          </a:p>
        </p:txBody>
      </p:sp>
      <p:sp>
        <p:nvSpPr>
          <p:cNvPr id="3" name="TextBox 2">
            <a:extLst>
              <a:ext uri="{FF2B5EF4-FFF2-40B4-BE49-F238E27FC236}">
                <a16:creationId xmlns:a16="http://schemas.microsoft.com/office/drawing/2014/main" id="{8780FD69-4754-6A45-8463-9652B06B5E9B}"/>
              </a:ext>
            </a:extLst>
          </p:cNvPr>
          <p:cNvSpPr txBox="1"/>
          <p:nvPr/>
        </p:nvSpPr>
        <p:spPr>
          <a:xfrm>
            <a:off x="-385625" y="5857477"/>
            <a:ext cx="10265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14141"/>
              </a:solidFill>
              <a:effectLst/>
              <a:uLnTx/>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2336484189"/>
      </p:ext>
    </p:extLst>
  </p:cSld>
  <p:clrMapOvr>
    <a:masterClrMapping/>
  </p:clrMapOvr>
  <p:transition spd="med" advTm="406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40" grpId="0" animBg="1"/>
      <p:bldP spid="41" grpId="0" animBg="1"/>
      <p:bldP spid="42"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7CC-ECF5-FF49-B5FC-55313F0A23A0}"/>
              </a:ext>
            </a:extLst>
          </p:cNvPr>
          <p:cNvSpPr>
            <a:spLocks noGrp="1"/>
          </p:cNvSpPr>
          <p:nvPr>
            <p:ph type="title"/>
          </p:nvPr>
        </p:nvSpPr>
        <p:spPr/>
        <p:txBody>
          <a:bodyPr/>
          <a:lstStyle/>
          <a:p>
            <a:r>
              <a:rPr lang="en-US" dirty="0"/>
              <a:t>Observation #2: Coalesced Memory Access</a:t>
            </a:r>
          </a:p>
        </p:txBody>
      </p:sp>
      <p:sp>
        <p:nvSpPr>
          <p:cNvPr id="3" name="Text Placeholder 2">
            <a:extLst>
              <a:ext uri="{FF2B5EF4-FFF2-40B4-BE49-F238E27FC236}">
                <a16:creationId xmlns:a16="http://schemas.microsoft.com/office/drawing/2014/main" id="{AE688A6A-A932-9542-B6BE-2D5E088EBDBF}"/>
              </a:ext>
            </a:extLst>
          </p:cNvPr>
          <p:cNvSpPr>
            <a:spLocks noGrp="1"/>
          </p:cNvSpPr>
          <p:nvPr>
            <p:ph type="body" idx="1"/>
          </p:nvPr>
        </p:nvSpPr>
        <p:spPr>
          <a:xfrm>
            <a:off x="616070" y="1143000"/>
            <a:ext cx="5870309" cy="5424057"/>
          </a:xfrm>
        </p:spPr>
        <p:txBody>
          <a:bodyPr>
            <a:normAutofit/>
          </a:bodyPr>
          <a:lstStyle/>
          <a:p>
            <a:pPr>
              <a:lnSpc>
                <a:spcPct val="110000"/>
              </a:lnSpc>
              <a:spcBef>
                <a:spcPts val="1100"/>
              </a:spcBef>
            </a:pPr>
            <a:r>
              <a:rPr lang="en-US" i="1" dirty="0">
                <a:solidFill>
                  <a:srgbClr val="0432FF"/>
                </a:solidFill>
              </a:rPr>
              <a:t>Coalesced memory access</a:t>
            </a:r>
          </a:p>
          <a:p>
            <a:pPr lvl="1">
              <a:lnSpc>
                <a:spcPct val="110000"/>
              </a:lnSpc>
              <a:spcBef>
                <a:spcPts val="1100"/>
              </a:spcBef>
            </a:pPr>
            <a:r>
              <a:rPr lang="en-US" sz="2000" dirty="0"/>
              <a:t>The threads within the same </a:t>
            </a:r>
            <a:r>
              <a:rPr lang="en-US" sz="2000" i="1" dirty="0">
                <a:solidFill>
                  <a:srgbClr val="FF0000"/>
                </a:solidFill>
              </a:rPr>
              <a:t>warp</a:t>
            </a:r>
            <a:r>
              <a:rPr lang="en-US" sz="2000" dirty="0"/>
              <a:t> access </a:t>
            </a:r>
            <a:r>
              <a:rPr lang="en-US" sz="2000" i="1" dirty="0">
                <a:solidFill>
                  <a:srgbClr val="FF0000"/>
                </a:solidFill>
              </a:rPr>
              <a:t>continuous memory addresses</a:t>
            </a:r>
            <a:r>
              <a:rPr lang="en-US" sz="2000" dirty="0"/>
              <a:t>.</a:t>
            </a:r>
          </a:p>
          <a:p>
            <a:pPr lvl="1">
              <a:lnSpc>
                <a:spcPct val="110000"/>
              </a:lnSpc>
              <a:spcBef>
                <a:spcPts val="1100"/>
              </a:spcBef>
            </a:pPr>
            <a:r>
              <a:rPr lang="en-US" sz="2000" dirty="0"/>
              <a:t>Example:</a:t>
            </a:r>
          </a:p>
          <a:p>
            <a:pPr lvl="2">
              <a:lnSpc>
                <a:spcPct val="110000"/>
              </a:lnSpc>
              <a:spcBef>
                <a:spcPts val="1100"/>
              </a:spcBef>
            </a:pPr>
            <a:r>
              <a:rPr lang="en-US" sz="1800" dirty="0"/>
              <a:t>This warp requests 32 bytes data, all fall in the same cache line, leading to </a:t>
            </a:r>
            <a:r>
              <a:rPr lang="en-US" sz="1800" i="1" dirty="0">
                <a:solidFill>
                  <a:srgbClr val="0432FF"/>
                </a:solidFill>
              </a:rPr>
              <a:t>100%</a:t>
            </a:r>
            <a:r>
              <a:rPr lang="en-US" sz="1800" dirty="0"/>
              <a:t> bus utilization.</a:t>
            </a:r>
            <a:br>
              <a:rPr lang="en-US" sz="1800" dirty="0"/>
            </a:br>
            <a:endParaRPr lang="en-US" sz="1800" dirty="0"/>
          </a:p>
          <a:p>
            <a:pPr>
              <a:lnSpc>
                <a:spcPct val="110000"/>
              </a:lnSpc>
              <a:spcBef>
                <a:spcPts val="1100"/>
              </a:spcBef>
            </a:pPr>
            <a:r>
              <a:rPr lang="en-US" i="1" dirty="0">
                <a:solidFill>
                  <a:srgbClr val="0432FF"/>
                </a:solidFill>
              </a:rPr>
              <a:t>Uncoalesced memory access</a:t>
            </a:r>
          </a:p>
          <a:p>
            <a:pPr lvl="1">
              <a:lnSpc>
                <a:spcPct val="110000"/>
              </a:lnSpc>
              <a:spcBef>
                <a:spcPts val="1100"/>
              </a:spcBef>
            </a:pPr>
            <a:r>
              <a:rPr lang="en-US" sz="2000" dirty="0"/>
              <a:t>The threads within the same </a:t>
            </a:r>
            <a:r>
              <a:rPr lang="en-US" sz="2000" i="1" dirty="0">
                <a:solidFill>
                  <a:srgbClr val="FF0000"/>
                </a:solidFill>
              </a:rPr>
              <a:t>warp</a:t>
            </a:r>
            <a:r>
              <a:rPr lang="en-US" sz="2000" dirty="0"/>
              <a:t> access </a:t>
            </a:r>
            <a:r>
              <a:rPr lang="en-US" sz="2000" i="1" dirty="0">
                <a:solidFill>
                  <a:srgbClr val="FF0000"/>
                </a:solidFill>
              </a:rPr>
              <a:t>arbitrary memory addresses</a:t>
            </a:r>
            <a:r>
              <a:rPr lang="en-US" sz="2000" dirty="0"/>
              <a:t>.</a:t>
            </a:r>
          </a:p>
          <a:p>
            <a:pPr lvl="1">
              <a:lnSpc>
                <a:spcPct val="110000"/>
              </a:lnSpc>
              <a:spcBef>
                <a:spcPts val="1100"/>
              </a:spcBef>
            </a:pPr>
            <a:r>
              <a:rPr lang="en-US" sz="2000" dirty="0"/>
              <a:t>Example:</a:t>
            </a:r>
          </a:p>
          <a:p>
            <a:pPr lvl="2">
              <a:lnSpc>
                <a:spcPct val="110000"/>
              </a:lnSpc>
              <a:spcBef>
                <a:spcPts val="1100"/>
              </a:spcBef>
            </a:pPr>
            <a:r>
              <a:rPr lang="en-US" sz="1800" dirty="0"/>
              <a:t>This warp requests 32 bytes, scattered into four different cache lines, leading to </a:t>
            </a:r>
            <a:r>
              <a:rPr lang="en-US" sz="1800" i="1" dirty="0">
                <a:solidFill>
                  <a:srgbClr val="0432FF"/>
                </a:solidFill>
              </a:rPr>
              <a:t>25% </a:t>
            </a:r>
            <a:r>
              <a:rPr lang="en-US" sz="1800" dirty="0"/>
              <a:t>bus utilization.</a:t>
            </a:r>
          </a:p>
        </p:txBody>
      </p:sp>
      <p:cxnSp>
        <p:nvCxnSpPr>
          <p:cNvPr id="4" name="Straight Arrow Connector 3">
            <a:extLst>
              <a:ext uri="{FF2B5EF4-FFF2-40B4-BE49-F238E27FC236}">
                <a16:creationId xmlns:a16="http://schemas.microsoft.com/office/drawing/2014/main" id="{4753A605-BD07-B14F-8D3F-83124AE09A13}"/>
              </a:ext>
            </a:extLst>
          </p:cNvPr>
          <p:cNvCxnSpPr/>
          <p:nvPr/>
        </p:nvCxnSpPr>
        <p:spPr>
          <a:xfrm>
            <a:off x="8199450"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 name="Straight Arrow Connector 4">
            <a:extLst>
              <a:ext uri="{FF2B5EF4-FFF2-40B4-BE49-F238E27FC236}">
                <a16:creationId xmlns:a16="http://schemas.microsoft.com/office/drawing/2014/main" id="{2880906A-4B15-C544-9ED6-AFE1C6009888}"/>
              </a:ext>
            </a:extLst>
          </p:cNvPr>
          <p:cNvCxnSpPr/>
          <p:nvPr/>
        </p:nvCxnSpPr>
        <p:spPr>
          <a:xfrm>
            <a:off x="8367615"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DC02D3A5-4EC2-5C44-91A7-E655F2D3B454}"/>
              </a:ext>
            </a:extLst>
          </p:cNvPr>
          <p:cNvCxnSpPr/>
          <p:nvPr/>
        </p:nvCxnSpPr>
        <p:spPr>
          <a:xfrm>
            <a:off x="8505894"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B229DBB5-8157-9D4D-AE3D-9CC60E121D17}"/>
              </a:ext>
            </a:extLst>
          </p:cNvPr>
          <p:cNvCxnSpPr/>
          <p:nvPr/>
        </p:nvCxnSpPr>
        <p:spPr>
          <a:xfrm>
            <a:off x="8661711"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7FF4DFD2-314E-474C-92B6-6ECCA837F8A2}"/>
              </a:ext>
            </a:extLst>
          </p:cNvPr>
          <p:cNvCxnSpPr/>
          <p:nvPr/>
        </p:nvCxnSpPr>
        <p:spPr>
          <a:xfrm>
            <a:off x="9005094"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966D5417-06F6-D342-8E83-943F103C0E1E}"/>
              </a:ext>
            </a:extLst>
          </p:cNvPr>
          <p:cNvCxnSpPr/>
          <p:nvPr/>
        </p:nvCxnSpPr>
        <p:spPr>
          <a:xfrm>
            <a:off x="9169170" y="2049828"/>
            <a:ext cx="0" cy="457200"/>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7EDB68AE-468B-E340-AFAD-5629F53810EE}"/>
              </a:ext>
            </a:extLst>
          </p:cNvPr>
          <p:cNvSpPr txBox="1"/>
          <p:nvPr/>
        </p:nvSpPr>
        <p:spPr>
          <a:xfrm>
            <a:off x="8702521" y="2105181"/>
            <a:ext cx="294953"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432FF"/>
                </a:solidFill>
                <a:effectLst/>
                <a:uFillTx/>
                <a:latin typeface="Palatino"/>
                <a:ea typeface="Palatino"/>
                <a:cs typeface="Palatino"/>
                <a:sym typeface="Palatino"/>
              </a:rPr>
              <a:t>…</a:t>
            </a:r>
          </a:p>
        </p:txBody>
      </p:sp>
      <p:sp>
        <p:nvSpPr>
          <p:cNvPr id="11" name="Rectangle 10">
            <a:extLst>
              <a:ext uri="{FF2B5EF4-FFF2-40B4-BE49-F238E27FC236}">
                <a16:creationId xmlns:a16="http://schemas.microsoft.com/office/drawing/2014/main" id="{75FDCD76-DF64-394D-B28B-8193CF5E4109}"/>
              </a:ext>
            </a:extLst>
          </p:cNvPr>
          <p:cNvSpPr/>
          <p:nvPr/>
        </p:nvSpPr>
        <p:spPr>
          <a:xfrm>
            <a:off x="8128200" y="2542653"/>
            <a:ext cx="1097448" cy="182880"/>
          </a:xfrm>
          <a:prstGeom prst="rect">
            <a:avLst/>
          </a:prstGeom>
          <a:solidFill>
            <a:srgbClr val="FFC00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15358FE2-9D69-8649-A5A5-DBD4895493B1}"/>
              </a:ext>
            </a:extLst>
          </p:cNvPr>
          <p:cNvSpPr txBox="1"/>
          <p:nvPr/>
        </p:nvSpPr>
        <p:spPr>
          <a:xfrm>
            <a:off x="7208573" y="1659806"/>
            <a:ext cx="293670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414141"/>
                </a:solidFill>
                <a:effectLst/>
                <a:uFillTx/>
                <a:latin typeface="Gill Sans MT" panose="020B0502020104020203" pitchFamily="34" charset="77"/>
                <a:sym typeface="Palatino"/>
              </a:rPr>
              <a:t>Addresses requested from a warp</a:t>
            </a:r>
          </a:p>
        </p:txBody>
      </p:sp>
      <p:sp>
        <p:nvSpPr>
          <p:cNvPr id="13" name="Rectangle 12">
            <a:extLst>
              <a:ext uri="{FF2B5EF4-FFF2-40B4-BE49-F238E27FC236}">
                <a16:creationId xmlns:a16="http://schemas.microsoft.com/office/drawing/2014/main" id="{466A3F83-4C88-004B-AFA8-3F4F21EBCBC8}"/>
              </a:ext>
            </a:extLst>
          </p:cNvPr>
          <p:cNvSpPr/>
          <p:nvPr/>
        </p:nvSpPr>
        <p:spPr>
          <a:xfrm>
            <a:off x="7030752" y="2542653"/>
            <a:ext cx="1097448" cy="182880"/>
          </a:xfrm>
          <a:prstGeom prst="rect">
            <a:avLst/>
          </a:prstGeom>
          <a:solidFill>
            <a:srgbClr val="00B05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4" name="Rectangle 13">
            <a:extLst>
              <a:ext uri="{FF2B5EF4-FFF2-40B4-BE49-F238E27FC236}">
                <a16:creationId xmlns:a16="http://schemas.microsoft.com/office/drawing/2014/main" id="{E107BE67-C57F-2643-A3B5-7BF2E13DD0D9}"/>
              </a:ext>
            </a:extLst>
          </p:cNvPr>
          <p:cNvSpPr/>
          <p:nvPr/>
        </p:nvSpPr>
        <p:spPr>
          <a:xfrm>
            <a:off x="9225648" y="2542653"/>
            <a:ext cx="1097448" cy="182880"/>
          </a:xfrm>
          <a:prstGeom prst="rect">
            <a:avLst/>
          </a:prstGeom>
          <a:solidFill>
            <a:srgbClr val="00B05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5" name="Rectangle 14">
            <a:extLst>
              <a:ext uri="{FF2B5EF4-FFF2-40B4-BE49-F238E27FC236}">
                <a16:creationId xmlns:a16="http://schemas.microsoft.com/office/drawing/2014/main" id="{AAD6387C-F51F-C044-B955-B70A0869F9FA}"/>
              </a:ext>
            </a:extLst>
          </p:cNvPr>
          <p:cNvSpPr/>
          <p:nvPr/>
        </p:nvSpPr>
        <p:spPr>
          <a:xfrm>
            <a:off x="10323096" y="2542653"/>
            <a:ext cx="1097448" cy="182880"/>
          </a:xfrm>
          <a:prstGeom prst="rect">
            <a:avLst/>
          </a:prstGeom>
          <a:solidFill>
            <a:srgbClr val="00B05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6" name="TextBox 15">
            <a:extLst>
              <a:ext uri="{FF2B5EF4-FFF2-40B4-BE49-F238E27FC236}">
                <a16:creationId xmlns:a16="http://schemas.microsoft.com/office/drawing/2014/main" id="{F62F2F21-CD1A-1042-AD69-70AA1662B1F7}"/>
              </a:ext>
            </a:extLst>
          </p:cNvPr>
          <p:cNvSpPr txBox="1"/>
          <p:nvPr/>
        </p:nvSpPr>
        <p:spPr>
          <a:xfrm>
            <a:off x="6940984" y="2737408"/>
            <a:ext cx="1795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0</a:t>
            </a:r>
          </a:p>
        </p:txBody>
      </p:sp>
      <p:sp>
        <p:nvSpPr>
          <p:cNvPr id="17" name="TextBox 16">
            <a:extLst>
              <a:ext uri="{FF2B5EF4-FFF2-40B4-BE49-F238E27FC236}">
                <a16:creationId xmlns:a16="http://schemas.microsoft.com/office/drawing/2014/main" id="{075C612E-222C-F748-B7B4-ABD1B59137AE}"/>
              </a:ext>
            </a:extLst>
          </p:cNvPr>
          <p:cNvSpPr txBox="1"/>
          <p:nvPr/>
        </p:nvSpPr>
        <p:spPr>
          <a:xfrm>
            <a:off x="7999960" y="2738424"/>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200" dirty="0"/>
              <a:t>32</a:t>
            </a:r>
            <a:endParaRPr kumimoji="0" lang="en-US" sz="1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18" name="TextBox 17">
            <a:extLst>
              <a:ext uri="{FF2B5EF4-FFF2-40B4-BE49-F238E27FC236}">
                <a16:creationId xmlns:a16="http://schemas.microsoft.com/office/drawing/2014/main" id="{F5544AAF-5251-8A4A-930D-02A0A6EC04CC}"/>
              </a:ext>
            </a:extLst>
          </p:cNvPr>
          <p:cNvSpPr txBox="1"/>
          <p:nvPr/>
        </p:nvSpPr>
        <p:spPr>
          <a:xfrm>
            <a:off x="9097407" y="2737408"/>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64</a:t>
            </a:r>
          </a:p>
        </p:txBody>
      </p:sp>
      <p:sp>
        <p:nvSpPr>
          <p:cNvPr id="19" name="TextBox 18">
            <a:extLst>
              <a:ext uri="{FF2B5EF4-FFF2-40B4-BE49-F238E27FC236}">
                <a16:creationId xmlns:a16="http://schemas.microsoft.com/office/drawing/2014/main" id="{B6B95B5A-A621-C540-9C0F-5328AF5EF04E}"/>
              </a:ext>
            </a:extLst>
          </p:cNvPr>
          <p:cNvSpPr txBox="1"/>
          <p:nvPr/>
        </p:nvSpPr>
        <p:spPr>
          <a:xfrm>
            <a:off x="10180106" y="2737408"/>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200" dirty="0"/>
              <a:t>96</a:t>
            </a:r>
            <a:endParaRPr kumimoji="0" lang="en-US" sz="1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20" name="TextBox 19">
            <a:extLst>
              <a:ext uri="{FF2B5EF4-FFF2-40B4-BE49-F238E27FC236}">
                <a16:creationId xmlns:a16="http://schemas.microsoft.com/office/drawing/2014/main" id="{9AA836F7-E9ED-454F-8881-FAE75CBA0BF1}"/>
              </a:ext>
            </a:extLst>
          </p:cNvPr>
          <p:cNvSpPr txBox="1"/>
          <p:nvPr/>
        </p:nvSpPr>
        <p:spPr>
          <a:xfrm>
            <a:off x="11224333" y="2737408"/>
            <a:ext cx="33342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128</a:t>
            </a:r>
          </a:p>
        </p:txBody>
      </p:sp>
      <p:sp>
        <p:nvSpPr>
          <p:cNvPr id="21" name="TextBox 20">
            <a:extLst>
              <a:ext uri="{FF2B5EF4-FFF2-40B4-BE49-F238E27FC236}">
                <a16:creationId xmlns:a16="http://schemas.microsoft.com/office/drawing/2014/main" id="{A26860B8-CB04-2B4E-BA91-048ADDC88694}"/>
              </a:ext>
            </a:extLst>
          </p:cNvPr>
          <p:cNvSpPr txBox="1"/>
          <p:nvPr/>
        </p:nvSpPr>
        <p:spPr>
          <a:xfrm>
            <a:off x="8573367" y="2955829"/>
            <a:ext cx="12808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Gill Sans MT" panose="020B0502020104020203" pitchFamily="34" charset="77"/>
                <a:sym typeface="Palatino"/>
              </a:rPr>
              <a:t>Memory addresses</a:t>
            </a:r>
          </a:p>
        </p:txBody>
      </p:sp>
      <p:sp>
        <p:nvSpPr>
          <p:cNvPr id="28" name="TextBox 27">
            <a:extLst>
              <a:ext uri="{FF2B5EF4-FFF2-40B4-BE49-F238E27FC236}">
                <a16:creationId xmlns:a16="http://schemas.microsoft.com/office/drawing/2014/main" id="{6FEDCF52-7FCC-8246-918A-89E5E77E6081}"/>
              </a:ext>
            </a:extLst>
          </p:cNvPr>
          <p:cNvSpPr txBox="1"/>
          <p:nvPr/>
        </p:nvSpPr>
        <p:spPr>
          <a:xfrm>
            <a:off x="9082539" y="4599361"/>
            <a:ext cx="294953"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432FF"/>
                </a:solidFill>
                <a:effectLst/>
                <a:uFillTx/>
                <a:latin typeface="Palatino"/>
                <a:ea typeface="Palatino"/>
                <a:cs typeface="Palatino"/>
                <a:sym typeface="Palatino"/>
              </a:rPr>
              <a:t>…</a:t>
            </a:r>
          </a:p>
        </p:txBody>
      </p:sp>
      <p:sp>
        <p:nvSpPr>
          <p:cNvPr id="29" name="Rectangle 28">
            <a:extLst>
              <a:ext uri="{FF2B5EF4-FFF2-40B4-BE49-F238E27FC236}">
                <a16:creationId xmlns:a16="http://schemas.microsoft.com/office/drawing/2014/main" id="{C37FBC81-5490-9443-ADF7-B3E1998C8074}"/>
              </a:ext>
            </a:extLst>
          </p:cNvPr>
          <p:cNvSpPr/>
          <p:nvPr/>
        </p:nvSpPr>
        <p:spPr>
          <a:xfrm>
            <a:off x="8128200" y="5167458"/>
            <a:ext cx="1097448" cy="182880"/>
          </a:xfrm>
          <a:prstGeom prst="rect">
            <a:avLst/>
          </a:prstGeom>
          <a:solidFill>
            <a:srgbClr val="FFC00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30" name="TextBox 29">
            <a:extLst>
              <a:ext uri="{FF2B5EF4-FFF2-40B4-BE49-F238E27FC236}">
                <a16:creationId xmlns:a16="http://schemas.microsoft.com/office/drawing/2014/main" id="{F4B5023F-BD2A-7348-816D-2F3CAD994E67}"/>
              </a:ext>
            </a:extLst>
          </p:cNvPr>
          <p:cNvSpPr txBox="1"/>
          <p:nvPr/>
        </p:nvSpPr>
        <p:spPr>
          <a:xfrm>
            <a:off x="7386702" y="4346396"/>
            <a:ext cx="293670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414141"/>
                </a:solidFill>
                <a:effectLst/>
                <a:uFillTx/>
                <a:latin typeface="Gill Sans MT" panose="020B0502020104020203" pitchFamily="34" charset="77"/>
                <a:sym typeface="Palatino"/>
              </a:rPr>
              <a:t>Addresses requested from a warp</a:t>
            </a:r>
          </a:p>
        </p:txBody>
      </p:sp>
      <p:sp>
        <p:nvSpPr>
          <p:cNvPr id="31" name="Rectangle 30">
            <a:extLst>
              <a:ext uri="{FF2B5EF4-FFF2-40B4-BE49-F238E27FC236}">
                <a16:creationId xmlns:a16="http://schemas.microsoft.com/office/drawing/2014/main" id="{FAC2E6F2-9E9B-354F-9E6B-6E74FA9C0FE6}"/>
              </a:ext>
            </a:extLst>
          </p:cNvPr>
          <p:cNvSpPr/>
          <p:nvPr/>
        </p:nvSpPr>
        <p:spPr>
          <a:xfrm>
            <a:off x="7030752" y="5167458"/>
            <a:ext cx="1097448" cy="182880"/>
          </a:xfrm>
          <a:prstGeom prst="rect">
            <a:avLst/>
          </a:prstGeom>
          <a:solidFill>
            <a:srgbClr val="FFC00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32" name="Rectangle 31">
            <a:extLst>
              <a:ext uri="{FF2B5EF4-FFF2-40B4-BE49-F238E27FC236}">
                <a16:creationId xmlns:a16="http://schemas.microsoft.com/office/drawing/2014/main" id="{83E42853-378C-3747-AF10-F82D3EB8B82C}"/>
              </a:ext>
            </a:extLst>
          </p:cNvPr>
          <p:cNvSpPr/>
          <p:nvPr/>
        </p:nvSpPr>
        <p:spPr>
          <a:xfrm>
            <a:off x="9225648" y="5167458"/>
            <a:ext cx="1097448" cy="182880"/>
          </a:xfrm>
          <a:prstGeom prst="rect">
            <a:avLst/>
          </a:prstGeom>
          <a:solidFill>
            <a:srgbClr val="FFC00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33" name="Rectangle 32">
            <a:extLst>
              <a:ext uri="{FF2B5EF4-FFF2-40B4-BE49-F238E27FC236}">
                <a16:creationId xmlns:a16="http://schemas.microsoft.com/office/drawing/2014/main" id="{772B9BF1-281B-EC44-B5D2-D904E756677A}"/>
              </a:ext>
            </a:extLst>
          </p:cNvPr>
          <p:cNvSpPr/>
          <p:nvPr/>
        </p:nvSpPr>
        <p:spPr>
          <a:xfrm>
            <a:off x="10323096" y="5167458"/>
            <a:ext cx="1097448" cy="182880"/>
          </a:xfrm>
          <a:prstGeom prst="rect">
            <a:avLst/>
          </a:prstGeom>
          <a:solidFill>
            <a:srgbClr val="FFC000"/>
          </a:solidFill>
          <a:ln w="12700" cap="flat">
            <a:solidFill>
              <a:schemeClr val="tx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34" name="TextBox 33">
            <a:extLst>
              <a:ext uri="{FF2B5EF4-FFF2-40B4-BE49-F238E27FC236}">
                <a16:creationId xmlns:a16="http://schemas.microsoft.com/office/drawing/2014/main" id="{56696A15-EA2D-E04C-9059-E53FA4EAB3F8}"/>
              </a:ext>
            </a:extLst>
          </p:cNvPr>
          <p:cNvSpPr txBox="1"/>
          <p:nvPr/>
        </p:nvSpPr>
        <p:spPr>
          <a:xfrm>
            <a:off x="6940984" y="5362213"/>
            <a:ext cx="1795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0</a:t>
            </a:r>
          </a:p>
        </p:txBody>
      </p:sp>
      <p:sp>
        <p:nvSpPr>
          <p:cNvPr id="35" name="TextBox 34">
            <a:extLst>
              <a:ext uri="{FF2B5EF4-FFF2-40B4-BE49-F238E27FC236}">
                <a16:creationId xmlns:a16="http://schemas.microsoft.com/office/drawing/2014/main" id="{A8586B0F-EC97-9E4D-91D4-6769BF3005D3}"/>
              </a:ext>
            </a:extLst>
          </p:cNvPr>
          <p:cNvSpPr txBox="1"/>
          <p:nvPr/>
        </p:nvSpPr>
        <p:spPr>
          <a:xfrm>
            <a:off x="7999960" y="5363229"/>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200" dirty="0"/>
              <a:t>32</a:t>
            </a:r>
            <a:endParaRPr kumimoji="0" lang="en-US" sz="1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36" name="TextBox 35">
            <a:extLst>
              <a:ext uri="{FF2B5EF4-FFF2-40B4-BE49-F238E27FC236}">
                <a16:creationId xmlns:a16="http://schemas.microsoft.com/office/drawing/2014/main" id="{C5B46335-4BDE-CB49-89B2-5528E58E63C7}"/>
              </a:ext>
            </a:extLst>
          </p:cNvPr>
          <p:cNvSpPr txBox="1"/>
          <p:nvPr/>
        </p:nvSpPr>
        <p:spPr>
          <a:xfrm>
            <a:off x="9097407" y="5362213"/>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64</a:t>
            </a:r>
          </a:p>
        </p:txBody>
      </p:sp>
      <p:sp>
        <p:nvSpPr>
          <p:cNvPr id="37" name="TextBox 36">
            <a:extLst>
              <a:ext uri="{FF2B5EF4-FFF2-40B4-BE49-F238E27FC236}">
                <a16:creationId xmlns:a16="http://schemas.microsoft.com/office/drawing/2014/main" id="{0168EBEC-AEEE-6A49-B2A5-0EE71D9FCB0C}"/>
              </a:ext>
            </a:extLst>
          </p:cNvPr>
          <p:cNvSpPr txBox="1"/>
          <p:nvPr/>
        </p:nvSpPr>
        <p:spPr>
          <a:xfrm>
            <a:off x="10180106" y="5362213"/>
            <a:ext cx="25648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200" dirty="0"/>
              <a:t>96</a:t>
            </a:r>
            <a:endParaRPr kumimoji="0" lang="en-US" sz="1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38" name="TextBox 37">
            <a:extLst>
              <a:ext uri="{FF2B5EF4-FFF2-40B4-BE49-F238E27FC236}">
                <a16:creationId xmlns:a16="http://schemas.microsoft.com/office/drawing/2014/main" id="{D9BED91C-3720-9142-A504-7D877F37E42C}"/>
              </a:ext>
            </a:extLst>
          </p:cNvPr>
          <p:cNvSpPr txBox="1"/>
          <p:nvPr/>
        </p:nvSpPr>
        <p:spPr>
          <a:xfrm>
            <a:off x="11224333" y="5362213"/>
            <a:ext cx="33342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Palatino"/>
                <a:ea typeface="Palatino"/>
                <a:cs typeface="Palatino"/>
                <a:sym typeface="Palatino"/>
              </a:rPr>
              <a:t>128</a:t>
            </a:r>
          </a:p>
        </p:txBody>
      </p:sp>
      <p:sp>
        <p:nvSpPr>
          <p:cNvPr id="39" name="TextBox 38">
            <a:extLst>
              <a:ext uri="{FF2B5EF4-FFF2-40B4-BE49-F238E27FC236}">
                <a16:creationId xmlns:a16="http://schemas.microsoft.com/office/drawing/2014/main" id="{4BDFA763-2AA6-C944-968C-86BE25E1FAFD}"/>
              </a:ext>
            </a:extLst>
          </p:cNvPr>
          <p:cNvSpPr txBox="1"/>
          <p:nvPr/>
        </p:nvSpPr>
        <p:spPr>
          <a:xfrm>
            <a:off x="8573367" y="5580634"/>
            <a:ext cx="12808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414141"/>
                </a:solidFill>
                <a:effectLst/>
                <a:uFillTx/>
                <a:latin typeface="Gill Sans MT" panose="020B0502020104020203" pitchFamily="34" charset="77"/>
                <a:sym typeface="Palatino"/>
              </a:rPr>
              <a:t>Memory addresses</a:t>
            </a:r>
          </a:p>
        </p:txBody>
      </p:sp>
      <p:cxnSp>
        <p:nvCxnSpPr>
          <p:cNvPr id="41" name="Straight Arrow Connector 40">
            <a:extLst>
              <a:ext uri="{FF2B5EF4-FFF2-40B4-BE49-F238E27FC236}">
                <a16:creationId xmlns:a16="http://schemas.microsoft.com/office/drawing/2014/main" id="{7E0D502E-D7BE-1F4E-B11B-3053A9847988}"/>
              </a:ext>
            </a:extLst>
          </p:cNvPr>
          <p:cNvCxnSpPr>
            <a:cxnSpLocks/>
          </p:cNvCxnSpPr>
          <p:nvPr/>
        </p:nvCxnSpPr>
        <p:spPr>
          <a:xfrm flipH="1">
            <a:off x="7120521" y="4808950"/>
            <a:ext cx="1078929" cy="322883"/>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CBB8F0AC-96F3-8840-9F47-11E699670FF5}"/>
              </a:ext>
            </a:extLst>
          </p:cNvPr>
          <p:cNvCxnSpPr/>
          <p:nvPr/>
        </p:nvCxnSpPr>
        <p:spPr>
          <a:xfrm flipH="1">
            <a:off x="7999960" y="4797075"/>
            <a:ext cx="505934" cy="358508"/>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9406EF45-4D36-1347-AFC5-6C32B555FCB6}"/>
              </a:ext>
            </a:extLst>
          </p:cNvPr>
          <p:cNvCxnSpPr>
            <a:cxnSpLocks/>
          </p:cNvCxnSpPr>
          <p:nvPr/>
        </p:nvCxnSpPr>
        <p:spPr>
          <a:xfrm>
            <a:off x="8367615" y="4808950"/>
            <a:ext cx="0" cy="346633"/>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AFD3BBF9-6425-A349-808F-040302ECA1E8}"/>
              </a:ext>
            </a:extLst>
          </p:cNvPr>
          <p:cNvCxnSpPr>
            <a:cxnSpLocks/>
          </p:cNvCxnSpPr>
          <p:nvPr/>
        </p:nvCxnSpPr>
        <p:spPr>
          <a:xfrm>
            <a:off x="8661711" y="4797075"/>
            <a:ext cx="777688" cy="334758"/>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4CB914C8-14FE-A346-A19D-774EEB070027}"/>
              </a:ext>
            </a:extLst>
          </p:cNvPr>
          <p:cNvCxnSpPr/>
          <p:nvPr/>
        </p:nvCxnSpPr>
        <p:spPr>
          <a:xfrm>
            <a:off x="9605653" y="4797075"/>
            <a:ext cx="1721922" cy="334758"/>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F83634DB-8874-7843-B574-62C9578EBDBF}"/>
              </a:ext>
            </a:extLst>
          </p:cNvPr>
          <p:cNvCxnSpPr/>
          <p:nvPr/>
        </p:nvCxnSpPr>
        <p:spPr>
          <a:xfrm>
            <a:off x="9929882" y="4785200"/>
            <a:ext cx="0" cy="358508"/>
          </a:xfrm>
          <a:prstGeom prst="straightConnector1">
            <a:avLst/>
          </a:prstGeom>
          <a:noFill/>
          <a:ln w="25400" cap="flat">
            <a:solidFill>
              <a:srgbClr val="0432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4" name="TextBox 53">
            <a:extLst>
              <a:ext uri="{FF2B5EF4-FFF2-40B4-BE49-F238E27FC236}">
                <a16:creationId xmlns:a16="http://schemas.microsoft.com/office/drawing/2014/main" id="{7193E912-1E74-6340-93F2-6E6E2A87ECD0}"/>
              </a:ext>
            </a:extLst>
          </p:cNvPr>
          <p:cNvSpPr txBox="1"/>
          <p:nvPr/>
        </p:nvSpPr>
        <p:spPr>
          <a:xfrm>
            <a:off x="7563874" y="3404912"/>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Coalesced memory</a:t>
            </a:r>
            <a:r>
              <a:rPr kumimoji="0" lang="en-US" sz="2000" b="0" i="0" u="none" strike="noStrike" cap="none" spc="0" normalizeH="0" dirty="0">
                <a:ln>
                  <a:noFill/>
                </a:ln>
                <a:solidFill>
                  <a:srgbClr val="414141"/>
                </a:solidFill>
                <a:effectLst/>
                <a:uFillTx/>
                <a:latin typeface="Gill Sans MT" panose="020B0502020104020203" pitchFamily="34" charset="77"/>
                <a:sym typeface="Palatino"/>
              </a:rPr>
              <a:t> a</a:t>
            </a: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ccess</a:t>
            </a:r>
          </a:p>
        </p:txBody>
      </p:sp>
      <p:sp>
        <p:nvSpPr>
          <p:cNvPr id="56" name="TextBox 55">
            <a:extLst>
              <a:ext uri="{FF2B5EF4-FFF2-40B4-BE49-F238E27FC236}">
                <a16:creationId xmlns:a16="http://schemas.microsoft.com/office/drawing/2014/main" id="{7BAB9CED-685D-E343-8352-87DF1C05B794}"/>
              </a:ext>
            </a:extLst>
          </p:cNvPr>
          <p:cNvSpPr txBox="1"/>
          <p:nvPr/>
        </p:nvSpPr>
        <p:spPr>
          <a:xfrm>
            <a:off x="7443647" y="6052021"/>
            <a:ext cx="3088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Uncoalesced memory</a:t>
            </a:r>
            <a:r>
              <a:rPr kumimoji="0" lang="en-US" sz="2000" b="0" i="0" u="none" strike="noStrike" cap="none" spc="0" normalizeH="0" dirty="0">
                <a:ln>
                  <a:noFill/>
                </a:ln>
                <a:solidFill>
                  <a:srgbClr val="414141"/>
                </a:solidFill>
                <a:effectLst/>
                <a:uFillTx/>
                <a:latin typeface="Gill Sans MT" panose="020B0502020104020203" pitchFamily="34" charset="77"/>
                <a:sym typeface="Palatino"/>
              </a:rPr>
              <a:t> a</a:t>
            </a: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ccess</a:t>
            </a:r>
          </a:p>
        </p:txBody>
      </p:sp>
    </p:spTree>
    <p:extLst>
      <p:ext uri="{BB962C8B-B14F-4D97-AF65-F5344CB8AC3E}">
        <p14:creationId xmlns:p14="http://schemas.microsoft.com/office/powerpoint/2010/main" val="545330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6" end="6"/>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animBg="1"/>
      <p:bldP spid="15" grpId="0" animBg="1"/>
      <p:bldP spid="16" grpId="0"/>
      <p:bldP spid="17" grpId="0"/>
      <p:bldP spid="18" grpId="0"/>
      <p:bldP spid="19" grpId="0"/>
      <p:bldP spid="20" grpId="0"/>
      <p:bldP spid="21" grpId="0"/>
      <p:bldP spid="28" grpId="0"/>
      <p:bldP spid="29" grpId="0" animBg="1"/>
      <p:bldP spid="30" grpId="0"/>
      <p:bldP spid="31" grpId="0" animBg="1"/>
      <p:bldP spid="32" grpId="0" animBg="1"/>
      <p:bldP spid="33" grpId="0" animBg="1"/>
      <p:bldP spid="34" grpId="0"/>
      <p:bldP spid="35" grpId="0"/>
      <p:bldP spid="36" grpId="0"/>
      <p:bldP spid="37" grpId="0"/>
      <p:bldP spid="38" grpId="0"/>
      <p:bldP spid="39" grpId="0"/>
      <p:bldP spid="54" grpId="0"/>
      <p:bldP spid="5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2E15-5456-02DF-6778-D7940729E931}"/>
              </a:ext>
            </a:extLst>
          </p:cNvPr>
          <p:cNvSpPr>
            <a:spLocks noGrp="1"/>
          </p:cNvSpPr>
          <p:nvPr>
            <p:ph type="title"/>
          </p:nvPr>
        </p:nvSpPr>
        <p:spPr/>
        <p:txBody>
          <a:bodyPr/>
          <a:lstStyle/>
          <a:p>
            <a:r>
              <a:rPr lang="en-US" dirty="0"/>
              <a:t>Observation #2: Coalesced Memory Access</a:t>
            </a:r>
          </a:p>
        </p:txBody>
      </p:sp>
      <p:sp>
        <p:nvSpPr>
          <p:cNvPr id="3" name="Text Placeholder 2">
            <a:extLst>
              <a:ext uri="{FF2B5EF4-FFF2-40B4-BE49-F238E27FC236}">
                <a16:creationId xmlns:a16="http://schemas.microsoft.com/office/drawing/2014/main" id="{F44355B7-A5A5-5507-4394-4672B437DC94}"/>
              </a:ext>
            </a:extLst>
          </p:cNvPr>
          <p:cNvSpPr>
            <a:spLocks noGrp="1"/>
          </p:cNvSpPr>
          <p:nvPr>
            <p:ph type="body" idx="1"/>
          </p:nvPr>
        </p:nvSpPr>
        <p:spPr>
          <a:xfrm>
            <a:off x="484211" y="1038225"/>
            <a:ext cx="11145814" cy="3867150"/>
          </a:xfrm>
        </p:spPr>
        <p:txBody>
          <a:bodyPr>
            <a:normAutofit lnSpcReduction="10000"/>
          </a:bodyPr>
          <a:lstStyle/>
          <a:p>
            <a:pPr>
              <a:lnSpc>
                <a:spcPct val="120000"/>
              </a:lnSpc>
              <a:spcBef>
                <a:spcPts val="1100"/>
              </a:spcBef>
            </a:pPr>
            <a:r>
              <a:rPr lang="en-US" dirty="0"/>
              <a:t>How can we make memory access more coalesced?</a:t>
            </a:r>
          </a:p>
          <a:p>
            <a:pPr lvl="1">
              <a:lnSpc>
                <a:spcPct val="120000"/>
              </a:lnSpc>
              <a:spcBef>
                <a:spcPts val="1100"/>
              </a:spcBef>
            </a:pPr>
            <a:r>
              <a:rPr lang="en-US" dirty="0"/>
              <a:t>Use more threads within a warp to process the same data (e.g., vertex).</a:t>
            </a:r>
          </a:p>
          <a:p>
            <a:pPr>
              <a:lnSpc>
                <a:spcPct val="120000"/>
              </a:lnSpc>
              <a:spcBef>
                <a:spcPts val="1100"/>
              </a:spcBef>
            </a:pPr>
            <a:r>
              <a:rPr lang="en-US" dirty="0"/>
              <a:t>Empirical study: GCN, implemented in </a:t>
            </a:r>
            <a:r>
              <a:rPr lang="en-US" i="1" dirty="0">
                <a:solidFill>
                  <a:srgbClr val="0432FF"/>
                </a:solidFill>
              </a:rPr>
              <a:t>one thread per vertex</a:t>
            </a:r>
            <a:r>
              <a:rPr lang="en-US" dirty="0"/>
              <a:t> vs. </a:t>
            </a:r>
            <a:r>
              <a:rPr lang="en-US" i="1" dirty="0">
                <a:solidFill>
                  <a:srgbClr val="0432FF"/>
                </a:solidFill>
              </a:rPr>
              <a:t>half warp per vertex</a:t>
            </a:r>
          </a:p>
          <a:p>
            <a:pPr>
              <a:lnSpc>
                <a:spcPct val="120000"/>
              </a:lnSpc>
              <a:spcBef>
                <a:spcPts val="1100"/>
              </a:spcBef>
            </a:pPr>
            <a:r>
              <a:rPr lang="en-US" dirty="0"/>
              <a:t>Findings:</a:t>
            </a:r>
          </a:p>
          <a:p>
            <a:pPr lvl="1">
              <a:lnSpc>
                <a:spcPct val="120000"/>
              </a:lnSpc>
              <a:spcBef>
                <a:spcPts val="1100"/>
              </a:spcBef>
            </a:pPr>
            <a:r>
              <a:rPr lang="en-US" dirty="0"/>
              <a:t>Coalesced memory access makes fewer memory requests (9.2 vs</a:t>
            </a:r>
            <a:r>
              <a:rPr lang="en-US" i="1" dirty="0">
                <a:solidFill>
                  <a:srgbClr val="FF0000"/>
                </a:solidFill>
              </a:rPr>
              <a:t> 2.1</a:t>
            </a:r>
            <a:r>
              <a:rPr lang="en-US" dirty="0"/>
              <a:t>).</a:t>
            </a:r>
          </a:p>
          <a:p>
            <a:pPr lvl="1">
              <a:lnSpc>
                <a:spcPct val="120000"/>
              </a:lnSpc>
              <a:spcBef>
                <a:spcPts val="1100"/>
              </a:spcBef>
            </a:pPr>
            <a:r>
              <a:rPr lang="en-US" dirty="0"/>
              <a:t>Accordingly, it reduces the # of cycles waiting for data (251.8 vs </a:t>
            </a:r>
            <a:r>
              <a:rPr lang="en-US" i="1" dirty="0">
                <a:solidFill>
                  <a:srgbClr val="FF0000"/>
                </a:solidFill>
              </a:rPr>
              <a:t>75.2</a:t>
            </a:r>
            <a:r>
              <a:rPr lang="en-US" dirty="0"/>
              <a:t>).</a:t>
            </a:r>
            <a:br>
              <a:rPr lang="en-US" dirty="0"/>
            </a:br>
            <a:endParaRPr lang="en-US" sz="800" dirty="0"/>
          </a:p>
          <a:p>
            <a:pPr>
              <a:lnSpc>
                <a:spcPct val="120000"/>
              </a:lnSpc>
              <a:spcBef>
                <a:spcPts val="1100"/>
              </a:spcBef>
            </a:pPr>
            <a:r>
              <a:rPr lang="en-US" i="1" dirty="0">
                <a:solidFill>
                  <a:srgbClr val="FF0000"/>
                </a:solidFill>
              </a:rPr>
              <a:t>Key takeaway: Using more threads within a warp to process the same vertex.</a:t>
            </a:r>
          </a:p>
        </p:txBody>
      </p:sp>
      <p:graphicFrame>
        <p:nvGraphicFramePr>
          <p:cNvPr id="5" name="Table 5">
            <a:extLst>
              <a:ext uri="{FF2B5EF4-FFF2-40B4-BE49-F238E27FC236}">
                <a16:creationId xmlns:a16="http://schemas.microsoft.com/office/drawing/2014/main" id="{2A75D529-D7A8-FF76-7D42-D1ED69779814}"/>
              </a:ext>
            </a:extLst>
          </p:cNvPr>
          <p:cNvGraphicFramePr>
            <a:graphicFrameLocks noGrp="1"/>
          </p:cNvGraphicFramePr>
          <p:nvPr>
            <p:extLst>
              <p:ext uri="{D42A27DB-BD31-4B8C-83A1-F6EECF244321}">
                <p14:modId xmlns:p14="http://schemas.microsoft.com/office/powerpoint/2010/main" val="972195478"/>
              </p:ext>
            </p:extLst>
          </p:nvPr>
        </p:nvGraphicFramePr>
        <p:xfrm>
          <a:off x="1818291" y="5078095"/>
          <a:ext cx="7903778" cy="1483360"/>
        </p:xfrm>
        <a:graphic>
          <a:graphicData uri="http://schemas.openxmlformats.org/drawingml/2006/table">
            <a:tbl>
              <a:tblPr firstRow="1" bandRow="1">
                <a:tableStyleId>{0E3FDE45-AF77-4B5C-9715-49D594BDF05E}</a:tableStyleId>
              </a:tblPr>
              <a:tblGrid>
                <a:gridCol w="3199653">
                  <a:extLst>
                    <a:ext uri="{9D8B030D-6E8A-4147-A177-3AD203B41FA5}">
                      <a16:colId xmlns:a16="http://schemas.microsoft.com/office/drawing/2014/main" val="395842607"/>
                    </a:ext>
                  </a:extLst>
                </a:gridCol>
                <a:gridCol w="1965724">
                  <a:extLst>
                    <a:ext uri="{9D8B030D-6E8A-4147-A177-3AD203B41FA5}">
                      <a16:colId xmlns:a16="http://schemas.microsoft.com/office/drawing/2014/main" val="3297564769"/>
                    </a:ext>
                  </a:extLst>
                </a:gridCol>
                <a:gridCol w="2738401">
                  <a:extLst>
                    <a:ext uri="{9D8B030D-6E8A-4147-A177-3AD203B41FA5}">
                      <a16:colId xmlns:a16="http://schemas.microsoft.com/office/drawing/2014/main" val="234987360"/>
                    </a:ext>
                  </a:extLst>
                </a:gridCol>
              </a:tblGrid>
              <a:tr h="370840">
                <a:tc>
                  <a:txBody>
                    <a:bodyPr/>
                    <a:lstStyle/>
                    <a:p>
                      <a:pPr algn="l"/>
                      <a:r>
                        <a:rPr lang="en-US" sz="1600" dirty="0">
                          <a:latin typeface="Gill Sans MT" panose="020B0502020104020203" pitchFamily="34" charset="77"/>
                          <a:cs typeface="Times New Roman" panose="02020603050405020304" pitchFamily="18" charset="0"/>
                        </a:rPr>
                        <a:t>Metrics</a:t>
                      </a:r>
                    </a:p>
                  </a:txBody>
                  <a:tcPr/>
                </a:tc>
                <a:tc>
                  <a:txBody>
                    <a:bodyPr/>
                    <a:lstStyle/>
                    <a:p>
                      <a:r>
                        <a:rPr lang="en-US" sz="1600" dirty="0">
                          <a:latin typeface="Gill Sans MT" panose="020B0502020104020203" pitchFamily="34" charset="77"/>
                          <a:cs typeface="Times New Roman" panose="02020603050405020304" pitchFamily="18" charset="0"/>
                        </a:rPr>
                        <a:t>One thread</a:t>
                      </a:r>
                    </a:p>
                  </a:txBody>
                  <a:tcPr/>
                </a:tc>
                <a:tc>
                  <a:txBody>
                    <a:bodyPr/>
                    <a:lstStyle/>
                    <a:p>
                      <a:r>
                        <a:rPr lang="en-US" sz="1600" dirty="0">
                          <a:latin typeface="Gill Sans MT" panose="020B0502020104020203" pitchFamily="34" charset="77"/>
                          <a:cs typeface="Times New Roman" panose="02020603050405020304" pitchFamily="18" charset="0"/>
                        </a:rPr>
                        <a:t>Half warp (16 threads)</a:t>
                      </a:r>
                    </a:p>
                  </a:txBody>
                  <a:tcPr/>
                </a:tc>
                <a:extLst>
                  <a:ext uri="{0D108BD9-81ED-4DB2-BD59-A6C34878D82A}">
                    <a16:rowId xmlns:a16="http://schemas.microsoft.com/office/drawing/2014/main" val="132830873"/>
                  </a:ext>
                </a:extLst>
              </a:tr>
              <a:tr h="370840">
                <a:tc>
                  <a:txBody>
                    <a:bodyPr/>
                    <a:lstStyle/>
                    <a:p>
                      <a:pPr algn="l"/>
                      <a:r>
                        <a:rPr lang="en-US" sz="1600" i="0" dirty="0">
                          <a:solidFill>
                            <a:srgbClr val="FF0000"/>
                          </a:solidFill>
                          <a:latin typeface="Gill Sans MT" panose="020B0502020104020203" pitchFamily="34" charset="77"/>
                          <a:cs typeface="Times New Roman" panose="02020603050405020304" pitchFamily="18" charset="0"/>
                        </a:rPr>
                        <a:t>Sector per request</a:t>
                      </a:r>
                    </a:p>
                  </a:txBody>
                  <a:tcPr/>
                </a:tc>
                <a:tc>
                  <a:txBody>
                    <a:bodyPr/>
                    <a:lstStyle/>
                    <a:p>
                      <a:r>
                        <a:rPr lang="en-US" sz="1600" dirty="0">
                          <a:latin typeface="Gill Sans MT" panose="020B0502020104020203" pitchFamily="34" charset="77"/>
                          <a:cs typeface="Times New Roman" panose="02020603050405020304" pitchFamily="18" charset="0"/>
                        </a:rPr>
                        <a:t>9.2</a:t>
                      </a:r>
                    </a:p>
                  </a:txBody>
                  <a:tcPr/>
                </a:tc>
                <a:tc>
                  <a:txBody>
                    <a:bodyPr/>
                    <a:lstStyle/>
                    <a:p>
                      <a:r>
                        <a:rPr lang="en-US" sz="1600" b="1" dirty="0">
                          <a:solidFill>
                            <a:srgbClr val="0432FF"/>
                          </a:solidFill>
                          <a:latin typeface="Gill Sans MT" panose="020B0502020104020203" pitchFamily="34" charset="77"/>
                          <a:cs typeface="Times New Roman" panose="02020603050405020304" pitchFamily="18" charset="0"/>
                        </a:rPr>
                        <a:t>2.1</a:t>
                      </a:r>
                    </a:p>
                  </a:txBody>
                  <a:tcPr/>
                </a:tc>
                <a:extLst>
                  <a:ext uri="{0D108BD9-81ED-4DB2-BD59-A6C34878D82A}">
                    <a16:rowId xmlns:a16="http://schemas.microsoft.com/office/drawing/2014/main" val="473049402"/>
                  </a:ext>
                </a:extLst>
              </a:tr>
              <a:tr h="370840">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Gill Sans MT" panose="020B0502020104020203" pitchFamily="34" charset="77"/>
                          <a:sym typeface="Palatino"/>
                        </a:rPr>
                        <a:t>Stall for long scoreboard (cycle)</a:t>
                      </a:r>
                    </a:p>
                  </a:txBody>
                  <a:tcPr/>
                </a:tc>
                <a:tc>
                  <a:txBody>
                    <a:bodyPr/>
                    <a:lstStyle/>
                    <a:p>
                      <a:r>
                        <a:rPr lang="en-US" sz="1600" dirty="0">
                          <a:latin typeface="Gill Sans MT" panose="020B0502020104020203" pitchFamily="34" charset="77"/>
                          <a:cs typeface="Times New Roman" panose="02020603050405020304" pitchFamily="18" charset="0"/>
                        </a:rPr>
                        <a:t>251.8</a:t>
                      </a:r>
                    </a:p>
                  </a:txBody>
                  <a:tcPr/>
                </a:tc>
                <a:tc>
                  <a:txBody>
                    <a:bodyPr/>
                    <a:lstStyle/>
                    <a:p>
                      <a:r>
                        <a:rPr lang="en-US" sz="1600" b="1" dirty="0">
                          <a:solidFill>
                            <a:srgbClr val="0432FF"/>
                          </a:solidFill>
                          <a:latin typeface="Gill Sans MT" panose="020B0502020104020203" pitchFamily="34" charset="77"/>
                          <a:cs typeface="Times New Roman" panose="02020603050405020304" pitchFamily="18" charset="0"/>
                        </a:rPr>
                        <a:t>75.2</a:t>
                      </a:r>
                    </a:p>
                  </a:txBody>
                  <a:tcPr/>
                </a:tc>
                <a:extLst>
                  <a:ext uri="{0D108BD9-81ED-4DB2-BD59-A6C34878D82A}">
                    <a16:rowId xmlns:a16="http://schemas.microsoft.com/office/drawing/2014/main" val="1311173651"/>
                  </a:ext>
                </a:extLst>
              </a:tr>
              <a:tr h="370840">
                <a:tc>
                  <a:txBody>
                    <a:bodyPr/>
                    <a:lstStyle/>
                    <a:p>
                      <a:pPr algn="l"/>
                      <a:r>
                        <a:rPr lang="en-US" sz="1600" dirty="0">
                          <a:solidFill>
                            <a:srgbClr val="FF0000"/>
                          </a:solidFill>
                          <a:latin typeface="Gill Sans MT" panose="020B0502020104020203" pitchFamily="34" charset="77"/>
                          <a:cs typeface="Times New Roman" panose="02020603050405020304" pitchFamily="18" charset="0"/>
                        </a:rPr>
                        <a:t>Runtime (</a:t>
                      </a:r>
                      <a:r>
                        <a:rPr lang="en-US" sz="1600" dirty="0" err="1">
                          <a:solidFill>
                            <a:srgbClr val="FF0000"/>
                          </a:solidFill>
                          <a:latin typeface="Gill Sans MT" panose="020B0502020104020203" pitchFamily="34" charset="77"/>
                          <a:cs typeface="Times New Roman" panose="02020603050405020304" pitchFamily="18" charset="0"/>
                        </a:rPr>
                        <a:t>ms</a:t>
                      </a:r>
                      <a:r>
                        <a:rPr lang="en-US" sz="1600" dirty="0">
                          <a:solidFill>
                            <a:srgbClr val="FF0000"/>
                          </a:solidFill>
                          <a:latin typeface="Gill Sans MT" panose="020B0502020104020203" pitchFamily="34" charset="77"/>
                          <a:cs typeface="Times New Roman" panose="02020603050405020304" pitchFamily="18" charset="0"/>
                        </a:rPr>
                        <a:t>)</a:t>
                      </a:r>
                    </a:p>
                  </a:txBody>
                  <a:tcPr/>
                </a:tc>
                <a:tc>
                  <a:txBody>
                    <a:bodyPr/>
                    <a:lstStyle/>
                    <a:p>
                      <a:r>
                        <a:rPr lang="en-US" sz="1600" dirty="0">
                          <a:latin typeface="Gill Sans MT" panose="020B0502020104020203" pitchFamily="34" charset="77"/>
                          <a:cs typeface="Times New Roman" panose="02020603050405020304" pitchFamily="18" charset="0"/>
                        </a:rPr>
                        <a:t>434.9</a:t>
                      </a:r>
                    </a:p>
                  </a:txBody>
                  <a:tcPr/>
                </a:tc>
                <a:tc>
                  <a:txBody>
                    <a:bodyPr/>
                    <a:lstStyle/>
                    <a:p>
                      <a:r>
                        <a:rPr lang="en-US" sz="1600" b="1" dirty="0">
                          <a:solidFill>
                            <a:srgbClr val="0432FF"/>
                          </a:solidFill>
                          <a:latin typeface="Gill Sans MT" panose="020B0502020104020203" pitchFamily="34" charset="77"/>
                          <a:cs typeface="Times New Roman" panose="02020603050405020304" pitchFamily="18" charset="0"/>
                        </a:rPr>
                        <a:t>15.9</a:t>
                      </a:r>
                    </a:p>
                  </a:txBody>
                  <a:tcPr/>
                </a:tc>
                <a:extLst>
                  <a:ext uri="{0D108BD9-81ED-4DB2-BD59-A6C34878D82A}">
                    <a16:rowId xmlns:a16="http://schemas.microsoft.com/office/drawing/2014/main" val="3085736997"/>
                  </a:ext>
                </a:extLst>
              </a:tr>
            </a:tbl>
          </a:graphicData>
        </a:graphic>
      </p:graphicFrame>
      <p:sp>
        <p:nvSpPr>
          <p:cNvPr id="6" name="Slide Number Placeholder 3">
            <a:extLst>
              <a:ext uri="{FF2B5EF4-FFF2-40B4-BE49-F238E27FC236}">
                <a16:creationId xmlns:a16="http://schemas.microsoft.com/office/drawing/2014/main" id="{F7A3E27F-830D-3B41-B2F4-CC38FFA68DEF}"/>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61</a:t>
            </a:fld>
            <a:endParaRPr lang="en-US" dirty="0"/>
          </a:p>
        </p:txBody>
      </p:sp>
    </p:spTree>
    <p:extLst>
      <p:ext uri="{BB962C8B-B14F-4D97-AF65-F5344CB8AC3E}">
        <p14:creationId xmlns:p14="http://schemas.microsoft.com/office/powerpoint/2010/main" val="156236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2E15-5456-02DF-6778-D7940729E931}"/>
              </a:ext>
            </a:extLst>
          </p:cNvPr>
          <p:cNvSpPr>
            <a:spLocks noGrp="1"/>
          </p:cNvSpPr>
          <p:nvPr>
            <p:ph type="title"/>
          </p:nvPr>
        </p:nvSpPr>
        <p:spPr/>
        <p:txBody>
          <a:bodyPr/>
          <a:lstStyle/>
          <a:p>
            <a:r>
              <a:rPr lang="en-US" dirty="0"/>
              <a:t>Observation #3: Kernel Launch</a:t>
            </a:r>
          </a:p>
        </p:txBody>
      </p:sp>
      <p:sp>
        <p:nvSpPr>
          <p:cNvPr id="3" name="Text Placeholder 2">
            <a:extLst>
              <a:ext uri="{FF2B5EF4-FFF2-40B4-BE49-F238E27FC236}">
                <a16:creationId xmlns:a16="http://schemas.microsoft.com/office/drawing/2014/main" id="{F44355B7-A5A5-5507-4394-4672B437DC94}"/>
              </a:ext>
            </a:extLst>
          </p:cNvPr>
          <p:cNvSpPr>
            <a:spLocks noGrp="1"/>
          </p:cNvSpPr>
          <p:nvPr>
            <p:ph type="body" idx="1"/>
          </p:nvPr>
        </p:nvSpPr>
        <p:spPr>
          <a:xfrm>
            <a:off x="380998" y="951929"/>
            <a:ext cx="11639551" cy="3134295"/>
          </a:xfrm>
        </p:spPr>
        <p:txBody>
          <a:bodyPr>
            <a:normAutofit fontScale="92500"/>
          </a:bodyPr>
          <a:lstStyle/>
          <a:p>
            <a:pPr>
              <a:spcBef>
                <a:spcPts val="1100"/>
              </a:spcBef>
            </a:pPr>
            <a:r>
              <a:rPr lang="en-US" dirty="0"/>
              <a:t>The GNN computation can be implemented with different numbers of GPU kernels.</a:t>
            </a:r>
          </a:p>
          <a:p>
            <a:pPr>
              <a:spcBef>
                <a:spcPts val="1100"/>
              </a:spcBef>
            </a:pPr>
            <a:r>
              <a:rPr lang="en-US" dirty="0"/>
              <a:t>Empirical study: Graph attention network (GAT), implemented in </a:t>
            </a:r>
            <a:r>
              <a:rPr lang="en-US" i="1" dirty="0">
                <a:solidFill>
                  <a:srgbClr val="0432FF"/>
                </a:solidFill>
              </a:rPr>
              <a:t>DGL, three kernels</a:t>
            </a:r>
            <a:r>
              <a:rPr lang="en-US" dirty="0"/>
              <a:t>, and </a:t>
            </a:r>
            <a:r>
              <a:rPr lang="en-US" i="1" dirty="0">
                <a:solidFill>
                  <a:srgbClr val="0432FF"/>
                </a:solidFill>
              </a:rPr>
              <a:t>one kernel</a:t>
            </a:r>
            <a:endParaRPr lang="en-US" dirty="0"/>
          </a:p>
          <a:p>
            <a:pPr>
              <a:spcBef>
                <a:spcPts val="1100"/>
              </a:spcBef>
            </a:pPr>
            <a:r>
              <a:rPr lang="en-US" dirty="0"/>
              <a:t>Findings</a:t>
            </a:r>
          </a:p>
          <a:p>
            <a:pPr lvl="1">
              <a:spcBef>
                <a:spcPts val="1100"/>
              </a:spcBef>
            </a:pPr>
            <a:r>
              <a:rPr lang="en-US" dirty="0"/>
              <a:t>Using fewer kernels can </a:t>
            </a:r>
            <a:r>
              <a:rPr lang="en-US" i="1" dirty="0">
                <a:solidFill>
                  <a:srgbClr val="0432FF"/>
                </a:solidFill>
              </a:rPr>
              <a:t>avoid</a:t>
            </a:r>
            <a:r>
              <a:rPr lang="en-US" dirty="0"/>
              <a:t> </a:t>
            </a:r>
            <a:r>
              <a:rPr lang="en-US" i="1" dirty="0">
                <a:solidFill>
                  <a:srgbClr val="0432FF"/>
                </a:solidFill>
              </a:rPr>
              <a:t>kernel launch overhead </a:t>
            </a:r>
            <a:r>
              <a:rPr lang="en-US" dirty="0"/>
              <a:t>and thus </a:t>
            </a:r>
            <a:r>
              <a:rPr lang="en-US" i="1" dirty="0">
                <a:solidFill>
                  <a:srgbClr val="0432FF"/>
                </a:solidFill>
              </a:rPr>
              <a:t>reduce DRAM usage</a:t>
            </a:r>
            <a:r>
              <a:rPr lang="en-US" dirty="0"/>
              <a:t>.</a:t>
            </a:r>
          </a:p>
          <a:p>
            <a:pPr lvl="1">
              <a:spcBef>
                <a:spcPts val="1100"/>
              </a:spcBef>
            </a:pPr>
            <a:r>
              <a:rPr lang="en-US" dirty="0"/>
              <a:t>It can also reduce unnecessary memory traffic.</a:t>
            </a:r>
            <a:br>
              <a:rPr lang="en-US" dirty="0"/>
            </a:br>
            <a:endParaRPr lang="en-US" sz="1000" dirty="0"/>
          </a:p>
          <a:p>
            <a:pPr>
              <a:spcBef>
                <a:spcPts val="1100"/>
              </a:spcBef>
            </a:pPr>
            <a:r>
              <a:rPr lang="en-US" i="1" dirty="0">
                <a:solidFill>
                  <a:srgbClr val="FF0000"/>
                </a:solidFill>
              </a:rPr>
              <a:t>Key takeaway: Using as fewer kernels as possible.</a:t>
            </a:r>
          </a:p>
        </p:txBody>
      </p:sp>
      <p:graphicFrame>
        <p:nvGraphicFramePr>
          <p:cNvPr id="5" name="Table 5">
            <a:extLst>
              <a:ext uri="{FF2B5EF4-FFF2-40B4-BE49-F238E27FC236}">
                <a16:creationId xmlns:a16="http://schemas.microsoft.com/office/drawing/2014/main" id="{5FA1F79C-8BAB-3538-5838-0592C2249FD0}"/>
              </a:ext>
            </a:extLst>
          </p:cNvPr>
          <p:cNvGraphicFramePr>
            <a:graphicFrameLocks noGrp="1"/>
          </p:cNvGraphicFramePr>
          <p:nvPr>
            <p:extLst>
              <p:ext uri="{D42A27DB-BD31-4B8C-83A1-F6EECF244321}">
                <p14:modId xmlns:p14="http://schemas.microsoft.com/office/powerpoint/2010/main" val="2652723401"/>
              </p:ext>
            </p:extLst>
          </p:nvPr>
        </p:nvGraphicFramePr>
        <p:xfrm>
          <a:off x="1141792" y="4507319"/>
          <a:ext cx="9408287" cy="2011680"/>
        </p:xfrm>
        <a:graphic>
          <a:graphicData uri="http://schemas.openxmlformats.org/drawingml/2006/table">
            <a:tbl>
              <a:tblPr firstRow="1" bandRow="1">
                <a:tableStyleId>{0E3FDE45-AF77-4B5C-9715-49D594BDF05E}</a:tableStyleId>
              </a:tblPr>
              <a:tblGrid>
                <a:gridCol w="2944433">
                  <a:extLst>
                    <a:ext uri="{9D8B030D-6E8A-4147-A177-3AD203B41FA5}">
                      <a16:colId xmlns:a16="http://schemas.microsoft.com/office/drawing/2014/main" val="3093513273"/>
                    </a:ext>
                  </a:extLst>
                </a:gridCol>
                <a:gridCol w="2486025">
                  <a:extLst>
                    <a:ext uri="{9D8B030D-6E8A-4147-A177-3AD203B41FA5}">
                      <a16:colId xmlns:a16="http://schemas.microsoft.com/office/drawing/2014/main" val="2165466738"/>
                    </a:ext>
                  </a:extLst>
                </a:gridCol>
                <a:gridCol w="2490489">
                  <a:extLst>
                    <a:ext uri="{9D8B030D-6E8A-4147-A177-3AD203B41FA5}">
                      <a16:colId xmlns:a16="http://schemas.microsoft.com/office/drawing/2014/main" val="1314779131"/>
                    </a:ext>
                  </a:extLst>
                </a:gridCol>
                <a:gridCol w="1487340">
                  <a:extLst>
                    <a:ext uri="{9D8B030D-6E8A-4147-A177-3AD203B41FA5}">
                      <a16:colId xmlns:a16="http://schemas.microsoft.com/office/drawing/2014/main" val="689055294"/>
                    </a:ext>
                  </a:extLst>
                </a:gridCol>
              </a:tblGrid>
              <a:tr h="0">
                <a:tc>
                  <a:txBody>
                    <a:bodyPr/>
                    <a:lstStyle/>
                    <a:p>
                      <a:pPr algn="l"/>
                      <a:r>
                        <a:rPr lang="en-US" sz="1600" dirty="0">
                          <a:latin typeface="Gill Sans MT" panose="020B0502020104020203" pitchFamily="34" charset="77"/>
                        </a:rPr>
                        <a:t>Metrics</a:t>
                      </a:r>
                    </a:p>
                  </a:txBody>
                  <a:tcPr/>
                </a:tc>
                <a:tc>
                  <a:txBody>
                    <a:bodyPr/>
                    <a:lstStyle/>
                    <a:p>
                      <a:r>
                        <a:rPr lang="en-US" sz="1600" dirty="0">
                          <a:latin typeface="Gill Sans MT" panose="020B0502020104020203" pitchFamily="34" charset="77"/>
                        </a:rPr>
                        <a:t>DGL</a:t>
                      </a:r>
                    </a:p>
                  </a:txBody>
                  <a:tcPr/>
                </a:tc>
                <a:tc>
                  <a:txBody>
                    <a:bodyPr/>
                    <a:lstStyle/>
                    <a:p>
                      <a:r>
                        <a:rPr lang="en-US" sz="1600" dirty="0">
                          <a:latin typeface="Gill Sans MT" panose="020B0502020104020203" pitchFamily="34" charset="77"/>
                        </a:rPr>
                        <a:t>Three kernels</a:t>
                      </a:r>
                    </a:p>
                  </a:txBody>
                  <a:tcPr/>
                </a:tc>
                <a:tc>
                  <a:txBody>
                    <a:bodyPr/>
                    <a:lstStyle/>
                    <a:p>
                      <a:r>
                        <a:rPr lang="en-US" sz="1600" dirty="0">
                          <a:solidFill>
                            <a:srgbClr val="0432FF"/>
                          </a:solidFill>
                          <a:latin typeface="Gill Sans MT" panose="020B0502020104020203" pitchFamily="34" charset="77"/>
                        </a:rPr>
                        <a:t>One kernel</a:t>
                      </a:r>
                    </a:p>
                  </a:txBody>
                  <a:tcPr/>
                </a:tc>
                <a:extLst>
                  <a:ext uri="{0D108BD9-81ED-4DB2-BD59-A6C34878D82A}">
                    <a16:rowId xmlns:a16="http://schemas.microsoft.com/office/drawing/2014/main" val="3957395043"/>
                  </a:ext>
                </a:extLst>
              </a:tr>
              <a:tr h="273680">
                <a:tc>
                  <a:txBody>
                    <a:bodyPr/>
                    <a:lstStyle/>
                    <a:p>
                      <a:pPr algn="l"/>
                      <a:r>
                        <a:rPr lang="en-US" sz="1600" dirty="0">
                          <a:solidFill>
                            <a:srgbClr val="FF0000"/>
                          </a:solidFill>
                          <a:latin typeface="Gill Sans MT" panose="020B0502020104020203" pitchFamily="34" charset="77"/>
                        </a:rPr>
                        <a:t>GPU kernel launch</a:t>
                      </a:r>
                    </a:p>
                  </a:txBody>
                  <a:tcPr/>
                </a:tc>
                <a:tc>
                  <a:txBody>
                    <a:bodyPr/>
                    <a:lstStyle/>
                    <a:p>
                      <a:r>
                        <a:rPr lang="en-US" sz="1600" dirty="0">
                          <a:latin typeface="Gill Sans MT" panose="020B0502020104020203" pitchFamily="34" charset="77"/>
                        </a:rPr>
                        <a:t>18</a:t>
                      </a:r>
                    </a:p>
                  </a:txBody>
                  <a:tcPr/>
                </a:tc>
                <a:tc>
                  <a:txBody>
                    <a:bodyPr/>
                    <a:lstStyle/>
                    <a:p>
                      <a:r>
                        <a:rPr lang="en-US" sz="1600" dirty="0">
                          <a:latin typeface="Gill Sans MT" panose="020B0502020104020203" pitchFamily="34" charset="77"/>
                        </a:rPr>
                        <a:t>3</a:t>
                      </a:r>
                    </a:p>
                  </a:txBody>
                  <a:tcPr/>
                </a:tc>
                <a:tc>
                  <a:txBody>
                    <a:bodyPr/>
                    <a:lstStyle/>
                    <a:p>
                      <a:r>
                        <a:rPr lang="en-US" sz="1600" b="1" dirty="0">
                          <a:solidFill>
                            <a:srgbClr val="0432FF"/>
                          </a:solidFill>
                          <a:latin typeface="Gill Sans MT" panose="020B0502020104020203" pitchFamily="34" charset="77"/>
                        </a:rPr>
                        <a:t>1</a:t>
                      </a:r>
                    </a:p>
                  </a:txBody>
                  <a:tcPr/>
                </a:tc>
                <a:extLst>
                  <a:ext uri="{0D108BD9-81ED-4DB2-BD59-A6C34878D82A}">
                    <a16:rowId xmlns:a16="http://schemas.microsoft.com/office/drawing/2014/main" val="1841352503"/>
                  </a:ext>
                </a:extLst>
              </a:tr>
              <a:tr h="273680">
                <a:tc>
                  <a:txBody>
                    <a:bodyPr/>
                    <a:lstStyle/>
                    <a:p>
                      <a:pPr algn="l"/>
                      <a:r>
                        <a:rPr lang="en-US" sz="1600" dirty="0">
                          <a:solidFill>
                            <a:srgbClr val="FF0000"/>
                          </a:solidFill>
                          <a:latin typeface="Gill Sans MT" panose="020B0502020104020203" pitchFamily="34" charset="77"/>
                        </a:rPr>
                        <a:t>Launch overhead (</a:t>
                      </a:r>
                      <a:r>
                        <a:rPr lang="en-US" sz="1600" dirty="0" err="1">
                          <a:solidFill>
                            <a:srgbClr val="FF0000"/>
                          </a:solidFill>
                          <a:latin typeface="Gill Sans MT" panose="020B0502020104020203" pitchFamily="34" charset="77"/>
                        </a:rPr>
                        <a:t>ms</a:t>
                      </a:r>
                      <a:r>
                        <a:rPr lang="en-US" sz="1600" dirty="0">
                          <a:solidFill>
                            <a:srgbClr val="FF0000"/>
                          </a:solidFill>
                          <a:latin typeface="Gill Sans MT" panose="020B0502020104020203" pitchFamily="34" charset="77"/>
                        </a:rPr>
                        <a:t>)</a:t>
                      </a:r>
                    </a:p>
                  </a:txBody>
                  <a:tcPr/>
                </a:tc>
                <a:tc>
                  <a:txBody>
                    <a:bodyPr/>
                    <a:lstStyle/>
                    <a:p>
                      <a:r>
                        <a:rPr lang="en-US" sz="1600" dirty="0">
                          <a:latin typeface="Gill Sans MT" panose="020B0502020104020203" pitchFamily="34" charset="77"/>
                        </a:rPr>
                        <a:t>20</a:t>
                      </a:r>
                    </a:p>
                  </a:txBody>
                  <a:tcPr/>
                </a:tc>
                <a:tc>
                  <a:txBody>
                    <a:bodyPr/>
                    <a:lstStyle/>
                    <a:p>
                      <a:r>
                        <a:rPr lang="en-US" sz="1600" dirty="0">
                          <a:latin typeface="Gill Sans MT" panose="020B0502020104020203" pitchFamily="34" charset="77"/>
                        </a:rPr>
                        <a:t>3.69</a:t>
                      </a:r>
                    </a:p>
                  </a:txBody>
                  <a:tcPr/>
                </a:tc>
                <a:tc>
                  <a:txBody>
                    <a:bodyPr/>
                    <a:lstStyle/>
                    <a:p>
                      <a:r>
                        <a:rPr lang="en-US" sz="1600" b="1" dirty="0">
                          <a:solidFill>
                            <a:srgbClr val="0432FF"/>
                          </a:solidFill>
                          <a:latin typeface="Gill Sans MT" panose="020B0502020104020203" pitchFamily="34" charset="77"/>
                        </a:rPr>
                        <a:t>0.5</a:t>
                      </a:r>
                    </a:p>
                  </a:txBody>
                  <a:tcPr/>
                </a:tc>
                <a:extLst>
                  <a:ext uri="{0D108BD9-81ED-4DB2-BD59-A6C34878D82A}">
                    <a16:rowId xmlns:a16="http://schemas.microsoft.com/office/drawing/2014/main" val="1102083640"/>
                  </a:ext>
                </a:extLst>
              </a:tr>
              <a:tr h="273680">
                <a:tc>
                  <a:txBody>
                    <a:bodyPr/>
                    <a:lstStyle/>
                    <a:p>
                      <a:pPr algn="l"/>
                      <a:r>
                        <a:rPr lang="en-US" sz="1600" dirty="0">
                          <a:solidFill>
                            <a:srgbClr val="FF0000"/>
                          </a:solidFill>
                          <a:latin typeface="Gill Sans MT" panose="020B0502020104020203" pitchFamily="34" charset="77"/>
                        </a:rPr>
                        <a:t>DRAM usage (GB)</a:t>
                      </a:r>
                    </a:p>
                  </a:txBody>
                  <a:tcPr/>
                </a:tc>
                <a:tc>
                  <a:txBody>
                    <a:bodyPr/>
                    <a:lstStyle/>
                    <a:p>
                      <a:r>
                        <a:rPr lang="en-US" sz="1600" dirty="0">
                          <a:latin typeface="Gill Sans MT" panose="020B0502020104020203" pitchFamily="34" charset="77"/>
                        </a:rPr>
                        <a:t>10</a:t>
                      </a:r>
                    </a:p>
                  </a:txBody>
                  <a:tcPr/>
                </a:tc>
                <a:tc>
                  <a:txBody>
                    <a:bodyPr/>
                    <a:lstStyle/>
                    <a:p>
                      <a:r>
                        <a:rPr lang="en-US" sz="1600" dirty="0">
                          <a:latin typeface="Gill Sans MT" panose="020B0502020104020203" pitchFamily="34" charset="77"/>
                        </a:rPr>
                        <a:t>2.8</a:t>
                      </a:r>
                    </a:p>
                  </a:txBody>
                  <a:tcPr/>
                </a:tc>
                <a:tc>
                  <a:txBody>
                    <a:bodyPr/>
                    <a:lstStyle/>
                    <a:p>
                      <a:r>
                        <a:rPr lang="en-US" sz="1600" b="1" dirty="0">
                          <a:solidFill>
                            <a:srgbClr val="0432FF"/>
                          </a:solidFill>
                          <a:latin typeface="Gill Sans MT" panose="020B0502020104020203" pitchFamily="34" charset="77"/>
                        </a:rPr>
                        <a:t>1.5</a:t>
                      </a:r>
                    </a:p>
                  </a:txBody>
                  <a:tcPr/>
                </a:tc>
                <a:extLst>
                  <a:ext uri="{0D108BD9-81ED-4DB2-BD59-A6C34878D82A}">
                    <a16:rowId xmlns:a16="http://schemas.microsoft.com/office/drawing/2014/main" val="3881948428"/>
                  </a:ext>
                </a:extLst>
              </a:tr>
              <a:tr h="273680">
                <a:tc>
                  <a:txBody>
                    <a:bodyPr/>
                    <a:lstStyle/>
                    <a:p>
                      <a:pPr algn="l"/>
                      <a:r>
                        <a:rPr lang="en-US" sz="1600" dirty="0">
                          <a:solidFill>
                            <a:srgbClr val="FF0000"/>
                          </a:solidFill>
                          <a:latin typeface="Gill Sans MT" panose="020B0502020104020203" pitchFamily="34" charset="77"/>
                        </a:rPr>
                        <a:t>Memory traffics (GB)</a:t>
                      </a:r>
                    </a:p>
                  </a:txBody>
                  <a:tcPr/>
                </a:tc>
                <a:tc>
                  <a:txBody>
                    <a:bodyPr/>
                    <a:lstStyle/>
                    <a:p>
                      <a:r>
                        <a:rPr lang="en-US" sz="1600" dirty="0">
                          <a:latin typeface="Gill Sans MT" panose="020B0502020104020203" pitchFamily="34" charset="77"/>
                        </a:rPr>
                        <a:t>35.9</a:t>
                      </a:r>
                    </a:p>
                  </a:txBody>
                  <a:tcPr/>
                </a:tc>
                <a:tc>
                  <a:txBody>
                    <a:bodyPr/>
                    <a:lstStyle/>
                    <a:p>
                      <a:r>
                        <a:rPr lang="en-US" sz="1600" dirty="0">
                          <a:latin typeface="Gill Sans MT" panose="020B0502020104020203" pitchFamily="34" charset="77"/>
                        </a:rPr>
                        <a:t>19.5</a:t>
                      </a:r>
                    </a:p>
                  </a:txBody>
                  <a:tcPr/>
                </a:tc>
                <a:tc>
                  <a:txBody>
                    <a:bodyPr/>
                    <a:lstStyle/>
                    <a:p>
                      <a:r>
                        <a:rPr lang="en-US" sz="1600" b="1" dirty="0">
                          <a:solidFill>
                            <a:srgbClr val="0432FF"/>
                          </a:solidFill>
                          <a:latin typeface="Gill Sans MT" panose="020B0502020104020203" pitchFamily="34" charset="77"/>
                        </a:rPr>
                        <a:t>4.8</a:t>
                      </a:r>
                    </a:p>
                  </a:txBody>
                  <a:tcPr/>
                </a:tc>
                <a:extLst>
                  <a:ext uri="{0D108BD9-81ED-4DB2-BD59-A6C34878D82A}">
                    <a16:rowId xmlns:a16="http://schemas.microsoft.com/office/drawing/2014/main" val="595798395"/>
                  </a:ext>
                </a:extLst>
              </a:tr>
              <a:tr h="273680">
                <a:tc>
                  <a:txBody>
                    <a:bodyPr/>
                    <a:lstStyle/>
                    <a:p>
                      <a:pPr algn="l"/>
                      <a:r>
                        <a:rPr lang="en-US" sz="1600" dirty="0">
                          <a:solidFill>
                            <a:srgbClr val="FF0000"/>
                          </a:solidFill>
                          <a:latin typeface="Gill Sans MT" panose="020B0502020104020203" pitchFamily="34" charset="77"/>
                        </a:rPr>
                        <a:t>Runtime (</a:t>
                      </a:r>
                      <a:r>
                        <a:rPr lang="en-US" sz="1600" dirty="0" err="1">
                          <a:solidFill>
                            <a:srgbClr val="FF0000"/>
                          </a:solidFill>
                          <a:latin typeface="Gill Sans MT" panose="020B0502020104020203" pitchFamily="34" charset="77"/>
                        </a:rPr>
                        <a:t>ms</a:t>
                      </a:r>
                      <a:r>
                        <a:rPr lang="en-US" sz="1600" dirty="0">
                          <a:solidFill>
                            <a:srgbClr val="FF0000"/>
                          </a:solidFill>
                          <a:latin typeface="Gill Sans MT" panose="020B0502020104020203" pitchFamily="34" charset="77"/>
                        </a:rPr>
                        <a:t>)</a:t>
                      </a:r>
                    </a:p>
                  </a:txBody>
                  <a:tcPr/>
                </a:tc>
                <a:tc>
                  <a:txBody>
                    <a:bodyPr/>
                    <a:lstStyle/>
                    <a:p>
                      <a:r>
                        <a:rPr lang="en-US" sz="1600" dirty="0">
                          <a:latin typeface="Gill Sans MT" panose="020B0502020104020203" pitchFamily="34" charset="77"/>
                        </a:rPr>
                        <a:t>122</a:t>
                      </a:r>
                    </a:p>
                  </a:txBody>
                  <a:tcPr/>
                </a:tc>
                <a:tc>
                  <a:txBody>
                    <a:bodyPr/>
                    <a:lstStyle/>
                    <a:p>
                      <a:r>
                        <a:rPr lang="en-US" sz="1600" dirty="0">
                          <a:latin typeface="Gill Sans MT" panose="020B0502020104020203" pitchFamily="34" charset="77"/>
                        </a:rPr>
                        <a:t>74.6</a:t>
                      </a:r>
                    </a:p>
                  </a:txBody>
                  <a:tcPr/>
                </a:tc>
                <a:tc>
                  <a:txBody>
                    <a:bodyPr/>
                    <a:lstStyle/>
                    <a:p>
                      <a:r>
                        <a:rPr lang="en-US" sz="1600" b="1" dirty="0">
                          <a:solidFill>
                            <a:srgbClr val="0432FF"/>
                          </a:solidFill>
                          <a:latin typeface="Gill Sans MT" panose="020B0502020104020203" pitchFamily="34" charset="77"/>
                        </a:rPr>
                        <a:t>16.1</a:t>
                      </a:r>
                    </a:p>
                  </a:txBody>
                  <a:tcPr/>
                </a:tc>
                <a:extLst>
                  <a:ext uri="{0D108BD9-81ED-4DB2-BD59-A6C34878D82A}">
                    <a16:rowId xmlns:a16="http://schemas.microsoft.com/office/drawing/2014/main" val="722521368"/>
                  </a:ext>
                </a:extLst>
              </a:tr>
            </a:tbl>
          </a:graphicData>
        </a:graphic>
      </p:graphicFrame>
      <p:sp>
        <p:nvSpPr>
          <p:cNvPr id="6" name="Slide Number Placeholder 3">
            <a:extLst>
              <a:ext uri="{FF2B5EF4-FFF2-40B4-BE49-F238E27FC236}">
                <a16:creationId xmlns:a16="http://schemas.microsoft.com/office/drawing/2014/main" id="{4B17AAFC-2092-6148-BC23-1C3F44319951}"/>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62</a:t>
            </a:fld>
            <a:endParaRPr lang="en-US" dirty="0"/>
          </a:p>
        </p:txBody>
      </p:sp>
    </p:spTree>
    <p:extLst>
      <p:ext uri="{BB962C8B-B14F-4D97-AF65-F5344CB8AC3E}">
        <p14:creationId xmlns:p14="http://schemas.microsoft.com/office/powerpoint/2010/main" val="741121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7DD-3583-154D-B8B4-77913AD81026}"/>
              </a:ext>
            </a:extLst>
          </p:cNvPr>
          <p:cNvSpPr>
            <a:spLocks noGrp="1"/>
          </p:cNvSpPr>
          <p:nvPr>
            <p:ph type="title"/>
          </p:nvPr>
        </p:nvSpPr>
        <p:spPr>
          <a:xfrm>
            <a:off x="85725" y="120079"/>
            <a:ext cx="11925300" cy="831850"/>
          </a:xfrm>
        </p:spPr>
        <p:txBody>
          <a:bodyPr>
            <a:noAutofit/>
          </a:bodyPr>
          <a:lstStyle/>
          <a:p>
            <a:r>
              <a:rPr lang="en-US" sz="3600" dirty="0">
                <a:solidFill>
                  <a:srgbClr val="0432FF"/>
                </a:solidFill>
              </a:rPr>
              <a:t>Contribution #1: Understanding GNN Workloads on GPUs</a:t>
            </a:r>
            <a:endParaRPr lang="en-US" sz="3600" dirty="0"/>
          </a:p>
        </p:txBody>
      </p:sp>
      <p:sp>
        <p:nvSpPr>
          <p:cNvPr id="3" name="Text Placeholder 2">
            <a:extLst>
              <a:ext uri="{FF2B5EF4-FFF2-40B4-BE49-F238E27FC236}">
                <a16:creationId xmlns:a16="http://schemas.microsoft.com/office/drawing/2014/main" id="{DA3C31A4-5C3B-4F4B-9B72-72D2070956C1}"/>
              </a:ext>
            </a:extLst>
          </p:cNvPr>
          <p:cNvSpPr>
            <a:spLocks noGrp="1"/>
          </p:cNvSpPr>
          <p:nvPr>
            <p:ph type="body" idx="1"/>
          </p:nvPr>
        </p:nvSpPr>
        <p:spPr/>
        <p:txBody>
          <a:bodyPr/>
          <a:lstStyle/>
          <a:p>
            <a:r>
              <a:rPr lang="en-US" dirty="0"/>
              <a:t>Observation #1: A</a:t>
            </a:r>
            <a:r>
              <a:rPr lang="en-US" dirty="0">
                <a:solidFill>
                  <a:schemeClr val="tx1">
                    <a:lumMod val="75000"/>
                  </a:schemeClr>
                </a:solidFill>
              </a:rPr>
              <a:t>void using</a:t>
            </a:r>
            <a:r>
              <a:rPr lang="en-US" i="1" dirty="0">
                <a:solidFill>
                  <a:srgbClr val="FF0000"/>
                </a:solidFill>
              </a:rPr>
              <a:t> atomic operations.</a:t>
            </a:r>
            <a:br>
              <a:rPr lang="en-US" i="1" dirty="0">
                <a:solidFill>
                  <a:srgbClr val="FF0000"/>
                </a:solidFill>
              </a:rPr>
            </a:br>
            <a:endParaRPr lang="en-US" i="1" dirty="0">
              <a:solidFill>
                <a:srgbClr val="FF0000"/>
              </a:solidFill>
            </a:endParaRPr>
          </a:p>
          <a:p>
            <a:r>
              <a:rPr lang="en-US" dirty="0"/>
              <a:t>Observation #2: </a:t>
            </a:r>
            <a:r>
              <a:rPr lang="en-US" dirty="0">
                <a:solidFill>
                  <a:schemeClr val="tx1">
                    <a:lumMod val="75000"/>
                  </a:schemeClr>
                </a:solidFill>
              </a:rPr>
              <a:t>Use</a:t>
            </a:r>
            <a:r>
              <a:rPr lang="en-US" i="1" dirty="0">
                <a:solidFill>
                  <a:srgbClr val="FF0000"/>
                </a:solidFill>
              </a:rPr>
              <a:t> more threads within a warp </a:t>
            </a:r>
            <a:r>
              <a:rPr lang="en-US" dirty="0">
                <a:solidFill>
                  <a:schemeClr val="tx1">
                    <a:lumMod val="75000"/>
                  </a:schemeClr>
                </a:solidFill>
              </a:rPr>
              <a:t>to process </a:t>
            </a:r>
            <a:r>
              <a:rPr lang="en-US" i="1" dirty="0">
                <a:solidFill>
                  <a:srgbClr val="FF0000"/>
                </a:solidFill>
              </a:rPr>
              <a:t>the same vertex.</a:t>
            </a:r>
            <a:br>
              <a:rPr lang="en-US" i="1" dirty="0">
                <a:solidFill>
                  <a:srgbClr val="FF0000"/>
                </a:solidFill>
              </a:rPr>
            </a:br>
            <a:endParaRPr lang="en-US" i="1" dirty="0">
              <a:solidFill>
                <a:srgbClr val="FF0000"/>
              </a:solidFill>
            </a:endParaRPr>
          </a:p>
          <a:p>
            <a:r>
              <a:rPr lang="en-US" dirty="0"/>
              <a:t>Observation #3: </a:t>
            </a:r>
            <a:r>
              <a:rPr lang="en-US" dirty="0">
                <a:solidFill>
                  <a:schemeClr val="tx1">
                    <a:lumMod val="75000"/>
                  </a:schemeClr>
                </a:solidFill>
              </a:rPr>
              <a:t>Use</a:t>
            </a:r>
            <a:r>
              <a:rPr lang="en-US" i="1" dirty="0">
                <a:solidFill>
                  <a:srgbClr val="FF0000"/>
                </a:solidFill>
              </a:rPr>
              <a:t> </a:t>
            </a:r>
            <a:r>
              <a:rPr lang="en-US" dirty="0">
                <a:solidFill>
                  <a:schemeClr val="tx1">
                    <a:lumMod val="75000"/>
                  </a:schemeClr>
                </a:solidFill>
              </a:rPr>
              <a:t>as</a:t>
            </a:r>
            <a:r>
              <a:rPr lang="en-US" i="1" dirty="0">
                <a:solidFill>
                  <a:srgbClr val="FF0000"/>
                </a:solidFill>
              </a:rPr>
              <a:t> fewer kernels </a:t>
            </a:r>
            <a:r>
              <a:rPr lang="en-US" dirty="0">
                <a:solidFill>
                  <a:schemeClr val="tx1">
                    <a:lumMod val="75000"/>
                  </a:schemeClr>
                </a:solidFill>
              </a:rPr>
              <a:t>as possible.</a:t>
            </a:r>
          </a:p>
        </p:txBody>
      </p:sp>
      <p:sp>
        <p:nvSpPr>
          <p:cNvPr id="4" name="Slide Number Placeholder 3">
            <a:extLst>
              <a:ext uri="{FF2B5EF4-FFF2-40B4-BE49-F238E27FC236}">
                <a16:creationId xmlns:a16="http://schemas.microsoft.com/office/drawing/2014/main" id="{761904A8-E91E-2244-AEBE-4C98AABC9B27}"/>
              </a:ext>
            </a:extLst>
          </p:cNvPr>
          <p:cNvSpPr>
            <a:spLocks noGrp="1"/>
          </p:cNvSpPr>
          <p:nvPr>
            <p:ph type="sldNum" sz="quarter" idx="2"/>
          </p:nvPr>
        </p:nvSpPr>
        <p:spPr/>
        <p:txBody>
          <a:bodyPr/>
          <a:lstStyle/>
          <a:p>
            <a:fld id="{86CB4B4D-7CA3-9044-876B-883B54F8677D}" type="slidenum">
              <a:rPr lang="en-US" smtClean="0"/>
              <a:pPr/>
              <a:t>63</a:t>
            </a:fld>
            <a:endParaRPr lang="en-US" dirty="0"/>
          </a:p>
        </p:txBody>
      </p:sp>
    </p:spTree>
    <p:extLst>
      <p:ext uri="{BB962C8B-B14F-4D97-AF65-F5344CB8AC3E}">
        <p14:creationId xmlns:p14="http://schemas.microsoft.com/office/powerpoint/2010/main" val="8824106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D186-CBF6-DD32-284D-BAD923345F8F}"/>
              </a:ext>
            </a:extLst>
          </p:cNvPr>
          <p:cNvSpPr>
            <a:spLocks noGrp="1"/>
          </p:cNvSpPr>
          <p:nvPr>
            <p:ph type="title"/>
          </p:nvPr>
        </p:nvSpPr>
        <p:spPr>
          <a:xfrm>
            <a:off x="275107" y="120079"/>
            <a:ext cx="11472174" cy="831850"/>
          </a:xfrm>
        </p:spPr>
        <p:txBody>
          <a:bodyPr>
            <a:normAutofit/>
          </a:bodyPr>
          <a:lstStyle/>
          <a:p>
            <a:r>
              <a:rPr lang="en-US" dirty="0"/>
              <a:t>Contribution #2: TLPGNN: Two-level Parallelism</a:t>
            </a:r>
          </a:p>
        </p:txBody>
      </p:sp>
      <p:sp>
        <p:nvSpPr>
          <p:cNvPr id="3" name="Text Placeholder 2">
            <a:extLst>
              <a:ext uri="{FF2B5EF4-FFF2-40B4-BE49-F238E27FC236}">
                <a16:creationId xmlns:a16="http://schemas.microsoft.com/office/drawing/2014/main" id="{5E319018-D61A-D8DF-59CF-FE940E658855}"/>
              </a:ext>
            </a:extLst>
          </p:cNvPr>
          <p:cNvSpPr>
            <a:spLocks noGrp="1"/>
          </p:cNvSpPr>
          <p:nvPr>
            <p:ph type="body" idx="1"/>
          </p:nvPr>
        </p:nvSpPr>
        <p:spPr>
          <a:xfrm>
            <a:off x="484210" y="1276351"/>
            <a:ext cx="5390301" cy="4853814"/>
          </a:xfrm>
        </p:spPr>
        <p:txBody>
          <a:bodyPr/>
          <a:lstStyle/>
          <a:p>
            <a:pPr>
              <a:spcBef>
                <a:spcPts val="1100"/>
              </a:spcBef>
            </a:pPr>
            <a:r>
              <a:rPr lang="en-US" dirty="0"/>
              <a:t>First level of parallelism</a:t>
            </a:r>
          </a:p>
          <a:p>
            <a:pPr lvl="1">
              <a:spcBef>
                <a:spcPts val="1100"/>
              </a:spcBef>
            </a:pPr>
            <a:r>
              <a:rPr lang="en-US" i="1" dirty="0">
                <a:solidFill>
                  <a:srgbClr val="FF0000"/>
                </a:solidFill>
              </a:rPr>
              <a:t>vertex-warp</a:t>
            </a:r>
            <a:r>
              <a:rPr lang="en-US" dirty="0"/>
              <a:t>: Mapping each </a:t>
            </a:r>
            <a:r>
              <a:rPr lang="en-US" i="1" dirty="0">
                <a:solidFill>
                  <a:srgbClr val="FF0000"/>
                </a:solidFill>
              </a:rPr>
              <a:t>vertex</a:t>
            </a:r>
            <a:r>
              <a:rPr lang="en-US" dirty="0"/>
              <a:t> to all the threads in a </a:t>
            </a:r>
            <a:r>
              <a:rPr lang="en-US" i="1" dirty="0">
                <a:solidFill>
                  <a:srgbClr val="FF0000"/>
                </a:solidFill>
              </a:rPr>
              <a:t>warp</a:t>
            </a:r>
            <a:br>
              <a:rPr lang="en-US" dirty="0"/>
            </a:br>
            <a:endParaRPr lang="en-US" dirty="0"/>
          </a:p>
          <a:p>
            <a:pPr>
              <a:spcBef>
                <a:spcPts val="1100"/>
              </a:spcBef>
            </a:pPr>
            <a:r>
              <a:rPr lang="en-US" dirty="0"/>
              <a:t>Benefits</a:t>
            </a:r>
          </a:p>
          <a:p>
            <a:pPr lvl="1">
              <a:spcBef>
                <a:spcPts val="1100"/>
              </a:spcBef>
            </a:pPr>
            <a:r>
              <a:rPr lang="en-US" i="1" dirty="0">
                <a:solidFill>
                  <a:srgbClr val="0432FF"/>
                </a:solidFill>
              </a:rPr>
              <a:t>No atomic operations</a:t>
            </a:r>
            <a:r>
              <a:rPr lang="en-US" dirty="0"/>
              <a:t>: the workloads associated with each vertex are independent from each other.</a:t>
            </a:r>
          </a:p>
          <a:p>
            <a:pPr lvl="1">
              <a:spcBef>
                <a:spcPts val="1100"/>
              </a:spcBef>
            </a:pPr>
            <a:r>
              <a:rPr lang="en-US" i="1" dirty="0">
                <a:solidFill>
                  <a:srgbClr val="0432FF"/>
                </a:solidFill>
              </a:rPr>
              <a:t>No branch divergence</a:t>
            </a:r>
            <a:r>
              <a:rPr lang="en-US" dirty="0"/>
              <a:t>: threads in one warp following the same control path.</a:t>
            </a:r>
          </a:p>
        </p:txBody>
      </p:sp>
      <p:grpSp>
        <p:nvGrpSpPr>
          <p:cNvPr id="24" name="Group 23">
            <a:extLst>
              <a:ext uri="{FF2B5EF4-FFF2-40B4-BE49-F238E27FC236}">
                <a16:creationId xmlns:a16="http://schemas.microsoft.com/office/drawing/2014/main" id="{3B139647-F771-4B67-788D-3FAAFA46D438}"/>
              </a:ext>
            </a:extLst>
          </p:cNvPr>
          <p:cNvGrpSpPr/>
          <p:nvPr/>
        </p:nvGrpSpPr>
        <p:grpSpPr>
          <a:xfrm>
            <a:off x="6919642" y="2257254"/>
            <a:ext cx="1049144" cy="3286259"/>
            <a:chOff x="6919642" y="2257254"/>
            <a:chExt cx="1049144" cy="3286259"/>
          </a:xfrm>
        </p:grpSpPr>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C8BFDD95-63AA-294A-CB5D-EE3D97E3CA72}"/>
                    </a:ext>
                  </a:extLst>
                </p:cNvPr>
                <p:cNvSpPr/>
                <p:nvPr/>
              </p:nvSpPr>
              <p:spPr>
                <a:xfrm>
                  <a:off x="7621314" y="2594846"/>
                  <a:ext cx="347472" cy="34747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cs typeface="Times New Roman" panose="02020603050405020304" pitchFamily="18" charset="0"/>
                          </a:rPr>
                          <m:t>𝑣</m:t>
                        </m:r>
                        <m:r>
                          <a:rPr lang="en-US" sz="1200" i="1" baseline="-25000" dirty="0">
                            <a:latin typeface="Cambria Math" panose="02040503050406030204" pitchFamily="18" charset="0"/>
                            <a:cs typeface="Times New Roman" panose="02020603050405020304" pitchFamily="18" charset="0"/>
                          </a:rPr>
                          <m:t>0</m:t>
                        </m:r>
                      </m:oMath>
                    </m:oMathPara>
                  </a14:m>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C8BFDD95-63AA-294A-CB5D-EE3D97E3CA72}"/>
                    </a:ext>
                  </a:extLst>
                </p:cNvPr>
                <p:cNvSpPr>
                  <a:spLocks noRot="1" noChangeAspect="1" noMove="1" noResize="1" noEditPoints="1" noAdjustHandles="1" noChangeArrowheads="1" noChangeShapeType="1" noTextEdit="1"/>
                </p:cNvSpPr>
                <p:nvPr/>
              </p:nvSpPr>
              <p:spPr>
                <a:xfrm>
                  <a:off x="7621314" y="2594846"/>
                  <a:ext cx="347472" cy="347472"/>
                </a:xfrm>
                <a:prstGeom prst="ellipse">
                  <a:avLst/>
                </a:prstGeom>
                <a:blipFill>
                  <a:blip r:embed="rId3"/>
                  <a:stretch>
                    <a:fillRect/>
                  </a:stretch>
                </a:blipFill>
                <a:ln/>
              </p:spPr>
              <p:txBody>
                <a:bodyPr/>
                <a:lstStyle/>
                <a:p>
                  <a:r>
                    <a:rPr lang="en-US">
                      <a:noFill/>
                    </a:rPr>
                    <a:t> </a:t>
                  </a:r>
                </a:p>
              </p:txBody>
            </p:sp>
          </mc:Fallback>
        </mc:AlternateContent>
        <p:sp>
          <p:nvSpPr>
            <p:cNvPr id="6" name="Oval 5">
              <a:extLst>
                <a:ext uri="{FF2B5EF4-FFF2-40B4-BE49-F238E27FC236}">
                  <a16:creationId xmlns:a16="http://schemas.microsoft.com/office/drawing/2014/main" id="{B321CF73-CD3A-D6C4-D1CF-D05058AFED3E}"/>
                </a:ext>
              </a:extLst>
            </p:cNvPr>
            <p:cNvSpPr/>
            <p:nvPr/>
          </p:nvSpPr>
          <p:spPr>
            <a:xfrm>
              <a:off x="6919642" y="2862518"/>
              <a:ext cx="347472" cy="34747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2A4DB83D-655A-7798-349A-553A70924E53}"/>
                </a:ext>
              </a:extLst>
            </p:cNvPr>
            <p:cNvSpPr/>
            <p:nvPr/>
          </p:nvSpPr>
          <p:spPr>
            <a:xfrm>
              <a:off x="6919642" y="2257254"/>
              <a:ext cx="347472" cy="34747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040FA0-F566-85AA-7BEF-1CE075958144}"/>
                </a:ext>
              </a:extLst>
            </p:cNvPr>
            <p:cNvSpPr txBox="1"/>
            <p:nvPr/>
          </p:nvSpPr>
          <p:spPr>
            <a:xfrm rot="5400000">
              <a:off x="7008335" y="2549956"/>
              <a:ext cx="372740" cy="388002"/>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5721EFD-0152-BF13-309F-C790C3F75D1B}"/>
                    </a:ext>
                  </a:extLst>
                </p:cNvPr>
                <p:cNvSpPr/>
                <p:nvPr/>
              </p:nvSpPr>
              <p:spPr>
                <a:xfrm>
                  <a:off x="7621314" y="3755553"/>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cs typeface="Times New Roman" panose="02020603050405020304" pitchFamily="18" charset="0"/>
                          </a:rPr>
                          <m:t>𝑣</m:t>
                        </m:r>
                        <m:r>
                          <a:rPr lang="en-US" sz="1200" b="0" i="1" baseline="-25000" dirty="0" smtClean="0">
                            <a:latin typeface="Cambria Math" panose="02040503050406030204" pitchFamily="18" charset="0"/>
                            <a:cs typeface="Times New Roman" panose="02020603050405020304" pitchFamily="18" charset="0"/>
                          </a:rPr>
                          <m:t>1</m:t>
                        </m:r>
                      </m:oMath>
                    </m:oMathPara>
                  </a14:m>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9" name="Oval 8">
                  <a:extLst>
                    <a:ext uri="{FF2B5EF4-FFF2-40B4-BE49-F238E27FC236}">
                      <a16:creationId xmlns:a16="http://schemas.microsoft.com/office/drawing/2014/main" id="{F5721EFD-0152-BF13-309F-C790C3F75D1B}"/>
                    </a:ext>
                  </a:extLst>
                </p:cNvPr>
                <p:cNvSpPr>
                  <a:spLocks noRot="1" noChangeAspect="1" noMove="1" noResize="1" noEditPoints="1" noAdjustHandles="1" noChangeArrowheads="1" noChangeShapeType="1" noTextEdit="1"/>
                </p:cNvSpPr>
                <p:nvPr/>
              </p:nvSpPr>
              <p:spPr>
                <a:xfrm>
                  <a:off x="7621314" y="3755553"/>
                  <a:ext cx="347472" cy="352023"/>
                </a:xfrm>
                <a:prstGeom prst="ellipse">
                  <a:avLst/>
                </a:prstGeom>
                <a:blipFill>
                  <a:blip r:embed="rId4"/>
                  <a:stretch>
                    <a:fillRect/>
                  </a:stretch>
                </a:blip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7C4CFCE3-489C-C3C5-956E-AED20589C9DC}"/>
                </a:ext>
              </a:extLst>
            </p:cNvPr>
            <p:cNvSpPr/>
            <p:nvPr/>
          </p:nvSpPr>
          <p:spPr>
            <a:xfrm>
              <a:off x="6919642" y="3998060"/>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A903F39D-78A3-EC18-130A-FCB91AF51704}"/>
                </a:ext>
              </a:extLst>
            </p:cNvPr>
            <p:cNvSpPr/>
            <p:nvPr/>
          </p:nvSpPr>
          <p:spPr>
            <a:xfrm>
              <a:off x="6919642" y="3383144"/>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22840F5E-2504-5C08-99EE-6FEE4B932271}"/>
                </a:ext>
              </a:extLst>
            </p:cNvPr>
            <p:cNvCxnSpPr>
              <a:cxnSpLocks/>
              <a:stCxn id="11" idx="6"/>
              <a:endCxn id="9" idx="2"/>
            </p:cNvCxnSpPr>
            <p:nvPr/>
          </p:nvCxnSpPr>
          <p:spPr>
            <a:xfrm>
              <a:off x="7267114" y="3559156"/>
              <a:ext cx="354200" cy="372409"/>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1D90421-144C-7631-4CE8-D9F964B18961}"/>
                </a:ext>
              </a:extLst>
            </p:cNvPr>
            <p:cNvCxnSpPr>
              <a:cxnSpLocks/>
              <a:stCxn id="10" idx="6"/>
              <a:endCxn id="9" idx="2"/>
            </p:cNvCxnSpPr>
            <p:nvPr/>
          </p:nvCxnSpPr>
          <p:spPr>
            <a:xfrm flipV="1">
              <a:off x="7267114" y="3931565"/>
              <a:ext cx="354200" cy="242507"/>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759B9FE-8E8D-DEC4-3785-351438AFAA00}"/>
                </a:ext>
              </a:extLst>
            </p:cNvPr>
            <p:cNvSpPr txBox="1"/>
            <p:nvPr/>
          </p:nvSpPr>
          <p:spPr>
            <a:xfrm rot="5400000">
              <a:off x="7008335" y="3698252"/>
              <a:ext cx="372740" cy="388002"/>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5945EB6-A620-9676-5F94-336C01DD4CFC}"/>
                    </a:ext>
                  </a:extLst>
                </p:cNvPr>
                <p:cNvSpPr/>
                <p:nvPr/>
              </p:nvSpPr>
              <p:spPr>
                <a:xfrm>
                  <a:off x="7621314" y="4892104"/>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cs typeface="Times New Roman" panose="02020603050405020304" pitchFamily="18" charset="0"/>
                          </a:rPr>
                          <m:t>𝑣</m:t>
                        </m:r>
                        <m:r>
                          <a:rPr lang="en-US" sz="1200" b="0" i="1" baseline="-25000" dirty="0" smtClean="0">
                            <a:latin typeface="Cambria Math" panose="02040503050406030204" pitchFamily="18" charset="0"/>
                            <a:cs typeface="Times New Roman" panose="02020603050405020304" pitchFamily="18" charset="0"/>
                          </a:rPr>
                          <m:t>𝑛</m:t>
                        </m:r>
                      </m:oMath>
                    </m:oMathPara>
                  </a14:m>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16" name="Oval 15">
                  <a:extLst>
                    <a:ext uri="{FF2B5EF4-FFF2-40B4-BE49-F238E27FC236}">
                      <a16:creationId xmlns:a16="http://schemas.microsoft.com/office/drawing/2014/main" id="{C5945EB6-A620-9676-5F94-336C01DD4CFC}"/>
                    </a:ext>
                  </a:extLst>
                </p:cNvPr>
                <p:cNvSpPr>
                  <a:spLocks noRot="1" noChangeAspect="1" noMove="1" noResize="1" noEditPoints="1" noAdjustHandles="1" noChangeArrowheads="1" noChangeShapeType="1" noTextEdit="1"/>
                </p:cNvSpPr>
                <p:nvPr/>
              </p:nvSpPr>
              <p:spPr>
                <a:xfrm>
                  <a:off x="7621314" y="4892104"/>
                  <a:ext cx="347472" cy="352023"/>
                </a:xfrm>
                <a:prstGeom prst="ellipse">
                  <a:avLst/>
                </a:prstGeom>
                <a:blipFill>
                  <a:blip r:embed="rId5"/>
                  <a:stretch>
                    <a:fillRect/>
                  </a:stretch>
                </a:blipFill>
                <a:ln/>
              </p:spPr>
              <p:txBody>
                <a:bodyPr/>
                <a:lstStyle/>
                <a:p>
                  <a:r>
                    <a:rPr lang="en-US">
                      <a:noFill/>
                    </a:rPr>
                    <a:t> </a:t>
                  </a:r>
                </a:p>
              </p:txBody>
            </p:sp>
          </mc:Fallback>
        </mc:AlternateContent>
        <p:sp>
          <p:nvSpPr>
            <p:cNvPr id="17" name="Oval 16">
              <a:extLst>
                <a:ext uri="{FF2B5EF4-FFF2-40B4-BE49-F238E27FC236}">
                  <a16:creationId xmlns:a16="http://schemas.microsoft.com/office/drawing/2014/main" id="{A77DF8B8-6A51-EF0B-E77D-B3B8AEBACBE6}"/>
                </a:ext>
              </a:extLst>
            </p:cNvPr>
            <p:cNvSpPr/>
            <p:nvPr/>
          </p:nvSpPr>
          <p:spPr>
            <a:xfrm>
              <a:off x="6919642" y="5191490"/>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B1D43B1D-FDF2-5EEE-9B42-DD783152C366}"/>
                </a:ext>
              </a:extLst>
            </p:cNvPr>
            <p:cNvSpPr/>
            <p:nvPr/>
          </p:nvSpPr>
          <p:spPr>
            <a:xfrm>
              <a:off x="6919642" y="4580021"/>
              <a:ext cx="347472" cy="35202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68B02C8D-8D08-EA9F-C1BE-A99887205162}"/>
                </a:ext>
              </a:extLst>
            </p:cNvPr>
            <p:cNvCxnSpPr>
              <a:cxnSpLocks/>
              <a:stCxn id="18" idx="6"/>
              <a:endCxn id="16" idx="2"/>
            </p:cNvCxnSpPr>
            <p:nvPr/>
          </p:nvCxnSpPr>
          <p:spPr>
            <a:xfrm>
              <a:off x="7267114" y="4756033"/>
              <a:ext cx="354200" cy="312083"/>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36E463-6581-1B9F-4FCE-6265DC4FE573}"/>
                </a:ext>
              </a:extLst>
            </p:cNvPr>
            <p:cNvCxnSpPr>
              <a:cxnSpLocks/>
              <a:stCxn id="17" idx="6"/>
              <a:endCxn id="16" idx="2"/>
            </p:cNvCxnSpPr>
            <p:nvPr/>
          </p:nvCxnSpPr>
          <p:spPr>
            <a:xfrm flipV="1">
              <a:off x="7267114" y="5068116"/>
              <a:ext cx="354200" cy="2993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44FF2C3-DC24-2F7E-D683-1456C4FF7F3A}"/>
                </a:ext>
              </a:extLst>
            </p:cNvPr>
            <p:cNvSpPr txBox="1"/>
            <p:nvPr/>
          </p:nvSpPr>
          <p:spPr>
            <a:xfrm rot="5400000">
              <a:off x="7008335" y="4885477"/>
              <a:ext cx="372740" cy="388002"/>
            </a:xfrm>
            <a:prstGeom prst="rect">
              <a:avLst/>
            </a:prstGeom>
            <a:noFill/>
          </p:spPr>
          <p:txBody>
            <a:bodyPr wrap="none" rtlCol="0">
              <a:spAutoFit/>
            </a:bodyPr>
            <a:lstStyle/>
            <a:p>
              <a:r>
                <a:rPr lang="en-US" sz="1200" dirty="0"/>
                <a:t>…</a:t>
              </a:r>
            </a:p>
          </p:txBody>
        </p:sp>
        <p:cxnSp>
          <p:nvCxnSpPr>
            <p:cNvPr id="25" name="Straight Arrow Connector 24">
              <a:extLst>
                <a:ext uri="{FF2B5EF4-FFF2-40B4-BE49-F238E27FC236}">
                  <a16:creationId xmlns:a16="http://schemas.microsoft.com/office/drawing/2014/main" id="{4FECE643-9F59-79CB-C83B-10CA8EB7D64D}"/>
                </a:ext>
              </a:extLst>
            </p:cNvPr>
            <p:cNvCxnSpPr>
              <a:cxnSpLocks/>
              <a:stCxn id="7" idx="6"/>
              <a:endCxn id="5" idx="2"/>
            </p:cNvCxnSpPr>
            <p:nvPr/>
          </p:nvCxnSpPr>
          <p:spPr>
            <a:xfrm>
              <a:off x="7267114" y="2430990"/>
              <a:ext cx="354200" cy="33759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0595494-F56B-0F4B-02D6-431B13D4A111}"/>
                </a:ext>
              </a:extLst>
            </p:cNvPr>
            <p:cNvCxnSpPr>
              <a:stCxn id="6" idx="6"/>
              <a:endCxn id="5" idx="2"/>
            </p:cNvCxnSpPr>
            <p:nvPr/>
          </p:nvCxnSpPr>
          <p:spPr>
            <a:xfrm flipV="1">
              <a:off x="7267114" y="2768582"/>
              <a:ext cx="354200" cy="2676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92" name="Group 91">
            <a:extLst>
              <a:ext uri="{FF2B5EF4-FFF2-40B4-BE49-F238E27FC236}">
                <a16:creationId xmlns:a16="http://schemas.microsoft.com/office/drawing/2014/main" id="{F233E2A6-BE0B-D026-C240-86A5EB1755CB}"/>
              </a:ext>
            </a:extLst>
          </p:cNvPr>
          <p:cNvGrpSpPr/>
          <p:nvPr/>
        </p:nvGrpSpPr>
        <p:grpSpPr>
          <a:xfrm>
            <a:off x="8263942" y="2562730"/>
            <a:ext cx="2909764" cy="2751540"/>
            <a:chOff x="8263942" y="2562730"/>
            <a:chExt cx="2909764" cy="2751540"/>
          </a:xfrm>
        </p:grpSpPr>
        <p:sp>
          <p:nvSpPr>
            <p:cNvPr id="15" name="TextBox 14">
              <a:extLst>
                <a:ext uri="{FF2B5EF4-FFF2-40B4-BE49-F238E27FC236}">
                  <a16:creationId xmlns:a16="http://schemas.microsoft.com/office/drawing/2014/main" id="{1C049185-8B88-6AE4-7329-2517F505DC7E}"/>
                </a:ext>
              </a:extLst>
            </p:cNvPr>
            <p:cNvSpPr txBox="1"/>
            <p:nvPr/>
          </p:nvSpPr>
          <p:spPr>
            <a:xfrm rot="5400000">
              <a:off x="8301156" y="4322975"/>
              <a:ext cx="354228" cy="344890"/>
            </a:xfrm>
            <a:prstGeom prst="rect">
              <a:avLst/>
            </a:prstGeom>
            <a:noFill/>
          </p:spPr>
          <p:txBody>
            <a:bodyPr wrap="none" rtlCol="0">
              <a:spAutoFit/>
            </a:bodyPr>
            <a:lstStyle/>
            <a:p>
              <a:r>
                <a:rPr lang="en-US" sz="1000" b="1" dirty="0"/>
                <a:t>…</a:t>
              </a:r>
            </a:p>
          </p:txBody>
        </p:sp>
        <p:grpSp>
          <p:nvGrpSpPr>
            <p:cNvPr id="54" name="Group 53">
              <a:extLst>
                <a:ext uri="{FF2B5EF4-FFF2-40B4-BE49-F238E27FC236}">
                  <a16:creationId xmlns:a16="http://schemas.microsoft.com/office/drawing/2014/main" id="{547B1463-A2AC-5D23-1934-C9F0DBFF5ACE}"/>
                </a:ext>
              </a:extLst>
            </p:cNvPr>
            <p:cNvGrpSpPr/>
            <p:nvPr/>
          </p:nvGrpSpPr>
          <p:grpSpPr>
            <a:xfrm>
              <a:off x="8808622" y="2582757"/>
              <a:ext cx="1379655" cy="382670"/>
              <a:chOff x="7899249" y="2006073"/>
              <a:chExt cx="1379655" cy="382670"/>
            </a:xfrm>
          </p:grpSpPr>
          <p:sp>
            <p:nvSpPr>
              <p:cNvPr id="55" name="Freeform 54">
                <a:extLst>
                  <a:ext uri="{FF2B5EF4-FFF2-40B4-BE49-F238E27FC236}">
                    <a16:creationId xmlns:a16="http://schemas.microsoft.com/office/drawing/2014/main" id="{FA7504D1-3216-9F65-ED4F-4748F34F8683}"/>
                  </a:ext>
                </a:extLst>
              </p:cNvPr>
              <p:cNvSpPr/>
              <p:nvPr/>
            </p:nvSpPr>
            <p:spPr>
              <a:xfrm>
                <a:off x="856980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56" name="Freeform 55">
                <a:extLst>
                  <a:ext uri="{FF2B5EF4-FFF2-40B4-BE49-F238E27FC236}">
                    <a16:creationId xmlns:a16="http://schemas.microsoft.com/office/drawing/2014/main" id="{7A34977E-B529-E836-BBB2-AF01EFD6C1F9}"/>
                  </a:ext>
                </a:extLst>
              </p:cNvPr>
              <p:cNvSpPr/>
              <p:nvPr/>
            </p:nvSpPr>
            <p:spPr>
              <a:xfrm>
                <a:off x="8707695"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57" name="Freeform 56">
                <a:extLst>
                  <a:ext uri="{FF2B5EF4-FFF2-40B4-BE49-F238E27FC236}">
                    <a16:creationId xmlns:a16="http://schemas.microsoft.com/office/drawing/2014/main" id="{D47599E9-F1FB-D347-BB75-595C5D8C0FB8}"/>
                  </a:ext>
                </a:extLst>
              </p:cNvPr>
              <p:cNvSpPr/>
              <p:nvPr/>
            </p:nvSpPr>
            <p:spPr>
              <a:xfrm>
                <a:off x="9045623"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58" name="Freeform 57">
                <a:extLst>
                  <a:ext uri="{FF2B5EF4-FFF2-40B4-BE49-F238E27FC236}">
                    <a16:creationId xmlns:a16="http://schemas.microsoft.com/office/drawing/2014/main" id="{C087B323-E65A-BACE-B002-25EB8AB658F0}"/>
                  </a:ext>
                </a:extLst>
              </p:cNvPr>
              <p:cNvSpPr/>
              <p:nvPr/>
            </p:nvSpPr>
            <p:spPr>
              <a:xfrm>
                <a:off x="9210818"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59" name="TextBox 58">
                <a:extLst>
                  <a:ext uri="{FF2B5EF4-FFF2-40B4-BE49-F238E27FC236}">
                    <a16:creationId xmlns:a16="http://schemas.microsoft.com/office/drawing/2014/main" id="{5BAFFE9A-E14B-D35E-9BC2-A99EF42AA818}"/>
                  </a:ext>
                </a:extLst>
              </p:cNvPr>
              <p:cNvSpPr txBox="1"/>
              <p:nvPr/>
            </p:nvSpPr>
            <p:spPr>
              <a:xfrm>
                <a:off x="8760460" y="2006073"/>
                <a:ext cx="294953"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432FF"/>
                    </a:solidFill>
                    <a:effectLst/>
                    <a:uFillTx/>
                    <a:latin typeface="Palatino"/>
                    <a:ea typeface="Palatino"/>
                    <a:cs typeface="Palatino"/>
                    <a:sym typeface="Palatino"/>
                  </a:rPr>
                  <a:t>…</a:t>
                </a:r>
              </a:p>
            </p:txBody>
          </p:sp>
          <p:cxnSp>
            <p:nvCxnSpPr>
              <p:cNvPr id="60" name="Straight Connector 59">
                <a:extLst>
                  <a:ext uri="{FF2B5EF4-FFF2-40B4-BE49-F238E27FC236}">
                    <a16:creationId xmlns:a16="http://schemas.microsoft.com/office/drawing/2014/main" id="{5DC957F7-690B-2B95-BBE1-995CA373B674}"/>
                  </a:ext>
                </a:extLst>
              </p:cNvPr>
              <p:cNvCxnSpPr>
                <a:cxnSpLocks/>
              </p:cNvCxnSpPr>
              <p:nvPr/>
            </p:nvCxnSpPr>
            <p:spPr>
              <a:xfrm>
                <a:off x="7899249" y="2388743"/>
                <a:ext cx="1379655" cy="0"/>
              </a:xfrm>
              <a:prstGeom prst="line">
                <a:avLst/>
              </a:prstGeom>
              <a:noFill/>
              <a:ln w="6350" cap="flat">
                <a:solidFill>
                  <a:srgbClr val="0432FF"/>
                </a:solidFill>
                <a:prstDash val="sysDash"/>
                <a:miter lim="400000"/>
              </a:ln>
              <a:effectLst/>
              <a:sp3d/>
            </p:spPr>
            <p:style>
              <a:lnRef idx="0">
                <a:scrgbClr r="0" g="0" b="0"/>
              </a:lnRef>
              <a:fillRef idx="0">
                <a:scrgbClr r="0" g="0" b="0"/>
              </a:fillRef>
              <a:effectRef idx="0">
                <a:scrgbClr r="0" g="0" b="0"/>
              </a:effectRef>
              <a:fontRef idx="none"/>
            </p:style>
          </p:cxnSp>
          <p:sp>
            <p:nvSpPr>
              <p:cNvPr id="61" name="Freeform 60">
                <a:extLst>
                  <a:ext uri="{FF2B5EF4-FFF2-40B4-BE49-F238E27FC236}">
                    <a16:creationId xmlns:a16="http://schemas.microsoft.com/office/drawing/2014/main" id="{8F1C2CD4-6B45-FBAC-D156-FFD59ABB5965}"/>
                  </a:ext>
                </a:extLst>
              </p:cNvPr>
              <p:cNvSpPr/>
              <p:nvPr/>
            </p:nvSpPr>
            <p:spPr>
              <a:xfrm>
                <a:off x="841359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62" name="Freeform 61">
                <a:extLst>
                  <a:ext uri="{FF2B5EF4-FFF2-40B4-BE49-F238E27FC236}">
                    <a16:creationId xmlns:a16="http://schemas.microsoft.com/office/drawing/2014/main" id="{84DBC72D-DBA1-4DB5-BAA0-50C25501F21F}"/>
                  </a:ext>
                </a:extLst>
              </p:cNvPr>
              <p:cNvSpPr/>
              <p:nvPr/>
            </p:nvSpPr>
            <p:spPr>
              <a:xfrm>
                <a:off x="8257389" y="204798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63" name="Freeform 62">
                <a:extLst>
                  <a:ext uri="{FF2B5EF4-FFF2-40B4-BE49-F238E27FC236}">
                    <a16:creationId xmlns:a16="http://schemas.microsoft.com/office/drawing/2014/main" id="{95FDCE38-5E56-376A-1E3E-807138489CA1}"/>
                  </a:ext>
                </a:extLst>
              </p:cNvPr>
              <p:cNvSpPr/>
              <p:nvPr/>
            </p:nvSpPr>
            <p:spPr>
              <a:xfrm>
                <a:off x="807831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64" name="Freeform 63">
                <a:extLst>
                  <a:ext uri="{FF2B5EF4-FFF2-40B4-BE49-F238E27FC236}">
                    <a16:creationId xmlns:a16="http://schemas.microsoft.com/office/drawing/2014/main" id="{E39318B7-B67B-8923-C8BB-C10F16980FBC}"/>
                  </a:ext>
                </a:extLst>
              </p:cNvPr>
              <p:cNvSpPr/>
              <p:nvPr/>
            </p:nvSpPr>
            <p:spPr>
              <a:xfrm>
                <a:off x="791067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grpSp>
        <p:sp>
          <p:nvSpPr>
            <p:cNvPr id="65" name="Down Arrow 64">
              <a:extLst>
                <a:ext uri="{FF2B5EF4-FFF2-40B4-BE49-F238E27FC236}">
                  <a16:creationId xmlns:a16="http://schemas.microsoft.com/office/drawing/2014/main" id="{8858BB84-9037-739A-5B32-E27FC14F5FF1}"/>
                </a:ext>
              </a:extLst>
            </p:cNvPr>
            <p:cNvSpPr/>
            <p:nvPr/>
          </p:nvSpPr>
          <p:spPr>
            <a:xfrm rot="16200000">
              <a:off x="8228547" y="2658167"/>
              <a:ext cx="395835" cy="270435"/>
            </a:xfrm>
            <a:prstGeom prst="downArrow">
              <a:avLst/>
            </a:prstGeom>
            <a:pattFill prst="pct50">
              <a:fgClr>
                <a:srgbClr val="0432FF"/>
              </a:fgClr>
              <a:bgClr>
                <a:srgbClr val="FFFFFF"/>
              </a:bgClr>
            </a:patt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grpSp>
          <p:nvGrpSpPr>
            <p:cNvPr id="66" name="Group 65">
              <a:extLst>
                <a:ext uri="{FF2B5EF4-FFF2-40B4-BE49-F238E27FC236}">
                  <a16:creationId xmlns:a16="http://schemas.microsoft.com/office/drawing/2014/main" id="{58D8E29B-4974-40CB-9945-C07B8F22CD43}"/>
                </a:ext>
              </a:extLst>
            </p:cNvPr>
            <p:cNvGrpSpPr/>
            <p:nvPr/>
          </p:nvGrpSpPr>
          <p:grpSpPr>
            <a:xfrm>
              <a:off x="8800383" y="3723701"/>
              <a:ext cx="1379655" cy="382670"/>
              <a:chOff x="7899249" y="2006073"/>
              <a:chExt cx="1379655" cy="382670"/>
            </a:xfrm>
          </p:grpSpPr>
          <p:sp>
            <p:nvSpPr>
              <p:cNvPr id="67" name="Freeform 66">
                <a:extLst>
                  <a:ext uri="{FF2B5EF4-FFF2-40B4-BE49-F238E27FC236}">
                    <a16:creationId xmlns:a16="http://schemas.microsoft.com/office/drawing/2014/main" id="{8CE3EC52-A41B-91DC-ED1B-35487896EE19}"/>
                  </a:ext>
                </a:extLst>
              </p:cNvPr>
              <p:cNvSpPr/>
              <p:nvPr/>
            </p:nvSpPr>
            <p:spPr>
              <a:xfrm>
                <a:off x="856980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68" name="Freeform 67">
                <a:extLst>
                  <a:ext uri="{FF2B5EF4-FFF2-40B4-BE49-F238E27FC236}">
                    <a16:creationId xmlns:a16="http://schemas.microsoft.com/office/drawing/2014/main" id="{7E348830-F236-361D-CAE7-8C8D0077B3E4}"/>
                  </a:ext>
                </a:extLst>
              </p:cNvPr>
              <p:cNvSpPr/>
              <p:nvPr/>
            </p:nvSpPr>
            <p:spPr>
              <a:xfrm>
                <a:off x="8707695"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69" name="Freeform 68">
                <a:extLst>
                  <a:ext uri="{FF2B5EF4-FFF2-40B4-BE49-F238E27FC236}">
                    <a16:creationId xmlns:a16="http://schemas.microsoft.com/office/drawing/2014/main" id="{56D11461-F546-3EAE-3C36-471C0C727F8E}"/>
                  </a:ext>
                </a:extLst>
              </p:cNvPr>
              <p:cNvSpPr/>
              <p:nvPr/>
            </p:nvSpPr>
            <p:spPr>
              <a:xfrm>
                <a:off x="9045623"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0" name="Freeform 69">
                <a:extLst>
                  <a:ext uri="{FF2B5EF4-FFF2-40B4-BE49-F238E27FC236}">
                    <a16:creationId xmlns:a16="http://schemas.microsoft.com/office/drawing/2014/main" id="{43195C52-7C8D-4C40-2669-1C052DA3F96E}"/>
                  </a:ext>
                </a:extLst>
              </p:cNvPr>
              <p:cNvSpPr/>
              <p:nvPr/>
            </p:nvSpPr>
            <p:spPr>
              <a:xfrm>
                <a:off x="9210818"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1" name="TextBox 70">
                <a:extLst>
                  <a:ext uri="{FF2B5EF4-FFF2-40B4-BE49-F238E27FC236}">
                    <a16:creationId xmlns:a16="http://schemas.microsoft.com/office/drawing/2014/main" id="{9A8313FF-FF7D-F1E5-400C-83F93D8D620C}"/>
                  </a:ext>
                </a:extLst>
              </p:cNvPr>
              <p:cNvSpPr txBox="1"/>
              <p:nvPr/>
            </p:nvSpPr>
            <p:spPr>
              <a:xfrm>
                <a:off x="8760460" y="2006073"/>
                <a:ext cx="294953"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432FF"/>
                    </a:solidFill>
                    <a:effectLst/>
                    <a:uFillTx/>
                    <a:latin typeface="Palatino"/>
                    <a:ea typeface="Palatino"/>
                    <a:cs typeface="Palatino"/>
                    <a:sym typeface="Palatino"/>
                  </a:rPr>
                  <a:t>…</a:t>
                </a:r>
              </a:p>
            </p:txBody>
          </p:sp>
          <p:cxnSp>
            <p:nvCxnSpPr>
              <p:cNvPr id="72" name="Straight Connector 71">
                <a:extLst>
                  <a:ext uri="{FF2B5EF4-FFF2-40B4-BE49-F238E27FC236}">
                    <a16:creationId xmlns:a16="http://schemas.microsoft.com/office/drawing/2014/main" id="{0CB4F5B4-081B-7222-EE88-C5AF87E37220}"/>
                  </a:ext>
                </a:extLst>
              </p:cNvPr>
              <p:cNvCxnSpPr>
                <a:cxnSpLocks/>
              </p:cNvCxnSpPr>
              <p:nvPr/>
            </p:nvCxnSpPr>
            <p:spPr>
              <a:xfrm>
                <a:off x="7899249" y="2388743"/>
                <a:ext cx="1379655" cy="0"/>
              </a:xfrm>
              <a:prstGeom prst="line">
                <a:avLst/>
              </a:prstGeom>
              <a:noFill/>
              <a:ln w="6350" cap="flat">
                <a:solidFill>
                  <a:srgbClr val="0432FF"/>
                </a:solidFill>
                <a:prstDash val="sysDash"/>
                <a:miter lim="400000"/>
              </a:ln>
              <a:effectLst/>
              <a:sp3d/>
            </p:spPr>
            <p:style>
              <a:lnRef idx="0">
                <a:scrgbClr r="0" g="0" b="0"/>
              </a:lnRef>
              <a:fillRef idx="0">
                <a:scrgbClr r="0" g="0" b="0"/>
              </a:fillRef>
              <a:effectRef idx="0">
                <a:scrgbClr r="0" g="0" b="0"/>
              </a:effectRef>
              <a:fontRef idx="none"/>
            </p:style>
          </p:cxnSp>
          <p:sp>
            <p:nvSpPr>
              <p:cNvPr id="73" name="Freeform 72">
                <a:extLst>
                  <a:ext uri="{FF2B5EF4-FFF2-40B4-BE49-F238E27FC236}">
                    <a16:creationId xmlns:a16="http://schemas.microsoft.com/office/drawing/2014/main" id="{F4E9A0DD-C384-7DA9-DC7C-6979DB2E7623}"/>
                  </a:ext>
                </a:extLst>
              </p:cNvPr>
              <p:cNvSpPr/>
              <p:nvPr/>
            </p:nvSpPr>
            <p:spPr>
              <a:xfrm>
                <a:off x="841359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4" name="Freeform 73">
                <a:extLst>
                  <a:ext uri="{FF2B5EF4-FFF2-40B4-BE49-F238E27FC236}">
                    <a16:creationId xmlns:a16="http://schemas.microsoft.com/office/drawing/2014/main" id="{131897E8-4B41-ACAE-AE84-746329AFA375}"/>
                  </a:ext>
                </a:extLst>
              </p:cNvPr>
              <p:cNvSpPr/>
              <p:nvPr/>
            </p:nvSpPr>
            <p:spPr>
              <a:xfrm>
                <a:off x="8257389" y="204798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5" name="Freeform 74">
                <a:extLst>
                  <a:ext uri="{FF2B5EF4-FFF2-40B4-BE49-F238E27FC236}">
                    <a16:creationId xmlns:a16="http://schemas.microsoft.com/office/drawing/2014/main" id="{52600D3C-71BA-B7CA-53A9-333CE261A626}"/>
                  </a:ext>
                </a:extLst>
              </p:cNvPr>
              <p:cNvSpPr/>
              <p:nvPr/>
            </p:nvSpPr>
            <p:spPr>
              <a:xfrm>
                <a:off x="807831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6" name="Freeform 75">
                <a:extLst>
                  <a:ext uri="{FF2B5EF4-FFF2-40B4-BE49-F238E27FC236}">
                    <a16:creationId xmlns:a16="http://schemas.microsoft.com/office/drawing/2014/main" id="{06AC4392-B432-0D53-AC14-8DB36C6B2B77}"/>
                  </a:ext>
                </a:extLst>
              </p:cNvPr>
              <p:cNvSpPr/>
              <p:nvPr/>
            </p:nvSpPr>
            <p:spPr>
              <a:xfrm>
                <a:off x="791067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grpSp>
        <p:grpSp>
          <p:nvGrpSpPr>
            <p:cNvPr id="77" name="Group 76">
              <a:extLst>
                <a:ext uri="{FF2B5EF4-FFF2-40B4-BE49-F238E27FC236}">
                  <a16:creationId xmlns:a16="http://schemas.microsoft.com/office/drawing/2014/main" id="{558ED489-726B-B29A-700E-A3DA6F940D9D}"/>
                </a:ext>
              </a:extLst>
            </p:cNvPr>
            <p:cNvGrpSpPr/>
            <p:nvPr/>
          </p:nvGrpSpPr>
          <p:grpSpPr>
            <a:xfrm>
              <a:off x="8792142" y="4839935"/>
              <a:ext cx="1379655" cy="382670"/>
              <a:chOff x="7899249" y="2006073"/>
              <a:chExt cx="1379655" cy="382670"/>
            </a:xfrm>
          </p:grpSpPr>
          <p:sp>
            <p:nvSpPr>
              <p:cNvPr id="78" name="Freeform 77">
                <a:extLst>
                  <a:ext uri="{FF2B5EF4-FFF2-40B4-BE49-F238E27FC236}">
                    <a16:creationId xmlns:a16="http://schemas.microsoft.com/office/drawing/2014/main" id="{FBAD1D7D-FB8E-1B08-68A9-DC693121266D}"/>
                  </a:ext>
                </a:extLst>
              </p:cNvPr>
              <p:cNvSpPr/>
              <p:nvPr/>
            </p:nvSpPr>
            <p:spPr>
              <a:xfrm>
                <a:off x="856980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79" name="Freeform 78">
                <a:extLst>
                  <a:ext uri="{FF2B5EF4-FFF2-40B4-BE49-F238E27FC236}">
                    <a16:creationId xmlns:a16="http://schemas.microsoft.com/office/drawing/2014/main" id="{E1F8C2A0-D17D-D551-4CD1-F866E994BA86}"/>
                  </a:ext>
                </a:extLst>
              </p:cNvPr>
              <p:cNvSpPr/>
              <p:nvPr/>
            </p:nvSpPr>
            <p:spPr>
              <a:xfrm>
                <a:off x="8707695"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0" name="Freeform 79">
                <a:extLst>
                  <a:ext uri="{FF2B5EF4-FFF2-40B4-BE49-F238E27FC236}">
                    <a16:creationId xmlns:a16="http://schemas.microsoft.com/office/drawing/2014/main" id="{8435355E-5CEF-DDC0-8598-ADA8042F4B2B}"/>
                  </a:ext>
                </a:extLst>
              </p:cNvPr>
              <p:cNvSpPr/>
              <p:nvPr/>
            </p:nvSpPr>
            <p:spPr>
              <a:xfrm>
                <a:off x="9045623"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1" name="Freeform 80">
                <a:extLst>
                  <a:ext uri="{FF2B5EF4-FFF2-40B4-BE49-F238E27FC236}">
                    <a16:creationId xmlns:a16="http://schemas.microsoft.com/office/drawing/2014/main" id="{015EAA42-53F8-1278-BEFE-22D7450C34A9}"/>
                  </a:ext>
                </a:extLst>
              </p:cNvPr>
              <p:cNvSpPr/>
              <p:nvPr/>
            </p:nvSpPr>
            <p:spPr>
              <a:xfrm>
                <a:off x="9210818"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2" name="TextBox 81">
                <a:extLst>
                  <a:ext uri="{FF2B5EF4-FFF2-40B4-BE49-F238E27FC236}">
                    <a16:creationId xmlns:a16="http://schemas.microsoft.com/office/drawing/2014/main" id="{41A4763C-B5CD-86EA-DF1F-E613A50F4A44}"/>
                  </a:ext>
                </a:extLst>
              </p:cNvPr>
              <p:cNvSpPr txBox="1"/>
              <p:nvPr/>
            </p:nvSpPr>
            <p:spPr>
              <a:xfrm>
                <a:off x="8760460" y="2006073"/>
                <a:ext cx="294953"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 b="0" i="0" u="none" strike="noStrike" cap="none" spc="0" normalizeH="0" baseline="0" dirty="0">
                    <a:ln>
                      <a:noFill/>
                    </a:ln>
                    <a:solidFill>
                      <a:srgbClr val="0432FF"/>
                    </a:solidFill>
                    <a:effectLst/>
                    <a:uFillTx/>
                    <a:latin typeface="Palatino"/>
                    <a:ea typeface="Palatino"/>
                    <a:cs typeface="Palatino"/>
                    <a:sym typeface="Palatino"/>
                  </a:rPr>
                  <a:t>…</a:t>
                </a:r>
              </a:p>
            </p:txBody>
          </p:sp>
          <p:cxnSp>
            <p:nvCxnSpPr>
              <p:cNvPr id="83" name="Straight Connector 82">
                <a:extLst>
                  <a:ext uri="{FF2B5EF4-FFF2-40B4-BE49-F238E27FC236}">
                    <a16:creationId xmlns:a16="http://schemas.microsoft.com/office/drawing/2014/main" id="{05BD2660-2ADA-AD2D-9F6F-D8C33541993A}"/>
                  </a:ext>
                </a:extLst>
              </p:cNvPr>
              <p:cNvCxnSpPr>
                <a:cxnSpLocks/>
              </p:cNvCxnSpPr>
              <p:nvPr/>
            </p:nvCxnSpPr>
            <p:spPr>
              <a:xfrm>
                <a:off x="7899249" y="2388743"/>
                <a:ext cx="1379655" cy="0"/>
              </a:xfrm>
              <a:prstGeom prst="line">
                <a:avLst/>
              </a:prstGeom>
              <a:noFill/>
              <a:ln w="6350" cap="flat">
                <a:solidFill>
                  <a:srgbClr val="0432FF"/>
                </a:solidFill>
                <a:prstDash val="sysDash"/>
                <a:miter lim="400000"/>
              </a:ln>
              <a:effectLst/>
              <a:sp3d/>
            </p:spPr>
            <p:style>
              <a:lnRef idx="0">
                <a:scrgbClr r="0" g="0" b="0"/>
              </a:lnRef>
              <a:fillRef idx="0">
                <a:scrgbClr r="0" g="0" b="0"/>
              </a:fillRef>
              <a:effectRef idx="0">
                <a:scrgbClr r="0" g="0" b="0"/>
              </a:effectRef>
              <a:fontRef idx="none"/>
            </p:style>
          </p:cxnSp>
          <p:sp>
            <p:nvSpPr>
              <p:cNvPr id="84" name="Freeform 83">
                <a:extLst>
                  <a:ext uri="{FF2B5EF4-FFF2-40B4-BE49-F238E27FC236}">
                    <a16:creationId xmlns:a16="http://schemas.microsoft.com/office/drawing/2014/main" id="{C0D0EE35-4B4D-C99F-F938-36D1CF777189}"/>
                  </a:ext>
                </a:extLst>
              </p:cNvPr>
              <p:cNvSpPr/>
              <p:nvPr/>
            </p:nvSpPr>
            <p:spPr>
              <a:xfrm>
                <a:off x="841359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5" name="Freeform 84">
                <a:extLst>
                  <a:ext uri="{FF2B5EF4-FFF2-40B4-BE49-F238E27FC236}">
                    <a16:creationId xmlns:a16="http://schemas.microsoft.com/office/drawing/2014/main" id="{77865B21-A202-61DE-F5F1-796B11B078B0}"/>
                  </a:ext>
                </a:extLst>
              </p:cNvPr>
              <p:cNvSpPr/>
              <p:nvPr/>
            </p:nvSpPr>
            <p:spPr>
              <a:xfrm>
                <a:off x="8257389" y="204798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6" name="Freeform 85">
                <a:extLst>
                  <a:ext uri="{FF2B5EF4-FFF2-40B4-BE49-F238E27FC236}">
                    <a16:creationId xmlns:a16="http://schemas.microsoft.com/office/drawing/2014/main" id="{212DB2B0-7EA3-9386-30AF-55AB20410236}"/>
                  </a:ext>
                </a:extLst>
              </p:cNvPr>
              <p:cNvSpPr/>
              <p:nvPr/>
            </p:nvSpPr>
            <p:spPr>
              <a:xfrm>
                <a:off x="8078319" y="204036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87" name="Freeform 86">
                <a:extLst>
                  <a:ext uri="{FF2B5EF4-FFF2-40B4-BE49-F238E27FC236}">
                    <a16:creationId xmlns:a16="http://schemas.microsoft.com/office/drawing/2014/main" id="{993D60D1-A00E-CDD7-F221-80F243C460A7}"/>
                  </a:ext>
                </a:extLst>
              </p:cNvPr>
              <p:cNvSpPr/>
              <p:nvPr/>
            </p:nvSpPr>
            <p:spPr>
              <a:xfrm>
                <a:off x="7910679" y="2044173"/>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grpSp>
        <p:sp>
          <p:nvSpPr>
            <p:cNvPr id="88" name="Down Arrow 87">
              <a:extLst>
                <a:ext uri="{FF2B5EF4-FFF2-40B4-BE49-F238E27FC236}">
                  <a16:creationId xmlns:a16="http://schemas.microsoft.com/office/drawing/2014/main" id="{068ACCF7-C401-9A8C-E244-CA088C4143E9}"/>
                </a:ext>
              </a:extLst>
            </p:cNvPr>
            <p:cNvSpPr/>
            <p:nvPr/>
          </p:nvSpPr>
          <p:spPr>
            <a:xfrm rot="16200000">
              <a:off x="8221546" y="3814797"/>
              <a:ext cx="395835" cy="270435"/>
            </a:xfrm>
            <a:prstGeom prst="downArrow">
              <a:avLst/>
            </a:prstGeom>
            <a:pattFill prst="pct50">
              <a:fgClr>
                <a:srgbClr val="0432FF"/>
              </a:fgClr>
              <a:bgClr>
                <a:srgbClr val="FFFFFF"/>
              </a:bgClr>
            </a:patt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89" name="Down Arrow 88">
              <a:extLst>
                <a:ext uri="{FF2B5EF4-FFF2-40B4-BE49-F238E27FC236}">
                  <a16:creationId xmlns:a16="http://schemas.microsoft.com/office/drawing/2014/main" id="{8B49D1A3-EFB7-0EE5-CD5F-85758DE9CF25}"/>
                </a:ext>
              </a:extLst>
            </p:cNvPr>
            <p:cNvSpPr/>
            <p:nvPr/>
          </p:nvSpPr>
          <p:spPr>
            <a:xfrm rot="16200000">
              <a:off x="8201242" y="4976866"/>
              <a:ext cx="395835" cy="270435"/>
            </a:xfrm>
            <a:prstGeom prst="downArrow">
              <a:avLst/>
            </a:prstGeom>
            <a:pattFill prst="pct50">
              <a:fgClr>
                <a:srgbClr val="0432FF"/>
              </a:fgClr>
              <a:bgClr>
                <a:srgbClr val="FFFFFF"/>
              </a:bgClr>
            </a:pattFill>
            <a:ln w="12700" cap="flat">
              <a:solidFill>
                <a:srgbClr val="0432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23" name="TextBox 22">
              <a:extLst>
                <a:ext uri="{FF2B5EF4-FFF2-40B4-BE49-F238E27FC236}">
                  <a16:creationId xmlns:a16="http://schemas.microsoft.com/office/drawing/2014/main" id="{A2F40A68-F67F-D40A-3F25-B6AF57E95BBC}"/>
                </a:ext>
              </a:extLst>
            </p:cNvPr>
            <p:cNvSpPr txBox="1"/>
            <p:nvPr/>
          </p:nvSpPr>
          <p:spPr>
            <a:xfrm>
              <a:off x="10457096" y="2562730"/>
              <a:ext cx="7101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warp</a:t>
              </a:r>
              <a:r>
                <a:rPr kumimoji="0" lang="en-US" sz="2000" b="0" i="0" u="none" strike="noStrike" cap="none" spc="0" normalizeH="0" baseline="-25000" dirty="0">
                  <a:ln>
                    <a:noFill/>
                  </a:ln>
                  <a:solidFill>
                    <a:srgbClr val="414141"/>
                  </a:solidFill>
                  <a:effectLst/>
                  <a:uFillTx/>
                  <a:latin typeface="Gill Sans MT" panose="020B0502020104020203" pitchFamily="34" charset="77"/>
                  <a:sym typeface="Palatino"/>
                </a:rPr>
                <a:t>0</a:t>
              </a:r>
              <a:endParaRPr kumimoji="0" lang="en-US" sz="20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90" name="TextBox 89">
              <a:extLst>
                <a:ext uri="{FF2B5EF4-FFF2-40B4-BE49-F238E27FC236}">
                  <a16:creationId xmlns:a16="http://schemas.microsoft.com/office/drawing/2014/main" id="{455D4648-7780-0274-0081-EC7E64405475}"/>
                </a:ext>
              </a:extLst>
            </p:cNvPr>
            <p:cNvSpPr txBox="1"/>
            <p:nvPr/>
          </p:nvSpPr>
          <p:spPr>
            <a:xfrm>
              <a:off x="10463575" y="3737693"/>
              <a:ext cx="7101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warp</a:t>
              </a:r>
              <a:r>
                <a:rPr lang="en-US" sz="2000" baseline="-25000" dirty="0">
                  <a:latin typeface="Gill Sans MT" panose="020B0502020104020203" pitchFamily="34" charset="77"/>
                </a:rPr>
                <a:t>1</a:t>
              </a:r>
              <a:endParaRPr kumimoji="0" lang="en-US" sz="2000" b="0" i="0" u="none" strike="noStrike" cap="none" spc="0" normalizeH="0" baseline="0" dirty="0">
                <a:ln>
                  <a:noFill/>
                </a:ln>
                <a:solidFill>
                  <a:srgbClr val="414141"/>
                </a:solidFill>
                <a:effectLst/>
                <a:uFillTx/>
                <a:latin typeface="Gill Sans MT" panose="020B0502020104020203" pitchFamily="34" charset="77"/>
                <a:sym typeface="Palatino"/>
              </a:endParaRPr>
            </a:p>
          </p:txBody>
        </p:sp>
        <p:sp>
          <p:nvSpPr>
            <p:cNvPr id="91" name="TextBox 90">
              <a:extLst>
                <a:ext uri="{FF2B5EF4-FFF2-40B4-BE49-F238E27FC236}">
                  <a16:creationId xmlns:a16="http://schemas.microsoft.com/office/drawing/2014/main" id="{92880E6F-B6A3-6440-2D26-47541443ED39}"/>
                </a:ext>
              </a:extLst>
            </p:cNvPr>
            <p:cNvSpPr txBox="1"/>
            <p:nvPr/>
          </p:nvSpPr>
          <p:spPr>
            <a:xfrm>
              <a:off x="10444481" y="4903901"/>
              <a:ext cx="7101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err="1">
                  <a:ln>
                    <a:noFill/>
                  </a:ln>
                  <a:solidFill>
                    <a:srgbClr val="414141"/>
                  </a:solidFill>
                  <a:effectLst/>
                  <a:uFillTx/>
                  <a:latin typeface="Gill Sans MT" panose="020B0502020104020203" pitchFamily="34" charset="77"/>
                  <a:sym typeface="Palatino"/>
                </a:rPr>
                <a:t>warp</a:t>
              </a:r>
              <a:r>
                <a:rPr kumimoji="0" lang="en-US" sz="2000" b="0" i="0" u="none" strike="noStrike" cap="none" spc="0" normalizeH="0" baseline="-25000" dirty="0" err="1">
                  <a:ln>
                    <a:noFill/>
                  </a:ln>
                  <a:solidFill>
                    <a:srgbClr val="414141"/>
                  </a:solidFill>
                  <a:effectLst/>
                  <a:uFillTx/>
                  <a:latin typeface="Gill Sans MT" panose="020B0502020104020203" pitchFamily="34" charset="77"/>
                  <a:sym typeface="Palatino"/>
                </a:rPr>
                <a:t>n</a:t>
              </a:r>
              <a:endParaRPr kumimoji="0" lang="en-US" sz="20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sp>
        <p:nvSpPr>
          <p:cNvPr id="93" name="Slide Number Placeholder 3">
            <a:extLst>
              <a:ext uri="{FF2B5EF4-FFF2-40B4-BE49-F238E27FC236}">
                <a16:creationId xmlns:a16="http://schemas.microsoft.com/office/drawing/2014/main" id="{623FA66E-7396-5445-91D2-70761BE6AD86}"/>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64</a:t>
            </a:fld>
            <a:endParaRPr lang="en-US" dirty="0"/>
          </a:p>
        </p:txBody>
      </p:sp>
    </p:spTree>
    <p:extLst>
      <p:ext uri="{BB962C8B-B14F-4D97-AF65-F5344CB8AC3E}">
        <p14:creationId xmlns:p14="http://schemas.microsoft.com/office/powerpoint/2010/main" val="21570916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26A769-1078-04EF-839F-EE4C1AF82D98}"/>
              </a:ext>
            </a:extLst>
          </p:cNvPr>
          <p:cNvSpPr>
            <a:spLocks noGrp="1"/>
          </p:cNvSpPr>
          <p:nvPr>
            <p:ph type="body" idx="1"/>
          </p:nvPr>
        </p:nvSpPr>
        <p:spPr>
          <a:xfrm>
            <a:off x="484211" y="1550061"/>
            <a:ext cx="6046852" cy="4485513"/>
          </a:xfrm>
        </p:spPr>
        <p:txBody>
          <a:bodyPr>
            <a:normAutofit/>
          </a:bodyPr>
          <a:lstStyle/>
          <a:p>
            <a:pPr>
              <a:spcBef>
                <a:spcPts val="1100"/>
              </a:spcBef>
            </a:pPr>
            <a:r>
              <a:rPr lang="en-US" dirty="0"/>
              <a:t>Second level of parallelism</a:t>
            </a:r>
          </a:p>
          <a:p>
            <a:pPr lvl="1">
              <a:spcBef>
                <a:spcPts val="1100"/>
              </a:spcBef>
            </a:pPr>
            <a:r>
              <a:rPr lang="en-US" i="1" dirty="0">
                <a:solidFill>
                  <a:srgbClr val="FF0000"/>
                </a:solidFill>
              </a:rPr>
              <a:t>feature-thread</a:t>
            </a:r>
            <a:r>
              <a:rPr lang="en-US" dirty="0"/>
              <a:t>: Mapping each feature dimension of a vertex to a thread in the warp.</a:t>
            </a:r>
            <a:br>
              <a:rPr lang="en-US" dirty="0"/>
            </a:br>
            <a:endParaRPr lang="en-US" sz="3200" dirty="0"/>
          </a:p>
          <a:p>
            <a:pPr>
              <a:spcBef>
                <a:spcPts val="1100"/>
              </a:spcBef>
            </a:pPr>
            <a:r>
              <a:rPr lang="en-US" dirty="0"/>
              <a:t>Benefits</a:t>
            </a:r>
          </a:p>
          <a:p>
            <a:pPr lvl="1">
              <a:spcBef>
                <a:spcPts val="1100"/>
              </a:spcBef>
            </a:pPr>
            <a:r>
              <a:rPr lang="en-US" i="1" dirty="0">
                <a:solidFill>
                  <a:srgbClr val="0432FF"/>
                </a:solidFill>
              </a:rPr>
              <a:t>No atomic operations</a:t>
            </a:r>
            <a:r>
              <a:rPr lang="en-US" dirty="0"/>
              <a:t>: different threads work on different dimensions, no conflicts.</a:t>
            </a:r>
          </a:p>
          <a:p>
            <a:pPr lvl="1">
              <a:spcBef>
                <a:spcPts val="1100"/>
              </a:spcBef>
            </a:pPr>
            <a:r>
              <a:rPr lang="en-US" i="1" dirty="0">
                <a:solidFill>
                  <a:srgbClr val="0432FF"/>
                </a:solidFill>
              </a:rPr>
              <a:t>Coalesced memory access</a:t>
            </a:r>
            <a:r>
              <a:rPr lang="en-US" dirty="0"/>
              <a:t>: adjacent threads access adjacent memory addresses.</a:t>
            </a:r>
          </a:p>
        </p:txBody>
      </p:sp>
      <p:grpSp>
        <p:nvGrpSpPr>
          <p:cNvPr id="39" name="Group 38">
            <a:extLst>
              <a:ext uri="{FF2B5EF4-FFF2-40B4-BE49-F238E27FC236}">
                <a16:creationId xmlns:a16="http://schemas.microsoft.com/office/drawing/2014/main" id="{1047953A-1D9B-63DE-4091-5038A8315E49}"/>
              </a:ext>
            </a:extLst>
          </p:cNvPr>
          <p:cNvGrpSpPr/>
          <p:nvPr/>
        </p:nvGrpSpPr>
        <p:grpSpPr>
          <a:xfrm>
            <a:off x="7212526" y="2646274"/>
            <a:ext cx="4003774" cy="2302243"/>
            <a:chOff x="7212526" y="2646274"/>
            <a:chExt cx="4003774" cy="2302243"/>
          </a:xfrm>
        </p:grpSpPr>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FE8D844A-2B07-4C48-472F-DBE006F8CE04}"/>
                    </a:ext>
                  </a:extLst>
                </p:cNvPr>
                <p:cNvSpPr/>
                <p:nvPr/>
              </p:nvSpPr>
              <p:spPr>
                <a:xfrm>
                  <a:off x="7212526" y="3691066"/>
                  <a:ext cx="27432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cs typeface="Times New Roman" panose="02020603050405020304" pitchFamily="18" charset="0"/>
                          </a:rPr>
                          <m:t>𝑣</m:t>
                        </m:r>
                      </m:oMath>
                    </m:oMathPara>
                  </a14:m>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FE8D844A-2B07-4C48-472F-DBE006F8CE04}"/>
                    </a:ext>
                  </a:extLst>
                </p:cNvPr>
                <p:cNvSpPr>
                  <a:spLocks noRot="1" noChangeAspect="1" noMove="1" noResize="1" noEditPoints="1" noAdjustHandles="1" noChangeArrowheads="1" noChangeShapeType="1" noTextEdit="1"/>
                </p:cNvSpPr>
                <p:nvPr/>
              </p:nvSpPr>
              <p:spPr>
                <a:xfrm>
                  <a:off x="7212526" y="3691066"/>
                  <a:ext cx="274320" cy="274320"/>
                </a:xfrm>
                <a:prstGeom prst="ellipse">
                  <a:avLst/>
                </a:prstGeom>
                <a:blipFill>
                  <a:blip r:embed="rId3"/>
                  <a:stretch>
                    <a:fillRect/>
                  </a:stretch>
                </a:blipFill>
                <a:ln/>
              </p:spPr>
              <p:txBody>
                <a:bodyPr/>
                <a:lstStyle/>
                <a:p>
                  <a:r>
                    <a:rPr lang="en-US">
                      <a:noFill/>
                    </a:rPr>
                    <a:t> </a:t>
                  </a:r>
                </a:p>
              </p:txBody>
            </p:sp>
          </mc:Fallback>
        </mc:AlternateContent>
        <p:sp>
          <p:nvSpPr>
            <p:cNvPr id="6" name="Oval 5">
              <a:extLst>
                <a:ext uri="{FF2B5EF4-FFF2-40B4-BE49-F238E27FC236}">
                  <a16:creationId xmlns:a16="http://schemas.microsoft.com/office/drawing/2014/main" id="{C518A372-7A56-4B4D-D9AC-0A1A7FE58E55}"/>
                </a:ext>
              </a:extLst>
            </p:cNvPr>
            <p:cNvSpPr/>
            <p:nvPr/>
          </p:nvSpPr>
          <p:spPr>
            <a:xfrm>
              <a:off x="7702557" y="3030241"/>
              <a:ext cx="27432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43CFD94F-78A2-0D8B-9847-8B3510CE8A1B}"/>
                </a:ext>
              </a:extLst>
            </p:cNvPr>
            <p:cNvSpPr/>
            <p:nvPr/>
          </p:nvSpPr>
          <p:spPr>
            <a:xfrm>
              <a:off x="7702557" y="3691266"/>
              <a:ext cx="27432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55ACFE2F-AEB0-598E-08BD-E9A128A68AED}"/>
                </a:ext>
              </a:extLst>
            </p:cNvPr>
            <p:cNvSpPr/>
            <p:nvPr/>
          </p:nvSpPr>
          <p:spPr>
            <a:xfrm>
              <a:off x="7702557" y="4355924"/>
              <a:ext cx="27432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aseline="-25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A9BC21C-8A78-0AA5-85CC-30F059C3B8FF}"/>
                </a:ext>
              </a:extLst>
            </p:cNvPr>
            <p:cNvSpPr/>
            <p:nvPr/>
          </p:nvSpPr>
          <p:spPr>
            <a:xfrm>
              <a:off x="8141525" y="3042497"/>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73E3B6-5DCD-DED8-4420-31AAABADB761}"/>
                </a:ext>
              </a:extLst>
            </p:cNvPr>
            <p:cNvSpPr/>
            <p:nvPr/>
          </p:nvSpPr>
          <p:spPr>
            <a:xfrm>
              <a:off x="8424193" y="3042497"/>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D26C1B-9518-AB06-9C17-4AFBD1F4311E}"/>
                </a:ext>
              </a:extLst>
            </p:cNvPr>
            <p:cNvSpPr/>
            <p:nvPr/>
          </p:nvSpPr>
          <p:spPr>
            <a:xfrm>
              <a:off x="8706861" y="3042497"/>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99B5294-829E-AE2E-AEDB-4E4EA25FDF0E}"/>
                </a:ext>
              </a:extLst>
            </p:cNvPr>
            <p:cNvSpPr/>
            <p:nvPr/>
          </p:nvSpPr>
          <p:spPr>
            <a:xfrm>
              <a:off x="8987558" y="3042497"/>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502655-E884-F1F6-D3C1-47F38906759C}"/>
                </a:ext>
              </a:extLst>
            </p:cNvPr>
            <p:cNvSpPr/>
            <p:nvPr/>
          </p:nvSpPr>
          <p:spPr>
            <a:xfrm>
              <a:off x="9268255" y="3042497"/>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88DC82F-183A-CBD0-17CB-D2F5D15EFABA}"/>
                </a:ext>
              </a:extLst>
            </p:cNvPr>
            <p:cNvCxnSpPr>
              <a:stCxn id="6" idx="3"/>
              <a:endCxn id="5" idx="7"/>
            </p:cNvCxnSpPr>
            <p:nvPr/>
          </p:nvCxnSpPr>
          <p:spPr>
            <a:xfrm flipH="1">
              <a:off x="7446673" y="3264388"/>
              <a:ext cx="296057" cy="4668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87979567-3DFD-C604-B46D-7B285DB70794}"/>
                </a:ext>
              </a:extLst>
            </p:cNvPr>
            <p:cNvCxnSpPr>
              <a:stCxn id="7" idx="2"/>
              <a:endCxn id="5" idx="6"/>
            </p:cNvCxnSpPr>
            <p:nvPr/>
          </p:nvCxnSpPr>
          <p:spPr>
            <a:xfrm flipH="1" flipV="1">
              <a:off x="7486846" y="3828226"/>
              <a:ext cx="215711" cy="2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BD40375-2D2C-9239-B88E-8B1DAAF72D13}"/>
                </a:ext>
              </a:extLst>
            </p:cNvPr>
            <p:cNvCxnSpPr>
              <a:stCxn id="8" idx="1"/>
              <a:endCxn id="5" idx="5"/>
            </p:cNvCxnSpPr>
            <p:nvPr/>
          </p:nvCxnSpPr>
          <p:spPr>
            <a:xfrm flipH="1" flipV="1">
              <a:off x="7446673" y="3925213"/>
              <a:ext cx="296057" cy="47088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6D920523-4802-E115-1701-6567F5F86EB7}"/>
                </a:ext>
              </a:extLst>
            </p:cNvPr>
            <p:cNvSpPr/>
            <p:nvPr/>
          </p:nvSpPr>
          <p:spPr>
            <a:xfrm>
              <a:off x="8141525" y="3723867"/>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A9D76B22-2CCF-4BEB-0914-FBFDBB292961}"/>
                </a:ext>
              </a:extLst>
            </p:cNvPr>
            <p:cNvSpPr/>
            <p:nvPr/>
          </p:nvSpPr>
          <p:spPr>
            <a:xfrm>
              <a:off x="8424193" y="3723867"/>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55217561-74DC-C13D-A129-DF1FC6D2A89B}"/>
                </a:ext>
              </a:extLst>
            </p:cNvPr>
            <p:cNvSpPr/>
            <p:nvPr/>
          </p:nvSpPr>
          <p:spPr>
            <a:xfrm>
              <a:off x="8706861" y="3723867"/>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CDDF2D1-619F-AA0E-C6B8-D4FE215A987D}"/>
                </a:ext>
              </a:extLst>
            </p:cNvPr>
            <p:cNvSpPr/>
            <p:nvPr/>
          </p:nvSpPr>
          <p:spPr>
            <a:xfrm>
              <a:off x="8987558" y="3723867"/>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A766EB66-9502-9E21-CAF4-277AC8C65AF0}"/>
                </a:ext>
              </a:extLst>
            </p:cNvPr>
            <p:cNvSpPr/>
            <p:nvPr/>
          </p:nvSpPr>
          <p:spPr>
            <a:xfrm>
              <a:off x="9268255" y="3723867"/>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A6CD891F-FB93-824A-CFA8-0899C9AB54EC}"/>
                </a:ext>
              </a:extLst>
            </p:cNvPr>
            <p:cNvSpPr/>
            <p:nvPr/>
          </p:nvSpPr>
          <p:spPr>
            <a:xfrm>
              <a:off x="8141525" y="4394410"/>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A3D893-ABC9-4A33-EB54-6B40D3890DE1}"/>
                </a:ext>
              </a:extLst>
            </p:cNvPr>
            <p:cNvSpPr/>
            <p:nvPr/>
          </p:nvSpPr>
          <p:spPr>
            <a:xfrm>
              <a:off x="8424193" y="4394410"/>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7693F4DD-2C2D-3A78-5D39-4C5B2642A52A}"/>
                </a:ext>
              </a:extLst>
            </p:cNvPr>
            <p:cNvSpPr/>
            <p:nvPr/>
          </p:nvSpPr>
          <p:spPr>
            <a:xfrm>
              <a:off x="8706861" y="4394410"/>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8B143C-3B0F-F1C7-F599-B159CF91CFAA}"/>
                </a:ext>
              </a:extLst>
            </p:cNvPr>
            <p:cNvSpPr/>
            <p:nvPr/>
          </p:nvSpPr>
          <p:spPr>
            <a:xfrm>
              <a:off x="8987558" y="4394410"/>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1A20DC35-FB5F-3F61-55E9-D92ADE27E486}"/>
                </a:ext>
              </a:extLst>
            </p:cNvPr>
            <p:cNvSpPr/>
            <p:nvPr/>
          </p:nvSpPr>
          <p:spPr>
            <a:xfrm>
              <a:off x="9268255" y="4394410"/>
              <a:ext cx="274320" cy="274320"/>
            </a:xfrm>
            <a:prstGeom prst="rect">
              <a:avLst/>
            </a:prstGeom>
            <a:noFill/>
            <a:ln>
              <a:solidFill>
                <a:schemeClr val="tx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46AA8B0-B766-31F9-49FC-AD7C7D9913EB}"/>
                </a:ext>
              </a:extLst>
            </p:cNvPr>
            <p:cNvCxnSpPr>
              <a:cxnSpLocks/>
            </p:cNvCxnSpPr>
            <p:nvPr/>
          </p:nvCxnSpPr>
          <p:spPr>
            <a:xfrm>
              <a:off x="10098740" y="2647722"/>
              <a:ext cx="0" cy="2300795"/>
            </a:xfrm>
            <a:prstGeom prst="straightConnector1">
              <a:avLst/>
            </a:prstGeom>
            <a:noFill/>
            <a:ln w="2540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Freeform 32">
              <a:extLst>
                <a:ext uri="{FF2B5EF4-FFF2-40B4-BE49-F238E27FC236}">
                  <a16:creationId xmlns:a16="http://schemas.microsoft.com/office/drawing/2014/main" id="{F22D47C5-43F0-785F-B716-7A0E5FB5BB5E}"/>
                </a:ext>
              </a:extLst>
            </p:cNvPr>
            <p:cNvSpPr/>
            <p:nvPr/>
          </p:nvSpPr>
          <p:spPr>
            <a:xfrm>
              <a:off x="8278685" y="2646274"/>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35" name="Freeform 34">
              <a:extLst>
                <a:ext uri="{FF2B5EF4-FFF2-40B4-BE49-F238E27FC236}">
                  <a16:creationId xmlns:a16="http://schemas.microsoft.com/office/drawing/2014/main" id="{007CB433-20FE-12AA-0ADA-2AA1630B1204}"/>
                </a:ext>
              </a:extLst>
            </p:cNvPr>
            <p:cNvSpPr/>
            <p:nvPr/>
          </p:nvSpPr>
          <p:spPr>
            <a:xfrm>
              <a:off x="8542297" y="2650390"/>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36" name="Freeform 35">
              <a:extLst>
                <a:ext uri="{FF2B5EF4-FFF2-40B4-BE49-F238E27FC236}">
                  <a16:creationId xmlns:a16="http://schemas.microsoft.com/office/drawing/2014/main" id="{25CBCCAE-3254-169F-C7B6-22E6B7221030}"/>
                </a:ext>
              </a:extLst>
            </p:cNvPr>
            <p:cNvSpPr/>
            <p:nvPr/>
          </p:nvSpPr>
          <p:spPr>
            <a:xfrm>
              <a:off x="8816825" y="2646274"/>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37" name="Freeform 36">
              <a:extLst>
                <a:ext uri="{FF2B5EF4-FFF2-40B4-BE49-F238E27FC236}">
                  <a16:creationId xmlns:a16="http://schemas.microsoft.com/office/drawing/2014/main" id="{62D77AA3-2F9F-789C-0116-9697A7DB6C98}"/>
                </a:ext>
              </a:extLst>
            </p:cNvPr>
            <p:cNvSpPr/>
            <p:nvPr/>
          </p:nvSpPr>
          <p:spPr>
            <a:xfrm>
              <a:off x="9098462" y="2646274"/>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38" name="Freeform 37">
              <a:extLst>
                <a:ext uri="{FF2B5EF4-FFF2-40B4-BE49-F238E27FC236}">
                  <a16:creationId xmlns:a16="http://schemas.microsoft.com/office/drawing/2014/main" id="{B24B0E8D-2886-2489-834B-4F3E1BA30B2C}"/>
                </a:ext>
              </a:extLst>
            </p:cNvPr>
            <p:cNvSpPr/>
            <p:nvPr/>
          </p:nvSpPr>
          <p:spPr>
            <a:xfrm>
              <a:off x="9380099" y="2651638"/>
              <a:ext cx="54391" cy="288740"/>
            </a:xfrm>
            <a:custGeom>
              <a:avLst/>
              <a:gdLst>
                <a:gd name="connsiteX0" fmla="*/ 155575 w 308001"/>
                <a:gd name="connsiteY0" fmla="*/ 0 h 1358900"/>
                <a:gd name="connsiteX1" fmla="*/ 146050 w 308001"/>
                <a:gd name="connsiteY1" fmla="*/ 190500 h 1358900"/>
                <a:gd name="connsiteX2" fmla="*/ 146050 w 308001"/>
                <a:gd name="connsiteY2" fmla="*/ 228600 h 1358900"/>
                <a:gd name="connsiteX3" fmla="*/ 171450 w 308001"/>
                <a:gd name="connsiteY3" fmla="*/ 244475 h 1358900"/>
                <a:gd name="connsiteX4" fmla="*/ 304800 w 308001"/>
                <a:gd name="connsiteY4" fmla="*/ 311150 h 1358900"/>
                <a:gd name="connsiteX5" fmla="*/ 41275 w 308001"/>
                <a:gd name="connsiteY5" fmla="*/ 393700 h 1358900"/>
                <a:gd name="connsiteX6" fmla="*/ 301625 w 308001"/>
                <a:gd name="connsiteY6" fmla="*/ 488950 h 1358900"/>
                <a:gd name="connsiteX7" fmla="*/ 25400 w 308001"/>
                <a:gd name="connsiteY7" fmla="*/ 600075 h 1358900"/>
                <a:gd name="connsiteX8" fmla="*/ 307975 w 308001"/>
                <a:gd name="connsiteY8" fmla="*/ 692150 h 1358900"/>
                <a:gd name="connsiteX9" fmla="*/ 6350 w 308001"/>
                <a:gd name="connsiteY9" fmla="*/ 765175 h 1358900"/>
                <a:gd name="connsiteX10" fmla="*/ 304800 w 308001"/>
                <a:gd name="connsiteY10" fmla="*/ 847725 h 1358900"/>
                <a:gd name="connsiteX11" fmla="*/ 0 w 308001"/>
                <a:gd name="connsiteY11" fmla="*/ 952500 h 1358900"/>
                <a:gd name="connsiteX12" fmla="*/ 304800 w 308001"/>
                <a:gd name="connsiteY12" fmla="*/ 1031875 h 1358900"/>
                <a:gd name="connsiteX13" fmla="*/ 136525 w 308001"/>
                <a:gd name="connsiteY13" fmla="*/ 1146175 h 1358900"/>
                <a:gd name="connsiteX14" fmla="*/ 139700 w 308001"/>
                <a:gd name="connsiteY14" fmla="*/ 1181100 h 1358900"/>
                <a:gd name="connsiteX15" fmla="*/ 142875 w 308001"/>
                <a:gd name="connsiteY15" fmla="*/ 1358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001" h="1358900">
                  <a:moveTo>
                    <a:pt x="155575" y="0"/>
                  </a:moveTo>
                  <a:cubicBezTo>
                    <a:pt x="151606" y="76200"/>
                    <a:pt x="147638" y="152400"/>
                    <a:pt x="146050" y="190500"/>
                  </a:cubicBezTo>
                  <a:cubicBezTo>
                    <a:pt x="144462" y="228600"/>
                    <a:pt x="141817" y="219604"/>
                    <a:pt x="146050" y="228600"/>
                  </a:cubicBezTo>
                  <a:cubicBezTo>
                    <a:pt x="150283" y="237596"/>
                    <a:pt x="144992" y="230717"/>
                    <a:pt x="171450" y="244475"/>
                  </a:cubicBezTo>
                  <a:cubicBezTo>
                    <a:pt x="197908" y="258233"/>
                    <a:pt x="326496" y="286279"/>
                    <a:pt x="304800" y="311150"/>
                  </a:cubicBezTo>
                  <a:cubicBezTo>
                    <a:pt x="283104" y="336021"/>
                    <a:pt x="41804" y="364067"/>
                    <a:pt x="41275" y="393700"/>
                  </a:cubicBezTo>
                  <a:cubicBezTo>
                    <a:pt x="40746" y="423333"/>
                    <a:pt x="304271" y="454554"/>
                    <a:pt x="301625" y="488950"/>
                  </a:cubicBezTo>
                  <a:cubicBezTo>
                    <a:pt x="298979" y="523346"/>
                    <a:pt x="24342" y="566208"/>
                    <a:pt x="25400" y="600075"/>
                  </a:cubicBezTo>
                  <a:cubicBezTo>
                    <a:pt x="26458" y="633942"/>
                    <a:pt x="311150" y="664633"/>
                    <a:pt x="307975" y="692150"/>
                  </a:cubicBezTo>
                  <a:cubicBezTo>
                    <a:pt x="304800" y="719667"/>
                    <a:pt x="6879" y="739246"/>
                    <a:pt x="6350" y="765175"/>
                  </a:cubicBezTo>
                  <a:cubicBezTo>
                    <a:pt x="5821" y="791104"/>
                    <a:pt x="305858" y="816504"/>
                    <a:pt x="304800" y="847725"/>
                  </a:cubicBezTo>
                  <a:cubicBezTo>
                    <a:pt x="303742" y="878946"/>
                    <a:pt x="0" y="921808"/>
                    <a:pt x="0" y="952500"/>
                  </a:cubicBezTo>
                  <a:cubicBezTo>
                    <a:pt x="0" y="983192"/>
                    <a:pt x="282046" y="999596"/>
                    <a:pt x="304800" y="1031875"/>
                  </a:cubicBezTo>
                  <a:cubicBezTo>
                    <a:pt x="327554" y="1064154"/>
                    <a:pt x="164042" y="1121304"/>
                    <a:pt x="136525" y="1146175"/>
                  </a:cubicBezTo>
                  <a:cubicBezTo>
                    <a:pt x="109008" y="1171046"/>
                    <a:pt x="138642" y="1145646"/>
                    <a:pt x="139700" y="1181100"/>
                  </a:cubicBezTo>
                  <a:cubicBezTo>
                    <a:pt x="140758" y="1216554"/>
                    <a:pt x="142875" y="1358900"/>
                    <a:pt x="142875" y="1358900"/>
                  </a:cubicBezTo>
                </a:path>
              </a:pathLst>
            </a:custGeom>
            <a:solidFill>
              <a:srgbClr val="FF0000"/>
            </a:solidFill>
            <a:ln w="952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a:solidFill>
                    <a:srgbClr val="000000"/>
                  </a:solidFill>
                </a:ln>
                <a:latin typeface="Gill Sans" charset="0"/>
                <a:ea typeface="Gill Sans" charset="0"/>
                <a:cs typeface="Gill Sans" charset="0"/>
              </a:endParaRPr>
            </a:p>
          </p:txBody>
        </p:sp>
        <p:sp>
          <p:nvSpPr>
            <p:cNvPr id="22" name="TextBox 21">
              <a:extLst>
                <a:ext uri="{FF2B5EF4-FFF2-40B4-BE49-F238E27FC236}">
                  <a16:creationId xmlns:a16="http://schemas.microsoft.com/office/drawing/2014/main" id="{134C608D-BE8D-C281-1060-6578AD27EFE9}"/>
                </a:ext>
              </a:extLst>
            </p:cNvPr>
            <p:cNvSpPr txBox="1"/>
            <p:nvPr/>
          </p:nvSpPr>
          <p:spPr>
            <a:xfrm>
              <a:off x="10179158" y="3372166"/>
              <a:ext cx="103714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14141"/>
                  </a:solidFill>
                  <a:effectLst/>
                  <a:uFillTx/>
                  <a:latin typeface="Gill Sans MT" panose="020B0502020104020203" pitchFamily="34" charset="77"/>
                  <a:sym typeface="Palatino"/>
                </a:rPr>
                <a:t>Moving</a:t>
              </a:r>
            </a:p>
            <a:p>
              <a:pPr marL="0" marR="0" indent="0" algn="ctr" defTabSz="825500" rtl="0" fontAlgn="auto" latinLnBrk="0" hangingPunct="0">
                <a:lnSpc>
                  <a:spcPct val="100000"/>
                </a:lnSpc>
                <a:spcBef>
                  <a:spcPts val="0"/>
                </a:spcBef>
                <a:spcAft>
                  <a:spcPts val="0"/>
                </a:spcAft>
                <a:buClrTx/>
                <a:buSzTx/>
                <a:buFontTx/>
                <a:buNone/>
                <a:tabLst/>
              </a:pPr>
              <a:r>
                <a:rPr lang="en-US" sz="2000" dirty="0">
                  <a:latin typeface="Gill Sans MT" panose="020B0502020104020203" pitchFamily="34" charset="77"/>
                </a:rPr>
                <a:t>direction</a:t>
              </a:r>
              <a:endParaRPr kumimoji="0" lang="en-US" sz="20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sp>
        <p:nvSpPr>
          <p:cNvPr id="40" name="Slide Number Placeholder 3">
            <a:extLst>
              <a:ext uri="{FF2B5EF4-FFF2-40B4-BE49-F238E27FC236}">
                <a16:creationId xmlns:a16="http://schemas.microsoft.com/office/drawing/2014/main" id="{4B542BBD-9D18-F046-BB29-826CF1D13E49}"/>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65</a:t>
            </a:fld>
            <a:endParaRPr lang="en-US" dirty="0"/>
          </a:p>
        </p:txBody>
      </p:sp>
      <p:sp>
        <p:nvSpPr>
          <p:cNvPr id="41" name="Title 1">
            <a:extLst>
              <a:ext uri="{FF2B5EF4-FFF2-40B4-BE49-F238E27FC236}">
                <a16:creationId xmlns:a16="http://schemas.microsoft.com/office/drawing/2014/main" id="{05441BE9-FB3F-E34F-B9EA-F521479118B1}"/>
              </a:ext>
            </a:extLst>
          </p:cNvPr>
          <p:cNvSpPr>
            <a:spLocks noGrp="1"/>
          </p:cNvSpPr>
          <p:nvPr>
            <p:ph type="title"/>
          </p:nvPr>
        </p:nvSpPr>
        <p:spPr>
          <a:xfrm>
            <a:off x="275107" y="120079"/>
            <a:ext cx="11472174" cy="831850"/>
          </a:xfrm>
        </p:spPr>
        <p:txBody>
          <a:bodyPr>
            <a:normAutofit/>
          </a:bodyPr>
          <a:lstStyle/>
          <a:p>
            <a:r>
              <a:rPr lang="en-US" dirty="0"/>
              <a:t>Contribution #2: TLPGNN: Two-level Parallelism</a:t>
            </a:r>
          </a:p>
        </p:txBody>
      </p:sp>
    </p:spTree>
    <p:extLst>
      <p:ext uri="{BB962C8B-B14F-4D97-AF65-F5344CB8AC3E}">
        <p14:creationId xmlns:p14="http://schemas.microsoft.com/office/powerpoint/2010/main" val="30707892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EDD7-5DAC-FCC6-10F5-116E32313286}"/>
              </a:ext>
            </a:extLst>
          </p:cNvPr>
          <p:cNvSpPr>
            <a:spLocks noGrp="1"/>
          </p:cNvSpPr>
          <p:nvPr>
            <p:ph type="title"/>
          </p:nvPr>
        </p:nvSpPr>
        <p:spPr/>
        <p:txBody>
          <a:bodyPr/>
          <a:lstStyle/>
          <a:p>
            <a:r>
              <a:rPr lang="en-US" dirty="0"/>
              <a:t>Contribution #3: Optimizations</a:t>
            </a:r>
          </a:p>
        </p:txBody>
      </p:sp>
      <p:sp>
        <p:nvSpPr>
          <p:cNvPr id="3" name="Text Placeholder 2">
            <a:extLst>
              <a:ext uri="{FF2B5EF4-FFF2-40B4-BE49-F238E27FC236}">
                <a16:creationId xmlns:a16="http://schemas.microsoft.com/office/drawing/2014/main" id="{A726A769-1078-04EF-839F-EE4C1AF82D98}"/>
              </a:ext>
            </a:extLst>
          </p:cNvPr>
          <p:cNvSpPr>
            <a:spLocks noGrp="1"/>
          </p:cNvSpPr>
          <p:nvPr>
            <p:ph type="body" idx="1"/>
          </p:nvPr>
        </p:nvSpPr>
        <p:spPr>
          <a:xfrm>
            <a:off x="401819" y="1057276"/>
            <a:ext cx="11379052" cy="4996683"/>
          </a:xfrm>
        </p:spPr>
        <p:txBody>
          <a:bodyPr>
            <a:normAutofit lnSpcReduction="10000"/>
          </a:bodyPr>
          <a:lstStyle/>
          <a:p>
            <a:pPr>
              <a:spcBef>
                <a:spcPts val="1100"/>
              </a:spcBef>
            </a:pPr>
            <a:r>
              <a:rPr lang="en-US" i="1" dirty="0">
                <a:solidFill>
                  <a:srgbClr val="0432FF"/>
                </a:solidFill>
              </a:rPr>
              <a:t>Dynamic workload assignment</a:t>
            </a:r>
          </a:p>
          <a:p>
            <a:pPr lvl="1">
              <a:spcBef>
                <a:spcPts val="1100"/>
              </a:spcBef>
            </a:pPr>
            <a:r>
              <a:rPr lang="en-US" dirty="0"/>
              <a:t>Dynamically assign the workload of each vertex to a warp.</a:t>
            </a:r>
          </a:p>
          <a:p>
            <a:pPr lvl="1">
              <a:spcBef>
                <a:spcPts val="1100"/>
              </a:spcBef>
            </a:pPr>
            <a:r>
              <a:rPr lang="en-US" dirty="0"/>
              <a:t>Benefit: avoid workload imbalance.</a:t>
            </a:r>
            <a:br>
              <a:rPr lang="en-US" dirty="0"/>
            </a:br>
            <a:endParaRPr lang="en-US" dirty="0"/>
          </a:p>
          <a:p>
            <a:pPr>
              <a:spcBef>
                <a:spcPts val="1100"/>
              </a:spcBef>
            </a:pPr>
            <a:r>
              <a:rPr lang="en-US" i="1" dirty="0">
                <a:solidFill>
                  <a:srgbClr val="0432FF"/>
                </a:solidFill>
              </a:rPr>
              <a:t>Kernel fusion</a:t>
            </a:r>
          </a:p>
          <a:p>
            <a:pPr lvl="1">
              <a:spcBef>
                <a:spcPts val="1100"/>
              </a:spcBef>
            </a:pPr>
            <a:r>
              <a:rPr lang="en-US" dirty="0"/>
              <a:t>Using one kernel to implement GNNs.</a:t>
            </a:r>
          </a:p>
          <a:p>
            <a:pPr lvl="1">
              <a:spcBef>
                <a:spcPts val="1100"/>
              </a:spcBef>
            </a:pPr>
            <a:r>
              <a:rPr lang="en-US" dirty="0"/>
              <a:t>Benefit: avoid intermediate data and unnecessary data load and store to global memory.</a:t>
            </a:r>
            <a:br>
              <a:rPr lang="en-US" dirty="0"/>
            </a:br>
            <a:endParaRPr lang="en-US" dirty="0"/>
          </a:p>
          <a:p>
            <a:pPr>
              <a:spcBef>
                <a:spcPts val="1100"/>
              </a:spcBef>
            </a:pPr>
            <a:r>
              <a:rPr lang="en-US" i="1" dirty="0">
                <a:solidFill>
                  <a:srgbClr val="0432FF"/>
                </a:solidFill>
              </a:rPr>
              <a:t>Register caching</a:t>
            </a:r>
          </a:p>
          <a:p>
            <a:pPr lvl="1">
              <a:spcBef>
                <a:spcPts val="1100"/>
              </a:spcBef>
            </a:pPr>
            <a:r>
              <a:rPr lang="en-US" dirty="0"/>
              <a:t>Using registers to store the frequently accessed index boundary and intermediate resulting feature.</a:t>
            </a:r>
          </a:p>
          <a:p>
            <a:pPr lvl="1">
              <a:spcBef>
                <a:spcPts val="1100"/>
              </a:spcBef>
            </a:pPr>
            <a:r>
              <a:rPr lang="en-US" dirty="0"/>
              <a:t>Benefit: reduce unnecessary global memory requests.</a:t>
            </a:r>
          </a:p>
        </p:txBody>
      </p:sp>
      <p:sp>
        <p:nvSpPr>
          <p:cNvPr id="5" name="Slide Number Placeholder 3">
            <a:extLst>
              <a:ext uri="{FF2B5EF4-FFF2-40B4-BE49-F238E27FC236}">
                <a16:creationId xmlns:a16="http://schemas.microsoft.com/office/drawing/2014/main" id="{652158EC-9F7C-5F4F-805A-7EE5809B4FC0}"/>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66</a:t>
            </a:fld>
            <a:endParaRPr lang="en-US" dirty="0"/>
          </a:p>
        </p:txBody>
      </p:sp>
    </p:spTree>
    <p:extLst>
      <p:ext uri="{BB962C8B-B14F-4D97-AF65-F5344CB8AC3E}">
        <p14:creationId xmlns:p14="http://schemas.microsoft.com/office/powerpoint/2010/main" val="1219984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BD2-845B-5266-8291-FE644F476CC3}"/>
              </a:ext>
            </a:extLst>
          </p:cNvPr>
          <p:cNvSpPr>
            <a:spLocks noGrp="1"/>
          </p:cNvSpPr>
          <p:nvPr>
            <p:ph type="title"/>
          </p:nvPr>
        </p:nvSpPr>
        <p:spPr/>
        <p:txBody>
          <a:bodyPr/>
          <a:lstStyle/>
          <a:p>
            <a:r>
              <a:rPr lang="en-US" dirty="0"/>
              <a:t>Experimental Setup</a:t>
            </a:r>
          </a:p>
        </p:txBody>
      </p:sp>
      <p:sp>
        <p:nvSpPr>
          <p:cNvPr id="3" name="Text Placeholder 2">
            <a:extLst>
              <a:ext uri="{FF2B5EF4-FFF2-40B4-BE49-F238E27FC236}">
                <a16:creationId xmlns:a16="http://schemas.microsoft.com/office/drawing/2014/main" id="{A0ED4FB1-5D75-7D83-8809-D5B3A1E11C2D}"/>
              </a:ext>
            </a:extLst>
          </p:cNvPr>
          <p:cNvSpPr>
            <a:spLocks noGrp="1"/>
          </p:cNvSpPr>
          <p:nvPr>
            <p:ph type="body" idx="1"/>
          </p:nvPr>
        </p:nvSpPr>
        <p:spPr>
          <a:xfrm>
            <a:off x="476251" y="1114425"/>
            <a:ext cx="5039259" cy="5591175"/>
          </a:xfrm>
        </p:spPr>
        <p:txBody>
          <a:bodyPr>
            <a:normAutofit/>
          </a:bodyPr>
          <a:lstStyle/>
          <a:p>
            <a:pPr>
              <a:lnSpc>
                <a:spcPct val="120000"/>
              </a:lnSpc>
              <a:spcBef>
                <a:spcPts val="1100"/>
              </a:spcBef>
            </a:pPr>
            <a:r>
              <a:rPr lang="en-US" dirty="0"/>
              <a:t>Implementation</a:t>
            </a:r>
          </a:p>
          <a:p>
            <a:pPr lvl="1">
              <a:lnSpc>
                <a:spcPct val="120000"/>
              </a:lnSpc>
              <a:spcBef>
                <a:spcPts val="1100"/>
              </a:spcBef>
            </a:pPr>
            <a:r>
              <a:rPr lang="en-US" sz="2100" dirty="0"/>
              <a:t>3,000+ lines of code in CUDA and Python.</a:t>
            </a:r>
            <a:br>
              <a:rPr lang="en-US" sz="2100" dirty="0"/>
            </a:br>
            <a:endParaRPr lang="en-US" sz="2100" dirty="0"/>
          </a:p>
          <a:p>
            <a:pPr>
              <a:lnSpc>
                <a:spcPct val="120000"/>
              </a:lnSpc>
              <a:spcBef>
                <a:spcPts val="1100"/>
              </a:spcBef>
            </a:pPr>
            <a:r>
              <a:rPr lang="en-US" dirty="0"/>
              <a:t>GNN models</a:t>
            </a:r>
          </a:p>
          <a:p>
            <a:pPr lvl="1">
              <a:lnSpc>
                <a:spcPct val="120000"/>
              </a:lnSpc>
              <a:spcBef>
                <a:spcPts val="1100"/>
              </a:spcBef>
            </a:pPr>
            <a:r>
              <a:rPr lang="en-US" sz="2100" dirty="0"/>
              <a:t>GCN, GIN, </a:t>
            </a:r>
            <a:r>
              <a:rPr lang="en-US" sz="2100" dirty="0" err="1"/>
              <a:t>GraphSage</a:t>
            </a:r>
            <a:r>
              <a:rPr lang="en-US" sz="2100" dirty="0"/>
              <a:t>, and GAT.</a:t>
            </a:r>
            <a:br>
              <a:rPr lang="en-US" sz="2100" dirty="0"/>
            </a:br>
            <a:endParaRPr lang="en-US" sz="2100" dirty="0"/>
          </a:p>
          <a:p>
            <a:pPr>
              <a:lnSpc>
                <a:spcPct val="120000"/>
              </a:lnSpc>
              <a:spcBef>
                <a:spcPts val="1100"/>
              </a:spcBef>
            </a:pPr>
            <a:r>
              <a:rPr lang="en-US" dirty="0"/>
              <a:t>Environments</a:t>
            </a:r>
          </a:p>
          <a:p>
            <a:pPr lvl="1">
              <a:lnSpc>
                <a:spcPct val="120000"/>
              </a:lnSpc>
              <a:spcBef>
                <a:spcPts val="1100"/>
              </a:spcBef>
            </a:pPr>
            <a:r>
              <a:rPr lang="en-US" sz="2100" dirty="0"/>
              <a:t>Nvidia V100 32GB</a:t>
            </a:r>
          </a:p>
          <a:p>
            <a:pPr lvl="1">
              <a:lnSpc>
                <a:spcPct val="120000"/>
              </a:lnSpc>
              <a:spcBef>
                <a:spcPts val="1100"/>
              </a:spcBef>
            </a:pPr>
            <a:r>
              <a:rPr lang="en-US" sz="2100" dirty="0" err="1"/>
              <a:t>Cuda</a:t>
            </a:r>
            <a:r>
              <a:rPr lang="en-US" sz="2100" dirty="0"/>
              <a:t> 11.1</a:t>
            </a:r>
          </a:p>
          <a:p>
            <a:pPr lvl="1">
              <a:lnSpc>
                <a:spcPct val="120000"/>
              </a:lnSpc>
              <a:spcBef>
                <a:spcPts val="1100"/>
              </a:spcBef>
            </a:pPr>
            <a:r>
              <a:rPr lang="en-US" sz="2100" dirty="0"/>
              <a:t>Centos 8</a:t>
            </a:r>
          </a:p>
        </p:txBody>
      </p:sp>
      <p:graphicFrame>
        <p:nvGraphicFramePr>
          <p:cNvPr id="5" name="Table 4">
            <a:extLst>
              <a:ext uri="{FF2B5EF4-FFF2-40B4-BE49-F238E27FC236}">
                <a16:creationId xmlns:a16="http://schemas.microsoft.com/office/drawing/2014/main" id="{B4A28748-C210-5D08-118B-21221F31AFAE}"/>
              </a:ext>
            </a:extLst>
          </p:cNvPr>
          <p:cNvGraphicFramePr>
            <a:graphicFrameLocks noGrp="1"/>
          </p:cNvGraphicFramePr>
          <p:nvPr>
            <p:extLst>
              <p:ext uri="{D42A27DB-BD31-4B8C-83A1-F6EECF244321}">
                <p14:modId xmlns:p14="http://schemas.microsoft.com/office/powerpoint/2010/main" val="2667895782"/>
              </p:ext>
            </p:extLst>
          </p:nvPr>
        </p:nvGraphicFramePr>
        <p:xfrm>
          <a:off x="5780690" y="1492468"/>
          <a:ext cx="6000519" cy="4960882"/>
        </p:xfrm>
        <a:graphic>
          <a:graphicData uri="http://schemas.openxmlformats.org/drawingml/2006/table">
            <a:tbl>
              <a:tblPr firstRow="1" bandRow="1">
                <a:tableStyleId>{0E3FDE45-AF77-4B5C-9715-49D594BDF05E}</a:tableStyleId>
              </a:tblPr>
              <a:tblGrid>
                <a:gridCol w="2029810">
                  <a:extLst>
                    <a:ext uri="{9D8B030D-6E8A-4147-A177-3AD203B41FA5}">
                      <a16:colId xmlns:a16="http://schemas.microsoft.com/office/drawing/2014/main" val="149359265"/>
                    </a:ext>
                  </a:extLst>
                </a:gridCol>
                <a:gridCol w="1231900">
                  <a:extLst>
                    <a:ext uri="{9D8B030D-6E8A-4147-A177-3AD203B41FA5}">
                      <a16:colId xmlns:a16="http://schemas.microsoft.com/office/drawing/2014/main" val="791270712"/>
                    </a:ext>
                  </a:extLst>
                </a:gridCol>
                <a:gridCol w="1255318">
                  <a:extLst>
                    <a:ext uri="{9D8B030D-6E8A-4147-A177-3AD203B41FA5}">
                      <a16:colId xmlns:a16="http://schemas.microsoft.com/office/drawing/2014/main" val="3612624359"/>
                    </a:ext>
                  </a:extLst>
                </a:gridCol>
                <a:gridCol w="1483491">
                  <a:extLst>
                    <a:ext uri="{9D8B030D-6E8A-4147-A177-3AD203B41FA5}">
                      <a16:colId xmlns:a16="http://schemas.microsoft.com/office/drawing/2014/main" val="75388360"/>
                    </a:ext>
                  </a:extLst>
                </a:gridCol>
              </a:tblGrid>
              <a:tr h="927050">
                <a:tc>
                  <a:txBody>
                    <a:bodyPr/>
                    <a:lstStyle/>
                    <a:p>
                      <a:pPr algn="l"/>
                      <a:r>
                        <a:rPr lang="en-US" sz="1800" b="0" dirty="0">
                          <a:solidFill>
                            <a:srgbClr val="0432FF"/>
                          </a:solidFill>
                          <a:latin typeface="Gill Sans MT" panose="020B0502020104020203" pitchFamily="34" charset="77"/>
                        </a:rPr>
                        <a:t>Graph (Abbr.)</a:t>
                      </a:r>
                      <a:endParaRPr lang="en-US" sz="1800" b="0" dirty="0">
                        <a:solidFill>
                          <a:srgbClr val="0432FF"/>
                        </a:solidFill>
                        <a:latin typeface="Gill Sans MT" panose="020B0502020104020203" pitchFamily="34" charset="77"/>
                        <a:ea typeface="Gill Sans" charset="0"/>
                        <a:cs typeface="Gill Sans" charset="0"/>
                      </a:endParaRPr>
                    </a:p>
                  </a:txBody>
                  <a:tcPr marT="0" marB="0" anchor="ctr"/>
                </a:tc>
                <a:tc>
                  <a:txBody>
                    <a:bodyPr/>
                    <a:lstStyle/>
                    <a:p>
                      <a:pPr algn="r"/>
                      <a:r>
                        <a:rPr lang="en-US" sz="1800" b="0" dirty="0">
                          <a:solidFill>
                            <a:srgbClr val="0432FF"/>
                          </a:solidFill>
                          <a:latin typeface="Gill Sans MT" panose="020B0502020104020203" pitchFamily="34" charset="77"/>
                        </a:rPr>
                        <a:t>|Vertex|</a:t>
                      </a:r>
                      <a:endParaRPr lang="en-US" sz="1800" b="0" dirty="0">
                        <a:solidFill>
                          <a:srgbClr val="0432FF"/>
                        </a:solidFill>
                        <a:latin typeface="Gill Sans MT" panose="020B0502020104020203" pitchFamily="34" charset="77"/>
                        <a:ea typeface="Gill Sans" charset="0"/>
                        <a:cs typeface="Gill Sans" charset="0"/>
                      </a:endParaRPr>
                    </a:p>
                  </a:txBody>
                  <a:tcPr marT="0" marB="0" anchor="ctr"/>
                </a:tc>
                <a:tc>
                  <a:txBody>
                    <a:bodyPr/>
                    <a:lstStyle/>
                    <a:p>
                      <a:pPr algn="r"/>
                      <a:r>
                        <a:rPr lang="en-US" sz="1800" b="0" dirty="0">
                          <a:solidFill>
                            <a:srgbClr val="0432FF"/>
                          </a:solidFill>
                          <a:latin typeface="Gill Sans MT" panose="020B0502020104020203" pitchFamily="34" charset="77"/>
                        </a:rPr>
                        <a:t>|Edge|</a:t>
                      </a:r>
                      <a:endParaRPr lang="en-US" sz="1800" b="0" dirty="0">
                        <a:solidFill>
                          <a:srgbClr val="0432FF"/>
                        </a:solidFill>
                        <a:latin typeface="Gill Sans MT" panose="020B0502020104020203" pitchFamily="34" charset="77"/>
                        <a:ea typeface="Gill Sans" charset="0"/>
                        <a:cs typeface="Gill Sans" charset="0"/>
                      </a:endParaRPr>
                    </a:p>
                  </a:txBody>
                  <a:tcPr marT="0" marB="0" anchor="ctr"/>
                </a:tc>
                <a:tc>
                  <a:txBody>
                    <a:bodyPr/>
                    <a:lstStyle/>
                    <a:p>
                      <a:pPr algn="r"/>
                      <a:r>
                        <a:rPr lang="en-US" sz="1800" b="0" dirty="0">
                          <a:solidFill>
                            <a:srgbClr val="0432FF"/>
                          </a:solidFill>
                          <a:latin typeface="Gill Sans MT" panose="020B0502020104020203" pitchFamily="34" charset="77"/>
                        </a:rPr>
                        <a:t>Avg. degree</a:t>
                      </a:r>
                      <a:endParaRPr lang="en-US" sz="1800" b="0" dirty="0">
                        <a:solidFill>
                          <a:srgbClr val="0432FF"/>
                        </a:solidFill>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955355905"/>
                  </a:ext>
                </a:extLst>
              </a:tr>
              <a:tr h="366712">
                <a:tc>
                  <a:txBody>
                    <a:bodyPr/>
                    <a:lstStyle/>
                    <a:p>
                      <a:pPr algn="l" fontAlgn="b"/>
                      <a:r>
                        <a:rPr lang="en-US" sz="1600" u="none" strike="noStrike" dirty="0" err="1">
                          <a:solidFill>
                            <a:srgbClr val="000000"/>
                          </a:solidFill>
                          <a:effectLst/>
                          <a:latin typeface="Gill Sans MT" panose="020B0502020104020203" pitchFamily="34" charset="77"/>
                        </a:rPr>
                        <a:t>Citeseer</a:t>
                      </a:r>
                      <a:r>
                        <a:rPr lang="en-US" sz="1600" u="none" strike="noStrike" dirty="0">
                          <a:solidFill>
                            <a:srgbClr val="000000"/>
                          </a:solidFill>
                          <a:effectLst/>
                          <a:latin typeface="Gill Sans MT" panose="020B0502020104020203" pitchFamily="34" charset="77"/>
                        </a:rPr>
                        <a:t> (CS)</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3.3K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9.2K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2.7</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1139535142"/>
                  </a:ext>
                </a:extLst>
              </a:tr>
              <a:tr h="366712">
                <a:tc>
                  <a:txBody>
                    <a:bodyPr/>
                    <a:lstStyle/>
                    <a:p>
                      <a:pPr algn="l" fontAlgn="b"/>
                      <a:r>
                        <a:rPr lang="en-US" sz="1600" u="none" strike="noStrike" dirty="0">
                          <a:solidFill>
                            <a:srgbClr val="000000"/>
                          </a:solidFill>
                          <a:effectLst/>
                          <a:latin typeface="Gill Sans MT" panose="020B0502020104020203" pitchFamily="34" charset="77"/>
                        </a:rPr>
                        <a:t>Cora (CR)</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2.7K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10.5K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3.8</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1151009390"/>
                  </a:ext>
                </a:extLst>
              </a:tr>
              <a:tr h="366712">
                <a:tc>
                  <a:txBody>
                    <a:bodyPr/>
                    <a:lstStyle/>
                    <a:p>
                      <a:pPr algn="l" fontAlgn="b"/>
                      <a:r>
                        <a:rPr lang="en-US" sz="1600" u="none" strike="noStrike" dirty="0" err="1">
                          <a:solidFill>
                            <a:srgbClr val="000000"/>
                          </a:solidFill>
                          <a:effectLst/>
                          <a:latin typeface="Gill Sans MT" panose="020B0502020104020203" pitchFamily="34" charset="77"/>
                        </a:rPr>
                        <a:t>Pubmed</a:t>
                      </a:r>
                      <a:r>
                        <a:rPr lang="en-US" sz="1600" u="none" strike="noStrike" dirty="0">
                          <a:solidFill>
                            <a:srgbClr val="000000"/>
                          </a:solidFill>
                          <a:effectLst/>
                          <a:latin typeface="Gill Sans MT" panose="020B0502020104020203" pitchFamily="34" charset="77"/>
                        </a:rPr>
                        <a:t> (PD)</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19.7K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88.6K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4.5</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2454544929"/>
                  </a:ext>
                </a:extLst>
              </a:tr>
              <a:tr h="366712">
                <a:tc>
                  <a:txBody>
                    <a:bodyPr/>
                    <a:lstStyle/>
                    <a:p>
                      <a:pPr algn="l" fontAlgn="b"/>
                      <a:r>
                        <a:rPr lang="en-US" sz="1600" u="none" strike="noStrike" dirty="0" err="1">
                          <a:solidFill>
                            <a:srgbClr val="000000"/>
                          </a:solidFill>
                          <a:effectLst/>
                          <a:latin typeface="Gill Sans MT" panose="020B0502020104020203" pitchFamily="34" charset="77"/>
                        </a:rPr>
                        <a:t>Ogbn-arxiv</a:t>
                      </a:r>
                      <a:r>
                        <a:rPr lang="en-US" sz="1600" u="none" strike="noStrike" dirty="0">
                          <a:solidFill>
                            <a:srgbClr val="000000"/>
                          </a:solidFill>
                          <a:effectLst/>
                          <a:latin typeface="Gill Sans MT" panose="020B0502020104020203" pitchFamily="34" charset="77"/>
                        </a:rPr>
                        <a:t> (OA)</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169K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1.1M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6.5</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2585534932"/>
                  </a:ext>
                </a:extLst>
              </a:tr>
              <a:tr h="366712">
                <a:tc>
                  <a:txBody>
                    <a:bodyPr/>
                    <a:lstStyle/>
                    <a:p>
                      <a:pPr algn="l" fontAlgn="b"/>
                      <a:r>
                        <a:rPr lang="en-US" sz="1600" u="none" strike="noStrike" dirty="0">
                          <a:solidFill>
                            <a:srgbClr val="000000"/>
                          </a:solidFill>
                          <a:effectLst/>
                          <a:latin typeface="Gill Sans MT" panose="020B0502020104020203" pitchFamily="34" charset="77"/>
                        </a:rPr>
                        <a:t>PPI (PI)</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56K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1.6M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28.5</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535089085"/>
                  </a:ext>
                </a:extLst>
              </a:tr>
              <a:tr h="366712">
                <a:tc>
                  <a:txBody>
                    <a:bodyPr/>
                    <a:lstStyle/>
                    <a:p>
                      <a:pPr algn="l" fontAlgn="b"/>
                      <a:r>
                        <a:rPr lang="en-US" sz="1600" u="none" strike="noStrike" dirty="0">
                          <a:solidFill>
                            <a:srgbClr val="000000"/>
                          </a:solidFill>
                          <a:effectLst/>
                          <a:latin typeface="Gill Sans MT" panose="020B0502020104020203" pitchFamily="34" charset="77"/>
                        </a:rPr>
                        <a:t>DD (DD)</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334K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1.6M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4.9</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2770689988"/>
                  </a:ext>
                </a:extLst>
              </a:tr>
              <a:tr h="366712">
                <a:tc>
                  <a:txBody>
                    <a:bodyPr/>
                    <a:lstStyle/>
                    <a:p>
                      <a:pPr algn="l" fontAlgn="b"/>
                      <a:r>
                        <a:rPr lang="en-US" sz="1600" b="0" u="none" strike="noStrike" dirty="0">
                          <a:solidFill>
                            <a:srgbClr val="000000"/>
                          </a:solidFill>
                          <a:effectLst/>
                          <a:latin typeface="Gill Sans MT" panose="020B0502020104020203" pitchFamily="34" charset="77"/>
                        </a:rPr>
                        <a:t>Ovcar-8h(OH)</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1.8M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3.9M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2.2</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3848393043"/>
                  </a:ext>
                </a:extLst>
              </a:tr>
              <a:tr h="366712">
                <a:tc>
                  <a:txBody>
                    <a:bodyPr/>
                    <a:lstStyle/>
                    <a:p>
                      <a:pPr algn="l" fontAlgn="b"/>
                      <a:r>
                        <a:rPr lang="en-US" sz="1600" b="0" u="none" strike="noStrike" dirty="0">
                          <a:solidFill>
                            <a:srgbClr val="000000"/>
                          </a:solidFill>
                          <a:effectLst/>
                          <a:latin typeface="Gill Sans MT" panose="020B0502020104020203" pitchFamily="34" charset="77"/>
                        </a:rPr>
                        <a:t>Collab (CL)</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372K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24.9M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66.9</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2334721349"/>
                  </a:ext>
                </a:extLst>
              </a:tr>
              <a:tr h="366712">
                <a:tc>
                  <a:txBody>
                    <a:bodyPr/>
                    <a:lstStyle/>
                    <a:p>
                      <a:pPr algn="l" fontAlgn="b"/>
                      <a:r>
                        <a:rPr lang="en-US" sz="1600" b="0" u="none" strike="noStrike" dirty="0" err="1">
                          <a:solidFill>
                            <a:srgbClr val="000000"/>
                          </a:solidFill>
                          <a:effectLst/>
                          <a:latin typeface="Gill Sans MT" panose="020B0502020104020203" pitchFamily="34" charset="77"/>
                        </a:rPr>
                        <a:t>Ogbn</a:t>
                      </a:r>
                      <a:r>
                        <a:rPr lang="en-US" sz="1600" b="0" u="none" strike="noStrike" dirty="0">
                          <a:solidFill>
                            <a:srgbClr val="000000"/>
                          </a:solidFill>
                          <a:effectLst/>
                          <a:latin typeface="Gill Sans MT" panose="020B0502020104020203" pitchFamily="34" charset="77"/>
                        </a:rPr>
                        <a:t>-protein (ON)</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132K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79M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607</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3057850030"/>
                  </a:ext>
                </a:extLst>
              </a:tr>
              <a:tr h="366712">
                <a:tc>
                  <a:txBody>
                    <a:bodyPr/>
                    <a:lstStyle/>
                    <a:p>
                      <a:pPr algn="l" fontAlgn="b"/>
                      <a:r>
                        <a:rPr lang="en-US" sz="1600" b="0" u="none" strike="noStrike" dirty="0">
                          <a:solidFill>
                            <a:srgbClr val="000000"/>
                          </a:solidFill>
                          <a:effectLst/>
                          <a:latin typeface="Gill Sans MT" panose="020B0502020104020203" pitchFamily="34" charset="77"/>
                        </a:rPr>
                        <a:t>Reddit (RD)</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232K</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114M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491</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1407664273"/>
                  </a:ext>
                </a:extLst>
              </a:tr>
              <a:tr h="366712">
                <a:tc>
                  <a:txBody>
                    <a:bodyPr/>
                    <a:lstStyle/>
                    <a:p>
                      <a:pPr algn="l" fontAlgn="b"/>
                      <a:r>
                        <a:rPr lang="en-US" sz="1600" b="0" u="none" strike="noStrike" dirty="0" err="1">
                          <a:solidFill>
                            <a:srgbClr val="000000"/>
                          </a:solidFill>
                          <a:effectLst/>
                          <a:latin typeface="Gill Sans MT" panose="020B0502020104020203" pitchFamily="34" charset="77"/>
                        </a:rPr>
                        <a:t>Ogbn</a:t>
                      </a:r>
                      <a:r>
                        <a:rPr lang="en-US" sz="1600" b="0" u="none" strike="noStrike" dirty="0">
                          <a:solidFill>
                            <a:srgbClr val="000000"/>
                          </a:solidFill>
                          <a:effectLst/>
                          <a:latin typeface="Gill Sans MT" panose="020B0502020104020203" pitchFamily="34" charset="77"/>
                        </a:rPr>
                        <a:t>-product (OT)</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2.4M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123.7M</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tc>
                  <a:txBody>
                    <a:bodyPr/>
                    <a:lstStyle/>
                    <a:p>
                      <a:pPr algn="r" fontAlgn="b"/>
                      <a:r>
                        <a:rPr lang="en-US" sz="1600" b="0" u="none" strike="noStrike" dirty="0">
                          <a:solidFill>
                            <a:srgbClr val="000000"/>
                          </a:solidFill>
                          <a:effectLst/>
                          <a:latin typeface="Gill Sans MT" panose="020B0502020104020203" pitchFamily="34" charset="77"/>
                        </a:rPr>
                        <a:t>51.5</a:t>
                      </a:r>
                      <a:endParaRPr lang="en-US" sz="1600" b="0" i="0" u="none" strike="noStrike" dirty="0">
                        <a:solidFill>
                          <a:srgbClr val="000000"/>
                        </a:solidFill>
                        <a:effectLst/>
                        <a:latin typeface="Gill Sans MT" panose="020B0502020104020203" pitchFamily="34" charset="77"/>
                        <a:ea typeface="Gill Sans" charset="0"/>
                        <a:cs typeface="Gill Sans" charset="0"/>
                      </a:endParaRPr>
                    </a:p>
                  </a:txBody>
                  <a:tcPr marT="0" marB="0" anchor="ctr"/>
                </a:tc>
                <a:extLst>
                  <a:ext uri="{0D108BD9-81ED-4DB2-BD59-A6C34878D82A}">
                    <a16:rowId xmlns:a16="http://schemas.microsoft.com/office/drawing/2014/main" val="4266189432"/>
                  </a:ext>
                </a:extLst>
              </a:tr>
            </a:tbl>
          </a:graphicData>
        </a:graphic>
      </p:graphicFrame>
      <p:sp>
        <p:nvSpPr>
          <p:cNvPr id="6" name="Slide Number Placeholder 3">
            <a:extLst>
              <a:ext uri="{FF2B5EF4-FFF2-40B4-BE49-F238E27FC236}">
                <a16:creationId xmlns:a16="http://schemas.microsoft.com/office/drawing/2014/main" id="{8FB1C850-8A0D-0B41-B6E5-BADDECDC47F2}"/>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67</a:t>
            </a:fld>
            <a:endParaRPr lang="en-US" dirty="0"/>
          </a:p>
        </p:txBody>
      </p:sp>
    </p:spTree>
    <p:extLst>
      <p:ext uri="{BB962C8B-B14F-4D97-AF65-F5344CB8AC3E}">
        <p14:creationId xmlns:p14="http://schemas.microsoft.com/office/powerpoint/2010/main" val="249828448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F3DD-6812-4403-2BB7-CC05E85B03BA}"/>
              </a:ext>
            </a:extLst>
          </p:cNvPr>
          <p:cNvSpPr>
            <a:spLocks noGrp="1"/>
          </p:cNvSpPr>
          <p:nvPr>
            <p:ph type="title"/>
          </p:nvPr>
        </p:nvSpPr>
        <p:spPr/>
        <p:txBody>
          <a:bodyPr/>
          <a:lstStyle/>
          <a:p>
            <a:r>
              <a:rPr lang="en-US" dirty="0"/>
              <a:t>Speedup of TLPGNN over Compared Methods</a:t>
            </a:r>
          </a:p>
        </p:txBody>
      </p:sp>
      <p:graphicFrame>
        <p:nvGraphicFramePr>
          <p:cNvPr id="5" name="Chart 4">
            <a:extLst>
              <a:ext uri="{FF2B5EF4-FFF2-40B4-BE49-F238E27FC236}">
                <a16:creationId xmlns:a16="http://schemas.microsoft.com/office/drawing/2014/main" id="{2443A7D9-8E26-6FCE-35DA-45ABE338654F}"/>
              </a:ext>
            </a:extLst>
          </p:cNvPr>
          <p:cNvGraphicFramePr/>
          <p:nvPr>
            <p:extLst>
              <p:ext uri="{D42A27DB-BD31-4B8C-83A1-F6EECF244321}">
                <p14:modId xmlns:p14="http://schemas.microsoft.com/office/powerpoint/2010/main" val="3661683421"/>
              </p:ext>
            </p:extLst>
          </p:nvPr>
        </p:nvGraphicFramePr>
        <p:xfrm>
          <a:off x="1596854" y="1006556"/>
          <a:ext cx="8745326" cy="3523402"/>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3">
            <a:extLst>
              <a:ext uri="{FF2B5EF4-FFF2-40B4-BE49-F238E27FC236}">
                <a16:creationId xmlns:a16="http://schemas.microsoft.com/office/drawing/2014/main" id="{8B760672-8C4C-9B42-A10B-A11E0EAB4C7B}"/>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68</a:t>
            </a:fld>
            <a:endParaRPr lang="en-US" dirty="0"/>
          </a:p>
        </p:txBody>
      </p:sp>
      <p:sp>
        <p:nvSpPr>
          <p:cNvPr id="7" name="TextBox 6">
            <a:extLst>
              <a:ext uri="{FF2B5EF4-FFF2-40B4-BE49-F238E27FC236}">
                <a16:creationId xmlns:a16="http://schemas.microsoft.com/office/drawing/2014/main" id="{1FE3C516-BEFE-B145-A5A5-7897B06B5863}"/>
              </a:ext>
            </a:extLst>
          </p:cNvPr>
          <p:cNvSpPr txBox="1"/>
          <p:nvPr/>
        </p:nvSpPr>
        <p:spPr>
          <a:xfrm>
            <a:off x="2359490" y="4480179"/>
            <a:ext cx="6826549" cy="236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1100"/>
              </a:spcBef>
            </a:pPr>
            <a:r>
              <a:rPr lang="en-US" sz="2000" dirty="0">
                <a:latin typeface="Gill Sans MT" panose="020B0502020104020203" pitchFamily="34" charset="77"/>
              </a:rPr>
              <a:t>Speedup = Runtime of others / TLPGNN</a:t>
            </a:r>
          </a:p>
          <a:p>
            <a:pPr algn="l">
              <a:spcBef>
                <a:spcPts val="1100"/>
              </a:spcBef>
            </a:pPr>
            <a:endParaRPr lang="en-US" sz="200" dirty="0">
              <a:latin typeface="Gill Sans MT" panose="020B0502020104020203" pitchFamily="34" charset="77"/>
            </a:endParaRPr>
          </a:p>
          <a:p>
            <a:pPr algn="l">
              <a:spcBef>
                <a:spcPts val="1100"/>
              </a:spcBef>
            </a:pPr>
            <a:r>
              <a:rPr lang="en-US" sz="2000" dirty="0">
                <a:latin typeface="Gill Sans MT" panose="020B0502020104020203" pitchFamily="34" charset="77"/>
              </a:rPr>
              <a:t>Overall speedups:</a:t>
            </a:r>
          </a:p>
          <a:p>
            <a:pPr marL="342900" lvl="5" indent="-342900" algn="l">
              <a:spcBef>
                <a:spcPts val="1100"/>
              </a:spcBef>
              <a:buFont typeface="Arial" panose="020B0604020202020204" pitchFamily="34" charset="0"/>
              <a:buChar char="•"/>
            </a:pPr>
            <a:r>
              <a:rPr lang="en-US" sz="2000" i="1" dirty="0">
                <a:solidFill>
                  <a:srgbClr val="FF0000"/>
                </a:solidFill>
                <a:latin typeface="Gill Sans MT" panose="020B0502020104020203" pitchFamily="34" charset="77"/>
              </a:rPr>
              <a:t>7.7x</a:t>
            </a:r>
            <a:r>
              <a:rPr lang="en-US" sz="2000" dirty="0">
                <a:latin typeface="Gill Sans MT" panose="020B0502020104020203" pitchFamily="34" charset="77"/>
              </a:rPr>
              <a:t> over </a:t>
            </a:r>
            <a:r>
              <a:rPr lang="en-US" sz="2000" dirty="0" err="1">
                <a:latin typeface="Gill Sans MT" panose="020B0502020104020203" pitchFamily="34" charset="77"/>
              </a:rPr>
              <a:t>GNNAdvisor</a:t>
            </a:r>
            <a:r>
              <a:rPr lang="en-US" sz="2000" dirty="0">
                <a:latin typeface="Gill Sans MT" panose="020B0502020104020203" pitchFamily="34" charset="77"/>
              </a:rPr>
              <a:t> [</a:t>
            </a:r>
            <a:r>
              <a:rPr lang="en-US" sz="2000" i="1" dirty="0">
                <a:latin typeface="Gill Sans MT" panose="020B0502020104020203" pitchFamily="34" charset="77"/>
              </a:rPr>
              <a:t>OSDI ’21</a:t>
            </a:r>
            <a:r>
              <a:rPr lang="en-US" sz="2000" dirty="0">
                <a:latin typeface="Gill Sans MT" panose="020B0502020104020203" pitchFamily="34" charset="77"/>
              </a:rPr>
              <a:t>]</a:t>
            </a:r>
          </a:p>
          <a:p>
            <a:pPr marL="342900" lvl="2" indent="-342900" algn="l">
              <a:spcBef>
                <a:spcPts val="1100"/>
              </a:spcBef>
              <a:buFont typeface="Arial" panose="020B0604020202020204" pitchFamily="34" charset="0"/>
              <a:buChar char="•"/>
            </a:pPr>
            <a:r>
              <a:rPr lang="en-US" sz="2000" i="1" dirty="0">
                <a:solidFill>
                  <a:srgbClr val="FF0000"/>
                </a:solidFill>
                <a:latin typeface="Gill Sans MT" panose="020B0502020104020203" pitchFamily="34" charset="77"/>
              </a:rPr>
              <a:t>5.6x</a:t>
            </a:r>
            <a:r>
              <a:rPr lang="en-US" sz="2000" dirty="0">
                <a:latin typeface="Gill Sans MT" panose="020B0502020104020203" pitchFamily="34" charset="77"/>
              </a:rPr>
              <a:t> over DGL [</a:t>
            </a:r>
            <a:r>
              <a:rPr lang="en-US" sz="2000" i="1" dirty="0">
                <a:latin typeface="Gill Sans MT" panose="020B0502020104020203" pitchFamily="34" charset="77"/>
              </a:rPr>
              <a:t>Amazon</a:t>
            </a:r>
            <a:r>
              <a:rPr lang="en-US" sz="2000" dirty="0">
                <a:latin typeface="Gill Sans MT" panose="020B0502020104020203" pitchFamily="34" charset="77"/>
              </a:rPr>
              <a:t>]</a:t>
            </a:r>
          </a:p>
          <a:p>
            <a:pPr marL="342900" lvl="2" indent="-342900" algn="l">
              <a:spcBef>
                <a:spcPts val="1100"/>
              </a:spcBef>
              <a:buFont typeface="Arial" panose="020B0604020202020204" pitchFamily="34" charset="0"/>
              <a:buChar char="•"/>
            </a:pPr>
            <a:r>
              <a:rPr lang="en-US" sz="2000" i="1" dirty="0">
                <a:solidFill>
                  <a:srgbClr val="FF0000"/>
                </a:solidFill>
                <a:latin typeface="Gill Sans MT" panose="020B0502020104020203" pitchFamily="34" charset="77"/>
              </a:rPr>
              <a:t>3.3x</a:t>
            </a:r>
            <a:r>
              <a:rPr lang="en-US" sz="2000" dirty="0">
                <a:latin typeface="Gill Sans MT" panose="020B0502020104020203" pitchFamily="34" charset="77"/>
              </a:rPr>
              <a:t> over </a:t>
            </a:r>
            <a:r>
              <a:rPr lang="en-US" sz="2000" dirty="0" err="1">
                <a:latin typeface="Gill Sans MT" panose="020B0502020104020203" pitchFamily="34" charset="77"/>
              </a:rPr>
              <a:t>FeatGraph</a:t>
            </a:r>
            <a:r>
              <a:rPr lang="en-US" sz="2000" dirty="0">
                <a:latin typeface="Gill Sans MT" panose="020B0502020104020203" pitchFamily="34" charset="77"/>
              </a:rPr>
              <a:t> [</a:t>
            </a:r>
            <a:r>
              <a:rPr lang="en-US" sz="2000" i="1" dirty="0">
                <a:latin typeface="Gill Sans MT" panose="020B0502020104020203" pitchFamily="34" charset="77"/>
              </a:rPr>
              <a:t>SC ’20</a:t>
            </a:r>
            <a:r>
              <a:rPr lang="en-US" sz="2000" dirty="0">
                <a:latin typeface="Gill Sans MT" panose="020B0502020104020203" pitchFamily="34" charset="77"/>
              </a:rPr>
              <a:t>]</a:t>
            </a:r>
          </a:p>
        </p:txBody>
      </p:sp>
      <p:sp>
        <p:nvSpPr>
          <p:cNvPr id="8" name="Up Arrow 7">
            <a:extLst>
              <a:ext uri="{FF2B5EF4-FFF2-40B4-BE49-F238E27FC236}">
                <a16:creationId xmlns:a16="http://schemas.microsoft.com/office/drawing/2014/main" id="{83CC9053-08DD-7A40-9E4B-EC4CB9B2D806}"/>
              </a:ext>
            </a:extLst>
          </p:cNvPr>
          <p:cNvSpPr/>
          <p:nvPr/>
        </p:nvSpPr>
        <p:spPr>
          <a:xfrm>
            <a:off x="1242612" y="1914349"/>
            <a:ext cx="232012" cy="1849272"/>
          </a:xfrm>
          <a:prstGeom prst="upArrow">
            <a:avLst/>
          </a:prstGeom>
          <a:solidFill>
            <a:srgbClr val="E2EFE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D59B8DC-2E3C-DD47-96EC-A5F98B477E33}"/>
              </a:ext>
            </a:extLst>
          </p:cNvPr>
          <p:cNvSpPr txBox="1"/>
          <p:nvPr/>
        </p:nvSpPr>
        <p:spPr>
          <a:xfrm>
            <a:off x="547373" y="2289866"/>
            <a:ext cx="834209" cy="1323439"/>
          </a:xfrm>
          <a:prstGeom prst="rect">
            <a:avLst/>
          </a:prstGeom>
          <a:noFill/>
        </p:spPr>
        <p:txBody>
          <a:bodyPr wrap="square" rtlCol="0">
            <a:spAutoFit/>
          </a:bodyPr>
          <a:lstStyle/>
          <a:p>
            <a:r>
              <a:rPr lang="en-US" dirty="0">
                <a:solidFill>
                  <a:srgbClr val="0432FF"/>
                </a:solidFill>
                <a:latin typeface="Gill Sans MT" panose="020B0502020104020203" pitchFamily="34" charset="77"/>
              </a:rPr>
              <a:t>The higher,</a:t>
            </a:r>
          </a:p>
          <a:p>
            <a:r>
              <a:rPr lang="en-US" dirty="0">
                <a:solidFill>
                  <a:srgbClr val="0432FF"/>
                </a:solidFill>
                <a:latin typeface="Gill Sans MT" panose="020B0502020104020203" pitchFamily="34" charset="77"/>
              </a:rPr>
              <a:t>the better of ours  </a:t>
            </a:r>
          </a:p>
        </p:txBody>
      </p:sp>
    </p:spTree>
    <p:extLst>
      <p:ext uri="{BB962C8B-B14F-4D97-AF65-F5344CB8AC3E}">
        <p14:creationId xmlns:p14="http://schemas.microsoft.com/office/powerpoint/2010/main" val="118831742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DBB3BA-4037-B640-8753-13AC301D1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872666"/>
            <a:ext cx="4256731" cy="1965960"/>
          </a:xfrm>
          <a:prstGeom prst="rect">
            <a:avLst/>
          </a:prstGeom>
        </p:spPr>
      </p:pic>
      <p:pic>
        <p:nvPicPr>
          <p:cNvPr id="7" name="Picture 6">
            <a:extLst>
              <a:ext uri="{FF2B5EF4-FFF2-40B4-BE49-F238E27FC236}">
                <a16:creationId xmlns:a16="http://schemas.microsoft.com/office/drawing/2014/main" id="{932AC492-5E14-7A4E-8930-8BA06134F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822" y="4872665"/>
            <a:ext cx="4095750" cy="1965960"/>
          </a:xfrm>
          <a:prstGeom prst="rect">
            <a:avLst/>
          </a:prstGeom>
        </p:spPr>
      </p:pic>
      <p:sp>
        <p:nvSpPr>
          <p:cNvPr id="2" name="Title 1">
            <a:extLst>
              <a:ext uri="{FF2B5EF4-FFF2-40B4-BE49-F238E27FC236}">
                <a16:creationId xmlns:a16="http://schemas.microsoft.com/office/drawing/2014/main" id="{EE30D114-2023-B745-832C-7EA46A0FC311}"/>
              </a:ext>
            </a:extLst>
          </p:cNvPr>
          <p:cNvSpPr>
            <a:spLocks noGrp="1"/>
          </p:cNvSpPr>
          <p:nvPr>
            <p:ph type="title"/>
          </p:nvPr>
        </p:nvSpPr>
        <p:spPr>
          <a:xfrm>
            <a:off x="1" y="120079"/>
            <a:ext cx="12192000" cy="831850"/>
          </a:xfrm>
        </p:spPr>
        <p:txBody>
          <a:bodyPr>
            <a:noAutofit/>
          </a:bodyPr>
          <a:lstStyle/>
          <a:p>
            <a:r>
              <a:rPr lang="en-US" sz="3600" dirty="0"/>
              <a:t>Tango: Re-Thinking Quantization for GNN Training on GPUs</a:t>
            </a:r>
          </a:p>
        </p:txBody>
      </p:sp>
      <p:sp>
        <p:nvSpPr>
          <p:cNvPr id="3" name="Text Placeholder 2">
            <a:extLst>
              <a:ext uri="{FF2B5EF4-FFF2-40B4-BE49-F238E27FC236}">
                <a16:creationId xmlns:a16="http://schemas.microsoft.com/office/drawing/2014/main" id="{6D927AB3-3971-2F40-BB03-42F18FB1E189}"/>
              </a:ext>
            </a:extLst>
          </p:cNvPr>
          <p:cNvSpPr>
            <a:spLocks noGrp="1"/>
          </p:cNvSpPr>
          <p:nvPr>
            <p:ph type="body" idx="1"/>
          </p:nvPr>
        </p:nvSpPr>
        <p:spPr>
          <a:xfrm>
            <a:off x="476250" y="1019175"/>
            <a:ext cx="11379323" cy="3695700"/>
          </a:xfrm>
        </p:spPr>
        <p:txBody>
          <a:bodyPr>
            <a:normAutofit fontScale="77500" lnSpcReduction="20000"/>
          </a:bodyPr>
          <a:lstStyle/>
          <a:p>
            <a:r>
              <a:rPr lang="en-US" i="1" dirty="0">
                <a:solidFill>
                  <a:srgbClr val="0432FF"/>
                </a:solidFill>
              </a:rPr>
              <a:t>Quantization</a:t>
            </a:r>
            <a:r>
              <a:rPr lang="en-US" dirty="0"/>
              <a:t> is a primary approach to accelerating various DNN and GNN models as it can reduce both computation and data access. </a:t>
            </a:r>
          </a:p>
          <a:p>
            <a:pPr lvl="1"/>
            <a:r>
              <a:rPr lang="en-US" dirty="0" err="1"/>
              <a:t>E.g</a:t>
            </a:r>
            <a:r>
              <a:rPr lang="en-US" dirty="0"/>
              <a:t>,, computing 8-bit integers on tensor core has </a:t>
            </a:r>
            <a:r>
              <a:rPr lang="en-US" i="1" dirty="0">
                <a:solidFill>
                  <a:srgbClr val="0432FF"/>
                </a:solidFill>
              </a:rPr>
              <a:t>2x</a:t>
            </a:r>
            <a:r>
              <a:rPr lang="en-US" dirty="0"/>
              <a:t> and </a:t>
            </a:r>
            <a:r>
              <a:rPr lang="en-US" i="1" dirty="0">
                <a:solidFill>
                  <a:srgbClr val="0432FF"/>
                </a:solidFill>
              </a:rPr>
              <a:t>32x</a:t>
            </a:r>
            <a:r>
              <a:rPr lang="en-US" dirty="0"/>
              <a:t> more throughput than 16-bit and 32-bit floating-point.</a:t>
            </a:r>
          </a:p>
          <a:p>
            <a:r>
              <a:rPr lang="en-US" i="1" dirty="0">
                <a:solidFill>
                  <a:srgbClr val="FF0000"/>
                </a:solidFill>
              </a:rPr>
              <a:t>Challenge</a:t>
            </a:r>
            <a:r>
              <a:rPr lang="en-US" dirty="0"/>
              <a:t>: Quantization errors (caused by fewer bits) could prevent the model from achieving the desired accuracy.</a:t>
            </a:r>
          </a:p>
          <a:p>
            <a:r>
              <a:rPr lang="en-US" i="1" dirty="0">
                <a:solidFill>
                  <a:srgbClr val="0432FF"/>
                </a:solidFill>
              </a:rPr>
              <a:t>Solution</a:t>
            </a:r>
            <a:r>
              <a:rPr lang="en-US" dirty="0"/>
              <a:t>: Tango, the first GPU-based quantized GNN training system that both </a:t>
            </a:r>
            <a:r>
              <a:rPr lang="en-US" i="1" dirty="0">
                <a:solidFill>
                  <a:srgbClr val="0432FF"/>
                </a:solidFill>
              </a:rPr>
              <a:t>maintains the model accuracy </a:t>
            </a:r>
            <a:r>
              <a:rPr lang="en-US" dirty="0"/>
              <a:t>and </a:t>
            </a:r>
            <a:r>
              <a:rPr lang="en-US" i="1" dirty="0">
                <a:solidFill>
                  <a:srgbClr val="0432FF"/>
                </a:solidFill>
              </a:rPr>
              <a:t>reduces computation time</a:t>
            </a:r>
            <a:r>
              <a:rPr lang="en-US" dirty="0"/>
              <a:t>.</a:t>
            </a:r>
          </a:p>
          <a:p>
            <a:r>
              <a:rPr lang="en-US" dirty="0"/>
              <a:t>Performance:</a:t>
            </a:r>
          </a:p>
          <a:p>
            <a:pPr lvl="1"/>
            <a:r>
              <a:rPr lang="en-US" i="1" dirty="0">
                <a:solidFill>
                  <a:srgbClr val="FF0000"/>
                </a:solidFill>
              </a:rPr>
              <a:t>1.2x</a:t>
            </a:r>
            <a:r>
              <a:rPr lang="en-US" dirty="0"/>
              <a:t> and </a:t>
            </a:r>
            <a:r>
              <a:rPr lang="en-US" i="1" dirty="0">
                <a:solidFill>
                  <a:srgbClr val="FF0000"/>
                </a:solidFill>
              </a:rPr>
              <a:t>1.5x</a:t>
            </a:r>
            <a:r>
              <a:rPr lang="en-US" dirty="0"/>
              <a:t> speedup over GCN and GAT from DGL [Amazon]</a:t>
            </a:r>
          </a:p>
          <a:p>
            <a:pPr lvl="1"/>
            <a:r>
              <a:rPr lang="en-US" i="1" dirty="0">
                <a:solidFill>
                  <a:srgbClr val="FF0000"/>
                </a:solidFill>
              </a:rPr>
              <a:t>2.9X</a:t>
            </a:r>
            <a:r>
              <a:rPr lang="en-US" dirty="0"/>
              <a:t> and </a:t>
            </a:r>
            <a:r>
              <a:rPr lang="en-US" i="1" dirty="0">
                <a:solidFill>
                  <a:srgbClr val="FF0000"/>
                </a:solidFill>
              </a:rPr>
              <a:t>4.1x</a:t>
            </a:r>
            <a:r>
              <a:rPr lang="en-US" dirty="0"/>
              <a:t> speedup over GCN and GAT from EXACT [ICLR ’22]</a:t>
            </a:r>
          </a:p>
        </p:txBody>
      </p:sp>
      <p:sp>
        <p:nvSpPr>
          <p:cNvPr id="4" name="Slide Number Placeholder 3">
            <a:extLst>
              <a:ext uri="{FF2B5EF4-FFF2-40B4-BE49-F238E27FC236}">
                <a16:creationId xmlns:a16="http://schemas.microsoft.com/office/drawing/2014/main" id="{D84F2144-A8C8-764F-BC75-A0A2111269E6}"/>
              </a:ext>
            </a:extLst>
          </p:cNvPr>
          <p:cNvSpPr>
            <a:spLocks noGrp="1"/>
          </p:cNvSpPr>
          <p:nvPr>
            <p:ph type="sldNum" sz="quarter" idx="2"/>
          </p:nvPr>
        </p:nvSpPr>
        <p:spPr/>
        <p:txBody>
          <a:bodyPr/>
          <a:lstStyle/>
          <a:p>
            <a:fld id="{86CB4B4D-7CA3-9044-876B-883B54F8677D}" type="slidenum">
              <a:rPr lang="en-US" smtClean="0"/>
              <a:pPr/>
              <a:t>69</a:t>
            </a:fld>
            <a:endParaRPr lang="en-US" dirty="0"/>
          </a:p>
        </p:txBody>
      </p:sp>
      <p:pic>
        <p:nvPicPr>
          <p:cNvPr id="6" name="Picture 5">
            <a:extLst>
              <a:ext uri="{FF2B5EF4-FFF2-40B4-BE49-F238E27FC236}">
                <a16:creationId xmlns:a16="http://schemas.microsoft.com/office/drawing/2014/main" id="{F0CA40AB-4D1F-3E42-BAA9-3F45BB69C5DF}"/>
              </a:ext>
            </a:extLst>
          </p:cNvPr>
          <p:cNvPicPr>
            <a:picLocks noChangeAspect="1"/>
          </p:cNvPicPr>
          <p:nvPr/>
        </p:nvPicPr>
        <p:blipFill>
          <a:blip r:embed="rId5"/>
          <a:stretch>
            <a:fillRect/>
          </a:stretch>
        </p:blipFill>
        <p:spPr>
          <a:xfrm>
            <a:off x="0" y="6311746"/>
            <a:ext cx="1545427" cy="535748"/>
          </a:xfrm>
          <a:prstGeom prst="rect">
            <a:avLst/>
          </a:prstGeom>
          <a:solidFill>
            <a:schemeClr val="lt1"/>
          </a:solidFill>
        </p:spPr>
      </p:pic>
    </p:spTree>
    <p:extLst>
      <p:ext uri="{BB962C8B-B14F-4D97-AF65-F5344CB8AC3E}">
        <p14:creationId xmlns:p14="http://schemas.microsoft.com/office/powerpoint/2010/main" val="12021824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0" y="91437"/>
            <a:ext cx="12192000" cy="763600"/>
          </a:xfrm>
          <a:prstGeom prst="rect">
            <a:avLst/>
          </a:prstGeom>
        </p:spPr>
        <p:txBody>
          <a:bodyPr spcFirstLastPara="1" wrap="square" lIns="121900" tIns="121900" rIns="121900" bIns="121900" anchor="t" anchorCtr="0">
            <a:noAutofit/>
          </a:bodyPr>
          <a:lstStyle/>
          <a:p>
            <a:r>
              <a:rPr lang="en" sz="4000" dirty="0"/>
              <a:t>Challenge #2: Lacking </a:t>
            </a:r>
            <a:r>
              <a:rPr lang="en-US" sz="4000" dirty="0"/>
              <a:t>Explanations for Real Applications</a:t>
            </a:r>
            <a:endParaRPr sz="4000" dirty="0"/>
          </a:p>
        </p:txBody>
      </p:sp>
      <p:sp>
        <p:nvSpPr>
          <p:cNvPr id="150" name="Google Shape;150;p22"/>
          <p:cNvSpPr txBox="1">
            <a:spLocks noGrp="1"/>
          </p:cNvSpPr>
          <p:nvPr>
            <p:ph type="sldNum" idx="2"/>
          </p:nvPr>
        </p:nvSpPr>
        <p:spPr>
          <a:xfrm>
            <a:off x="11296611" y="6217623"/>
            <a:ext cx="731600" cy="524800"/>
          </a:xfrm>
          <a:prstGeom prst="rect">
            <a:avLst/>
          </a:prstGeom>
        </p:spPr>
        <p:txBody>
          <a:bodyPr spcFirstLastPara="1" wrap="square" lIns="121900" tIns="121900" rIns="121900" bIns="121900" anchor="ctr" anchorCtr="0">
            <a:noAutofit/>
          </a:bodyPr>
          <a:lstStyle/>
          <a:p>
            <a:pPr marL="0" marR="0" lvl="0" indent="0" algn="r" defTabSz="412750" rtl="0" eaLnBrk="1" fontAlgn="auto" latinLnBrk="0" hangingPunct="0">
              <a:lnSpc>
                <a:spcPct val="100000"/>
              </a:lnSpc>
              <a:spcBef>
                <a:spcPts val="0"/>
              </a:spcBef>
              <a:spcAft>
                <a:spcPts val="0"/>
              </a:spcAft>
              <a:buClrTx/>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Palatino"/>
                <a:ea typeface="Palatino"/>
                <a:sym typeface="Palatino"/>
              </a:rPr>
              <a:pPr marL="0" marR="0" lvl="0" indent="0" algn="r" defTabSz="412750" rtl="0" eaLnBrk="1" fontAlgn="auto" latinLnBrk="0" hangingPunct="0">
                <a:lnSpc>
                  <a:spcPct val="100000"/>
                </a:lnSpc>
                <a:spcBef>
                  <a:spcPts val="0"/>
                </a:spcBef>
                <a:spcAft>
                  <a:spcPts val="0"/>
                </a:spcAft>
                <a:buClrTx/>
                <a:buSzTx/>
                <a:buFontTx/>
                <a:buNone/>
                <a:tabLst/>
                <a:defRPr/>
              </a:pPr>
              <a:t>7</a:t>
            </a:fld>
            <a:endParaRPr kumimoji="0" sz="1333" b="0" i="0" u="none" strike="noStrike" kern="0" cap="none" spc="0" normalizeH="0" baseline="0" noProof="0">
              <a:ln>
                <a:noFill/>
              </a:ln>
              <a:solidFill>
                <a:srgbClr val="595959"/>
              </a:solidFill>
              <a:effectLst/>
              <a:uLnTx/>
              <a:uFillTx/>
              <a:latin typeface="Palatino"/>
              <a:ea typeface="Palatino"/>
              <a:sym typeface="Palatino"/>
            </a:endParaRPr>
          </a:p>
        </p:txBody>
      </p:sp>
      <p:pic>
        <p:nvPicPr>
          <p:cNvPr id="1026" name="Picture 2" descr="How to Help SOC Analysts Fight 'Alert Fatigue'">
            <a:extLst>
              <a:ext uri="{FF2B5EF4-FFF2-40B4-BE49-F238E27FC236}">
                <a16:creationId xmlns:a16="http://schemas.microsoft.com/office/drawing/2014/main" id="{53F0B006-B021-A248-A3F2-2659329F0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890" y="3975013"/>
            <a:ext cx="3903030" cy="2483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EA0875-B311-554F-A3BB-297BE1AB194D}"/>
              </a:ext>
            </a:extLst>
          </p:cNvPr>
          <p:cNvSpPr txBox="1"/>
          <p:nvPr/>
        </p:nvSpPr>
        <p:spPr>
          <a:xfrm>
            <a:off x="3904229" y="6443180"/>
            <a:ext cx="352875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95959"/>
                </a:solidFill>
                <a:effectLst/>
                <a:uLnTx/>
                <a:uFillTx/>
                <a:latin typeface="Gill Sans MT" panose="020B0502020104020203" pitchFamily="34" charset="77"/>
                <a:ea typeface="Palatino"/>
                <a:sym typeface="Palatino"/>
              </a:rPr>
              <a:t>Picture source: Palo Alto Networks</a:t>
            </a:r>
          </a:p>
        </p:txBody>
      </p:sp>
      <p:sp>
        <p:nvSpPr>
          <p:cNvPr id="9" name="Text Placeholder 2">
            <a:extLst>
              <a:ext uri="{FF2B5EF4-FFF2-40B4-BE49-F238E27FC236}">
                <a16:creationId xmlns:a16="http://schemas.microsoft.com/office/drawing/2014/main" id="{60210D5C-81D5-2748-BA85-44E605A51238}"/>
              </a:ext>
            </a:extLst>
          </p:cNvPr>
          <p:cNvSpPr txBox="1">
            <a:spLocks/>
          </p:cNvSpPr>
          <p:nvPr/>
        </p:nvSpPr>
        <p:spPr>
          <a:xfrm>
            <a:off x="415600" y="1000139"/>
            <a:ext cx="11776400" cy="31243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lvl="0" hangingPunct="1">
              <a:spcBef>
                <a:spcPts val="1100"/>
              </a:spcBef>
              <a:defRPr/>
            </a:pPr>
            <a:r>
              <a:rPr lang="en-US" sz="2400" dirty="0">
                <a:solidFill>
                  <a:schemeClr val="tx1">
                    <a:lumMod val="75000"/>
                    <a:lumOff val="25000"/>
                  </a:schemeClr>
                </a:solidFill>
              </a:rPr>
              <a:t>Current graph (especially graph learning)-based solutions do not provide sufficient context information regarding </a:t>
            </a:r>
            <a:r>
              <a:rPr lang="en-US" sz="2400" i="1" dirty="0">
                <a:solidFill>
                  <a:srgbClr val="0432FF"/>
                </a:solidFill>
              </a:rPr>
              <a:t>why</a:t>
            </a:r>
            <a:r>
              <a:rPr lang="en-US" sz="2400" dirty="0">
                <a:solidFill>
                  <a:schemeClr val="tx1">
                    <a:lumMod val="75000"/>
                    <a:lumOff val="25000"/>
                  </a:schemeClr>
                </a:solidFill>
              </a:rPr>
              <a:t> a prediction is made.</a:t>
            </a:r>
            <a:br>
              <a:rPr lang="en-US" sz="2400" dirty="0">
                <a:solidFill>
                  <a:schemeClr val="tx1">
                    <a:lumMod val="75000"/>
                    <a:lumOff val="25000"/>
                  </a:schemeClr>
                </a:solidFill>
              </a:rPr>
            </a:br>
            <a:endParaRPr lang="en-US" sz="2400" dirty="0">
              <a:solidFill>
                <a:schemeClr val="tx1">
                  <a:lumMod val="75000"/>
                  <a:lumOff val="25000"/>
                </a:schemeClr>
              </a:solidFill>
            </a:endParaRPr>
          </a:p>
          <a:p>
            <a:pPr hangingPunct="1">
              <a:spcBef>
                <a:spcPts val="1100"/>
              </a:spcBef>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Existing models generate too many alarms to be verified by the security analysts.</a:t>
            </a:r>
          </a:p>
          <a:p>
            <a:pPr lvl="1" hangingPunct="1">
              <a:spcBef>
                <a:spcPts val="1100"/>
              </a:spcBef>
              <a:defRPr/>
            </a:pPr>
            <a:r>
              <a:rPr kumimoji="0" lang="en-US" sz="1900" b="0" i="0" u="none" strike="noStrike" kern="0" cap="none" spc="0" normalizeH="0" baseline="0" noProof="0" dirty="0">
                <a:ln>
                  <a:noFill/>
                </a:ln>
                <a:solidFill>
                  <a:srgbClr val="414141"/>
                </a:solidFill>
                <a:effectLst/>
                <a:uLnTx/>
                <a:uFillTx/>
                <a:sym typeface="Palatino Linotype"/>
              </a:rPr>
              <a:t>E.g., most organizations in US receive </a:t>
            </a:r>
            <a:r>
              <a:rPr kumimoji="0" lang="en-US" sz="1900" b="0" i="1" u="none" strike="noStrike" kern="0" cap="none" spc="0" normalizeH="0" baseline="0" noProof="0" dirty="0">
                <a:ln>
                  <a:noFill/>
                </a:ln>
                <a:solidFill>
                  <a:srgbClr val="FF0000"/>
                </a:solidFill>
                <a:effectLst/>
                <a:uLnTx/>
                <a:uFillTx/>
                <a:sym typeface="Palatino Linotype"/>
              </a:rPr>
              <a:t>17,000 alerts per week</a:t>
            </a:r>
            <a:r>
              <a:rPr kumimoji="0" lang="en-US" sz="1900" b="0" i="0" u="none" strike="noStrike" kern="0" cap="none" spc="0" normalizeH="0" baseline="0" noProof="0" dirty="0">
                <a:ln>
                  <a:noFill/>
                </a:ln>
                <a:solidFill>
                  <a:srgbClr val="414141"/>
                </a:solidFill>
                <a:effectLst/>
                <a:uLnTx/>
                <a:uFillTx/>
                <a:sym typeface="Palatino Linotype"/>
              </a:rPr>
              <a:t> while only </a:t>
            </a:r>
            <a:r>
              <a:rPr kumimoji="0" lang="en-US" sz="1900" b="0" i="1" u="none" strike="noStrike" kern="0" cap="none" spc="0" normalizeH="0" baseline="0" noProof="0" dirty="0">
                <a:ln>
                  <a:noFill/>
                </a:ln>
                <a:solidFill>
                  <a:srgbClr val="FF0000"/>
                </a:solidFill>
                <a:effectLst/>
                <a:uLnTx/>
                <a:uFillTx/>
                <a:sym typeface="Palatino Linotype"/>
              </a:rPr>
              <a:t>4% </a:t>
            </a:r>
            <a:r>
              <a:rPr kumimoji="0" lang="en-US" sz="1900" b="0" i="0" u="none" strike="noStrike" kern="0" cap="none" spc="0" normalizeH="0" baseline="0" noProof="0" dirty="0">
                <a:ln>
                  <a:noFill/>
                </a:ln>
                <a:solidFill>
                  <a:srgbClr val="414141"/>
                </a:solidFill>
                <a:effectLst/>
                <a:uLnTx/>
                <a:uFillTx/>
                <a:sym typeface="Palatino Linotype"/>
              </a:rPr>
              <a:t>of them are properly investigated [FireEye].</a:t>
            </a:r>
            <a:br>
              <a:rPr kumimoji="0" lang="en-US" sz="1900" b="0" i="0" u="none" strike="noStrike" kern="0" cap="none" spc="0" normalizeH="0" baseline="0" noProof="0" dirty="0">
                <a:ln>
                  <a:noFill/>
                </a:ln>
                <a:solidFill>
                  <a:srgbClr val="414141"/>
                </a:solidFill>
                <a:effectLst/>
                <a:uLnTx/>
                <a:uFillTx/>
                <a:sym typeface="Palatino Linotype"/>
              </a:rPr>
            </a:br>
            <a:endParaRPr lang="en-US" sz="1900" dirty="0">
              <a:solidFill>
                <a:srgbClr val="414141"/>
              </a:solidFill>
            </a:endParaRPr>
          </a:p>
          <a:p>
            <a:pPr hangingPunct="1">
              <a:spcBef>
                <a:spcPts val="1100"/>
              </a:spcBef>
              <a:defRPr/>
            </a:pPr>
            <a:r>
              <a:rPr lang="en-US" sz="2400" i="1" dirty="0">
                <a:solidFill>
                  <a:srgbClr val="FF0000"/>
                </a:solidFill>
              </a:rPr>
              <a:t>Threat alert fatigue problem</a:t>
            </a:r>
            <a:endParaRPr lang="en-US" sz="2400" dirty="0"/>
          </a:p>
          <a:p>
            <a:pPr lvl="1" hangingPunct="1">
              <a:spcBef>
                <a:spcPts val="1100"/>
              </a:spcBef>
              <a:defRPr/>
            </a:pPr>
            <a:r>
              <a:rPr kumimoji="0" lang="en-US" sz="1900" b="0" i="0" u="none" strike="noStrike" kern="0" cap="none" spc="0" normalizeH="0" baseline="0" noProof="0" dirty="0">
                <a:ln>
                  <a:noFill/>
                </a:ln>
                <a:solidFill>
                  <a:srgbClr val="414141"/>
                </a:solidFill>
                <a:effectLst/>
                <a:uLnTx/>
                <a:uFillTx/>
                <a:latin typeface="Gill Sans MT" charset="0"/>
                <a:sym typeface="Palatino Linotype"/>
              </a:rPr>
              <a:t>It can lead to either the </a:t>
            </a:r>
            <a:r>
              <a:rPr kumimoji="0" lang="en-US" sz="1900" b="0" i="1" u="none" strike="noStrike" kern="0" cap="none" spc="0" normalizeH="0" baseline="0" noProof="0" dirty="0">
                <a:ln>
                  <a:noFill/>
                </a:ln>
                <a:solidFill>
                  <a:srgbClr val="FF0000"/>
                </a:solidFill>
                <a:effectLst/>
                <a:uLnTx/>
                <a:uFillTx/>
                <a:latin typeface="Gill Sans MT" charset="0"/>
                <a:sym typeface="Palatino Linotype"/>
              </a:rPr>
              <a:t>missing of the alarm</a:t>
            </a:r>
            <a:r>
              <a:rPr kumimoji="0" lang="en-US" sz="1900" b="0" i="0" u="none" strike="noStrike" kern="0" cap="none" spc="0" normalizeH="0" baseline="0" noProof="0" dirty="0">
                <a:ln>
                  <a:noFill/>
                </a:ln>
                <a:solidFill>
                  <a:srgbClr val="414141"/>
                </a:solidFill>
                <a:effectLst/>
                <a:uLnTx/>
                <a:uFillTx/>
                <a:latin typeface="Gill Sans MT" charset="0"/>
                <a:sym typeface="Palatino Linotype"/>
              </a:rPr>
              <a:t> or the </a:t>
            </a:r>
            <a:r>
              <a:rPr kumimoji="0" lang="en-US" sz="1900" b="0" i="1" u="none" strike="noStrike" kern="0" cap="none" spc="0" normalizeH="0" baseline="0" noProof="0" dirty="0">
                <a:ln>
                  <a:noFill/>
                </a:ln>
                <a:solidFill>
                  <a:srgbClr val="FF0000"/>
                </a:solidFill>
                <a:effectLst/>
                <a:uLnTx/>
                <a:uFillTx/>
                <a:latin typeface="Gill Sans MT" charset="0"/>
                <a:sym typeface="Palatino Linotype"/>
              </a:rPr>
              <a:t>finding comes too late</a:t>
            </a:r>
            <a:r>
              <a:rPr kumimoji="0" lang="en-US" sz="1900" b="0" i="0" u="none" strike="noStrike" kern="0" cap="none" spc="0" normalizeH="0" baseline="0" noProof="0" dirty="0">
                <a:ln>
                  <a:noFill/>
                </a:ln>
                <a:solidFill>
                  <a:srgbClr val="414141"/>
                </a:solidFill>
                <a:effectLst/>
                <a:uLnTx/>
                <a:uFillTx/>
                <a:latin typeface="Gill Sans MT" charset="0"/>
                <a:sym typeface="Palatino Linotype"/>
              </a:rPr>
              <a:t>.</a:t>
            </a:r>
          </a:p>
        </p:txBody>
      </p:sp>
    </p:spTree>
    <p:extLst>
      <p:ext uri="{BB962C8B-B14F-4D97-AF65-F5344CB8AC3E}">
        <p14:creationId xmlns:p14="http://schemas.microsoft.com/office/powerpoint/2010/main" val="150825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dissolv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dissolve">
                                      <p:cBhvr>
                                        <p:cTn id="15" dur="500"/>
                                        <p:tgtEl>
                                          <p:spTgt spid="9">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dissolve">
                                      <p:cBhvr>
                                        <p:cTn id="1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114-2023-B745-832C-7EA46A0FC311}"/>
              </a:ext>
            </a:extLst>
          </p:cNvPr>
          <p:cNvSpPr>
            <a:spLocks noGrp="1"/>
          </p:cNvSpPr>
          <p:nvPr>
            <p:ph type="title"/>
          </p:nvPr>
        </p:nvSpPr>
        <p:spPr>
          <a:xfrm>
            <a:off x="1" y="120079"/>
            <a:ext cx="12192000" cy="831850"/>
          </a:xfrm>
        </p:spPr>
        <p:txBody>
          <a:bodyPr>
            <a:noAutofit/>
          </a:bodyPr>
          <a:lstStyle/>
          <a:p>
            <a:r>
              <a:rPr lang="en-US" sz="4000" dirty="0" err="1"/>
              <a:t>PeeK</a:t>
            </a:r>
            <a:r>
              <a:rPr lang="en-US" sz="4000" dirty="0"/>
              <a:t>: A Prune-Centric Approach for K Shortest Path</a:t>
            </a:r>
          </a:p>
        </p:txBody>
      </p:sp>
      <p:sp>
        <p:nvSpPr>
          <p:cNvPr id="3" name="Text Placeholder 2">
            <a:extLst>
              <a:ext uri="{FF2B5EF4-FFF2-40B4-BE49-F238E27FC236}">
                <a16:creationId xmlns:a16="http://schemas.microsoft.com/office/drawing/2014/main" id="{6D927AB3-3971-2F40-BB03-42F18FB1E189}"/>
              </a:ext>
            </a:extLst>
          </p:cNvPr>
          <p:cNvSpPr>
            <a:spLocks noGrp="1"/>
          </p:cNvSpPr>
          <p:nvPr>
            <p:ph type="body" idx="1"/>
          </p:nvPr>
        </p:nvSpPr>
        <p:spPr>
          <a:xfrm>
            <a:off x="321868" y="1016814"/>
            <a:ext cx="7190841" cy="3371030"/>
          </a:xfrm>
        </p:spPr>
        <p:txBody>
          <a:bodyPr>
            <a:normAutofit lnSpcReduction="10000"/>
          </a:bodyPr>
          <a:lstStyle/>
          <a:p>
            <a:r>
              <a:rPr lang="en-US" sz="2200" i="1" dirty="0">
                <a:solidFill>
                  <a:srgbClr val="0432FF"/>
                </a:solidFill>
              </a:rPr>
              <a:t>K shortest path (KSP)</a:t>
            </a:r>
            <a:r>
              <a:rPr lang="en-US" sz="2200" dirty="0"/>
              <a:t> algorithm aims to find the top-</a:t>
            </a:r>
            <a:r>
              <a:rPr lang="en-US" sz="2200" i="1" dirty="0"/>
              <a:t>K</a:t>
            </a:r>
            <a:r>
              <a:rPr lang="en-US" sz="2200" dirty="0"/>
              <a:t> shortest paths from the </a:t>
            </a:r>
            <a:r>
              <a:rPr lang="en-US" sz="2200" i="1" dirty="0">
                <a:solidFill>
                  <a:srgbClr val="0432FF"/>
                </a:solidFill>
              </a:rPr>
              <a:t>source vertex s </a:t>
            </a:r>
            <a:r>
              <a:rPr lang="en-US" sz="2200" dirty="0"/>
              <a:t>to the </a:t>
            </a:r>
            <a:r>
              <a:rPr lang="en-US" sz="2200" i="1" dirty="0">
                <a:solidFill>
                  <a:srgbClr val="0432FF"/>
                </a:solidFill>
              </a:rPr>
              <a:t>target vertex t</a:t>
            </a:r>
            <a:r>
              <a:rPr lang="en-US" sz="2200" dirty="0"/>
              <a:t>.</a:t>
            </a:r>
          </a:p>
          <a:p>
            <a:r>
              <a:rPr lang="en-US" sz="2200" dirty="0"/>
              <a:t>Key observation:  Top-</a:t>
            </a:r>
            <a:r>
              <a:rPr lang="en-US" sz="2200" i="1" dirty="0"/>
              <a:t>K</a:t>
            </a:r>
            <a:r>
              <a:rPr lang="en-US" sz="2200" dirty="0"/>
              <a:t> shortest paths only cover an </a:t>
            </a:r>
            <a:r>
              <a:rPr lang="en-US" sz="2200" i="1" dirty="0">
                <a:solidFill>
                  <a:srgbClr val="0432FF"/>
                </a:solidFill>
              </a:rPr>
              <a:t>extremely small portion </a:t>
            </a:r>
            <a:r>
              <a:rPr lang="en-US" sz="2200" dirty="0"/>
              <a:t>of the original graph, even for very large </a:t>
            </a:r>
            <a:r>
              <a:rPr lang="en-US" sz="2200" i="1" dirty="0"/>
              <a:t>K</a:t>
            </a:r>
            <a:r>
              <a:rPr lang="en-US" sz="2200" dirty="0"/>
              <a:t> values.</a:t>
            </a:r>
          </a:p>
          <a:p>
            <a:r>
              <a:rPr lang="en-US" sz="2200" dirty="0"/>
              <a:t>Comparison with state-of-the-art:</a:t>
            </a:r>
          </a:p>
          <a:p>
            <a:pPr lvl="1">
              <a:spcBef>
                <a:spcPts val="1100"/>
              </a:spcBef>
            </a:pPr>
            <a:r>
              <a:rPr lang="en-US" sz="2000" dirty="0"/>
              <a:t>Serial: </a:t>
            </a:r>
            <a:r>
              <a:rPr lang="en-US" sz="2000" i="1" dirty="0">
                <a:solidFill>
                  <a:srgbClr val="FF0000"/>
                </a:solidFill>
              </a:rPr>
              <a:t>2.2x</a:t>
            </a:r>
            <a:r>
              <a:rPr lang="en-US" sz="2000" dirty="0"/>
              <a:t> and </a:t>
            </a:r>
            <a:r>
              <a:rPr lang="en-US" sz="2000" i="1" dirty="0">
                <a:solidFill>
                  <a:srgbClr val="FF0000"/>
                </a:solidFill>
              </a:rPr>
              <a:t>3.1x</a:t>
            </a:r>
            <a:r>
              <a:rPr lang="en-US" sz="2000" b="0" i="0" dirty="0">
                <a:effectLst/>
                <a:latin typeface="Arial" panose="020B0604020202020204" pitchFamily="34" charset="0"/>
              </a:rPr>
              <a:t> speedup for </a:t>
            </a:r>
            <a:r>
              <a:rPr lang="en-US" sz="2000" b="0" i="1" dirty="0">
                <a:effectLst/>
                <a:latin typeface="Arial" panose="020B0604020202020204" pitchFamily="34" charset="0"/>
              </a:rPr>
              <a:t>K</a:t>
            </a:r>
            <a:r>
              <a:rPr lang="en-US" sz="2000" b="0" i="0" dirty="0">
                <a:effectLst/>
                <a:latin typeface="Arial" panose="020B0604020202020204" pitchFamily="34" charset="0"/>
              </a:rPr>
              <a:t> = 8, 128</a:t>
            </a:r>
            <a:endParaRPr lang="en-US" sz="2000" i="1" dirty="0">
              <a:solidFill>
                <a:srgbClr val="FF0000"/>
              </a:solidFill>
            </a:endParaRPr>
          </a:p>
          <a:p>
            <a:pPr lvl="1">
              <a:spcBef>
                <a:spcPts val="1100"/>
              </a:spcBef>
            </a:pPr>
            <a:r>
              <a:rPr lang="en-US" sz="2000" dirty="0"/>
              <a:t>Parallel (32 threads): </a:t>
            </a:r>
            <a:r>
              <a:rPr lang="en-US" sz="2000" b="0" i="1" dirty="0">
                <a:solidFill>
                  <a:srgbClr val="FF0000"/>
                </a:solidFill>
                <a:effectLst/>
                <a:latin typeface="Arial" panose="020B0604020202020204" pitchFamily="34" charset="0"/>
              </a:rPr>
              <a:t>5x</a:t>
            </a:r>
            <a:r>
              <a:rPr lang="en-US" sz="2000" b="0" i="0" dirty="0">
                <a:effectLst/>
                <a:latin typeface="Arial" panose="020B0604020202020204" pitchFamily="34" charset="0"/>
              </a:rPr>
              <a:t> and </a:t>
            </a:r>
            <a:r>
              <a:rPr lang="en-US" sz="2000" b="0" i="1" dirty="0">
                <a:solidFill>
                  <a:srgbClr val="FF0000"/>
                </a:solidFill>
                <a:effectLst/>
                <a:latin typeface="Arial" panose="020B0604020202020204" pitchFamily="34" charset="0"/>
              </a:rPr>
              <a:t>29x</a:t>
            </a:r>
            <a:r>
              <a:rPr lang="en-US" sz="2000" b="0" i="0" dirty="0">
                <a:effectLst/>
                <a:latin typeface="Arial" panose="020B0604020202020204" pitchFamily="34" charset="0"/>
              </a:rPr>
              <a:t> speedup for </a:t>
            </a:r>
            <a:r>
              <a:rPr lang="en-US" sz="2000" b="0" i="1" dirty="0">
                <a:effectLst/>
                <a:latin typeface="Arial" panose="020B0604020202020204" pitchFamily="34" charset="0"/>
              </a:rPr>
              <a:t>K</a:t>
            </a:r>
            <a:r>
              <a:rPr lang="en-US" sz="2000" b="0" i="0" dirty="0">
                <a:effectLst/>
                <a:latin typeface="Arial" panose="020B0604020202020204" pitchFamily="34" charset="0"/>
              </a:rPr>
              <a:t> = 8, 128</a:t>
            </a:r>
          </a:p>
        </p:txBody>
      </p:sp>
      <p:sp>
        <p:nvSpPr>
          <p:cNvPr id="4" name="Slide Number Placeholder 3">
            <a:extLst>
              <a:ext uri="{FF2B5EF4-FFF2-40B4-BE49-F238E27FC236}">
                <a16:creationId xmlns:a16="http://schemas.microsoft.com/office/drawing/2014/main" id="{D84F2144-A8C8-764F-BC75-A0A2111269E6}"/>
              </a:ext>
            </a:extLst>
          </p:cNvPr>
          <p:cNvSpPr>
            <a:spLocks noGrp="1"/>
          </p:cNvSpPr>
          <p:nvPr>
            <p:ph type="sldNum" sz="quarter" idx="2"/>
          </p:nvPr>
        </p:nvSpPr>
        <p:spPr/>
        <p:txBody>
          <a:bodyPr/>
          <a:lstStyle/>
          <a:p>
            <a:fld id="{86CB4B4D-7CA3-9044-876B-883B54F8677D}" type="slidenum">
              <a:rPr lang="en-US" smtClean="0"/>
              <a:pPr/>
              <a:t>70</a:t>
            </a:fld>
            <a:endParaRPr lang="en-US" dirty="0"/>
          </a:p>
        </p:txBody>
      </p:sp>
      <p:pic>
        <p:nvPicPr>
          <p:cNvPr id="6" name="Picture 5">
            <a:extLst>
              <a:ext uri="{FF2B5EF4-FFF2-40B4-BE49-F238E27FC236}">
                <a16:creationId xmlns:a16="http://schemas.microsoft.com/office/drawing/2014/main" id="{F0CA40AB-4D1F-3E42-BAA9-3F45BB69C5DF}"/>
              </a:ext>
            </a:extLst>
          </p:cNvPr>
          <p:cNvPicPr>
            <a:picLocks noChangeAspect="1"/>
          </p:cNvPicPr>
          <p:nvPr/>
        </p:nvPicPr>
        <p:blipFill>
          <a:blip r:embed="rId3"/>
          <a:stretch>
            <a:fillRect/>
          </a:stretch>
        </p:blipFill>
        <p:spPr>
          <a:xfrm>
            <a:off x="0" y="6311746"/>
            <a:ext cx="1545427" cy="535748"/>
          </a:xfrm>
          <a:prstGeom prst="rect">
            <a:avLst/>
          </a:prstGeom>
          <a:solidFill>
            <a:schemeClr val="lt1"/>
          </a:solidFill>
        </p:spPr>
      </p:pic>
      <p:pic>
        <p:nvPicPr>
          <p:cNvPr id="8" name="Picture 7">
            <a:extLst>
              <a:ext uri="{FF2B5EF4-FFF2-40B4-BE49-F238E27FC236}">
                <a16:creationId xmlns:a16="http://schemas.microsoft.com/office/drawing/2014/main" id="{D26E1F16-DA75-1D4F-AF4A-E2D238032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7" y="4711998"/>
            <a:ext cx="3915814" cy="1434802"/>
          </a:xfrm>
          <a:prstGeom prst="rect">
            <a:avLst/>
          </a:prstGeom>
        </p:spPr>
      </p:pic>
      <p:pic>
        <p:nvPicPr>
          <p:cNvPr id="9" name="Picture 8">
            <a:extLst>
              <a:ext uri="{FF2B5EF4-FFF2-40B4-BE49-F238E27FC236}">
                <a16:creationId xmlns:a16="http://schemas.microsoft.com/office/drawing/2014/main" id="{EDF93965-F10A-414D-BA68-FCFB1E200E10}"/>
              </a:ext>
            </a:extLst>
          </p:cNvPr>
          <p:cNvPicPr>
            <a:picLocks noChangeAspect="1"/>
          </p:cNvPicPr>
          <p:nvPr/>
        </p:nvPicPr>
        <p:blipFill>
          <a:blip r:embed="rId5"/>
          <a:stretch>
            <a:fillRect/>
          </a:stretch>
        </p:blipFill>
        <p:spPr>
          <a:xfrm>
            <a:off x="8021760" y="1201444"/>
            <a:ext cx="3524354" cy="2905718"/>
          </a:xfrm>
          <a:prstGeom prst="rect">
            <a:avLst/>
          </a:prstGeom>
        </p:spPr>
      </p:pic>
      <p:pic>
        <p:nvPicPr>
          <p:cNvPr id="580" name="Picture 579">
            <a:extLst>
              <a:ext uri="{FF2B5EF4-FFF2-40B4-BE49-F238E27FC236}">
                <a16:creationId xmlns:a16="http://schemas.microsoft.com/office/drawing/2014/main" id="{CD89C6EB-1753-2C46-9BC8-FE7B6DAD3FC1}"/>
              </a:ext>
            </a:extLst>
          </p:cNvPr>
          <p:cNvPicPr>
            <a:picLocks noChangeAspect="1"/>
          </p:cNvPicPr>
          <p:nvPr/>
        </p:nvPicPr>
        <p:blipFill>
          <a:blip r:embed="rId6"/>
          <a:stretch>
            <a:fillRect/>
          </a:stretch>
        </p:blipFill>
        <p:spPr>
          <a:xfrm>
            <a:off x="4356100" y="4644020"/>
            <a:ext cx="7835900" cy="1955800"/>
          </a:xfrm>
          <a:prstGeom prst="rect">
            <a:avLst/>
          </a:prstGeom>
        </p:spPr>
      </p:pic>
    </p:spTree>
    <p:extLst>
      <p:ext uri="{BB962C8B-B14F-4D97-AF65-F5344CB8AC3E}">
        <p14:creationId xmlns:p14="http://schemas.microsoft.com/office/powerpoint/2010/main" val="42450873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20079"/>
            <a:ext cx="11589079" cy="831850"/>
          </a:xfrm>
        </p:spPr>
        <p:txBody>
          <a:bodyPr>
            <a:noAutofit/>
          </a:bodyPr>
          <a:lstStyle/>
          <a:p>
            <a:r>
              <a:rPr lang="en-US" sz="4000" dirty="0"/>
              <a:t>Aquila: Accelerating Different Connectivity Algorithms</a:t>
            </a:r>
          </a:p>
        </p:txBody>
      </p:sp>
      <p:sp>
        <p:nvSpPr>
          <p:cNvPr id="3" name="Text Placeholder 2"/>
          <p:cNvSpPr>
            <a:spLocks noGrp="1"/>
          </p:cNvSpPr>
          <p:nvPr>
            <p:ph type="body" idx="1"/>
          </p:nvPr>
        </p:nvSpPr>
        <p:spPr>
          <a:xfrm>
            <a:off x="284036" y="951930"/>
            <a:ext cx="4694364" cy="5076176"/>
          </a:xfrm>
        </p:spPr>
        <p:txBody>
          <a:bodyPr>
            <a:normAutofit/>
          </a:bodyPr>
          <a:lstStyle/>
          <a:p>
            <a:r>
              <a:rPr lang="en-US" sz="2400" dirty="0"/>
              <a:t>Directed</a:t>
            </a:r>
          </a:p>
          <a:p>
            <a:pPr lvl="1">
              <a:spcBef>
                <a:spcPts val="500"/>
              </a:spcBef>
            </a:pPr>
            <a:r>
              <a:rPr lang="en-US" sz="2000" dirty="0"/>
              <a:t>Strongly connected component (SCC), </a:t>
            </a:r>
            <a:r>
              <a:rPr lang="en-US" sz="2000" i="1" dirty="0">
                <a:solidFill>
                  <a:srgbClr val="0432FF"/>
                </a:solidFill>
              </a:rPr>
              <a:t>1.1x</a:t>
            </a:r>
            <a:endParaRPr lang="en-US" sz="2000" dirty="0"/>
          </a:p>
          <a:p>
            <a:pPr lvl="1">
              <a:spcBef>
                <a:spcPts val="500"/>
              </a:spcBef>
            </a:pPr>
            <a:r>
              <a:rPr lang="en-US" sz="2000" dirty="0"/>
              <a:t>Weakly connected component (WCC), </a:t>
            </a:r>
            <a:r>
              <a:rPr lang="en-US" sz="2000" i="1" dirty="0">
                <a:solidFill>
                  <a:srgbClr val="0432FF"/>
                </a:solidFill>
              </a:rPr>
              <a:t>6x</a:t>
            </a:r>
          </a:p>
          <a:p>
            <a:r>
              <a:rPr lang="en-US" sz="2400" dirty="0"/>
              <a:t>Undirected</a:t>
            </a:r>
          </a:p>
          <a:p>
            <a:pPr lvl="1">
              <a:spcBef>
                <a:spcPts val="500"/>
              </a:spcBef>
            </a:pPr>
            <a:r>
              <a:rPr lang="en-US" sz="2000" dirty="0"/>
              <a:t>Connected component (CC), </a:t>
            </a:r>
            <a:r>
              <a:rPr lang="en-US" sz="2000" i="1" dirty="0">
                <a:solidFill>
                  <a:srgbClr val="0432FF"/>
                </a:solidFill>
              </a:rPr>
              <a:t>6x</a:t>
            </a:r>
          </a:p>
          <a:p>
            <a:pPr lvl="1">
              <a:spcBef>
                <a:spcPts val="500"/>
              </a:spcBef>
            </a:pPr>
            <a:r>
              <a:rPr lang="en-US" sz="2000" dirty="0"/>
              <a:t>Biconnected component (</a:t>
            </a:r>
            <a:r>
              <a:rPr lang="en-US" sz="2000" dirty="0" err="1"/>
              <a:t>BiCC</a:t>
            </a:r>
            <a:r>
              <a:rPr lang="en-US" sz="2000" dirty="0"/>
              <a:t>), </a:t>
            </a:r>
            <a:r>
              <a:rPr lang="en-US" sz="2000" i="1" dirty="0">
                <a:solidFill>
                  <a:srgbClr val="0432FF"/>
                </a:solidFill>
              </a:rPr>
              <a:t>21x</a:t>
            </a:r>
          </a:p>
          <a:p>
            <a:pPr lvl="1">
              <a:spcBef>
                <a:spcPts val="500"/>
              </a:spcBef>
            </a:pPr>
            <a:r>
              <a:rPr lang="en-US" sz="2000" dirty="0"/>
              <a:t>Articulation point (AP), </a:t>
            </a:r>
            <a:r>
              <a:rPr lang="en-US" sz="2000" i="1" dirty="0">
                <a:solidFill>
                  <a:srgbClr val="0432FF"/>
                </a:solidFill>
              </a:rPr>
              <a:t>2.3x</a:t>
            </a:r>
          </a:p>
          <a:p>
            <a:pPr lvl="1">
              <a:spcBef>
                <a:spcPts val="500"/>
              </a:spcBef>
            </a:pPr>
            <a:r>
              <a:rPr lang="en-US" sz="2000" dirty="0"/>
              <a:t>Bridgeless connected component (</a:t>
            </a:r>
            <a:r>
              <a:rPr lang="en-US" sz="2000" dirty="0" err="1"/>
              <a:t>BgCC</a:t>
            </a:r>
            <a:r>
              <a:rPr lang="en-US" sz="2000" dirty="0"/>
              <a:t>), </a:t>
            </a:r>
            <a:r>
              <a:rPr lang="en-US" sz="2000" i="1" dirty="0">
                <a:solidFill>
                  <a:srgbClr val="0432FF"/>
                </a:solidFill>
              </a:rPr>
              <a:t>23x</a:t>
            </a:r>
          </a:p>
          <a:p>
            <a:pPr lvl="1">
              <a:spcBef>
                <a:spcPts val="500"/>
              </a:spcBef>
            </a:pPr>
            <a:r>
              <a:rPr lang="en-US" sz="2000" dirty="0"/>
              <a:t>Bridge, </a:t>
            </a:r>
            <a:r>
              <a:rPr lang="en-US" sz="2000" i="1" dirty="0">
                <a:solidFill>
                  <a:srgbClr val="0432FF"/>
                </a:solidFill>
              </a:rPr>
              <a:t>12x</a:t>
            </a:r>
          </a:p>
        </p:txBody>
      </p:sp>
      <p:pic>
        <p:nvPicPr>
          <p:cNvPr id="253" name="Picture 1">
            <a:extLst>
              <a:ext uri="{FF2B5EF4-FFF2-40B4-BE49-F238E27FC236}">
                <a16:creationId xmlns:a16="http://schemas.microsoft.com/office/drawing/2014/main" id="{2FA3F052-CA7C-2843-9D9C-2E8CEAC43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97" y="6152733"/>
            <a:ext cx="681505" cy="681505"/>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EB56DE09-5C1D-8941-9B07-BA7F8165A0E8}"/>
              </a:ext>
            </a:extLst>
          </p:cNvPr>
          <p:cNvSpPr txBox="1"/>
          <p:nvPr/>
        </p:nvSpPr>
        <p:spPr>
          <a:xfrm>
            <a:off x="725207" y="6237686"/>
            <a:ext cx="188471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Times New Roman" panose="02020603050405020304" pitchFamily="18" charset="0"/>
                <a:ea typeface="Palatino"/>
                <a:cs typeface="Times New Roman" panose="02020603050405020304" pitchFamily="18" charset="0"/>
                <a:sym typeface="Palatino"/>
              </a:rPr>
              <a:t>HPDC 2020</a:t>
            </a:r>
          </a:p>
        </p:txBody>
      </p:sp>
      <p:pic>
        <p:nvPicPr>
          <p:cNvPr id="6" name="Picture 5">
            <a:extLst>
              <a:ext uri="{FF2B5EF4-FFF2-40B4-BE49-F238E27FC236}">
                <a16:creationId xmlns:a16="http://schemas.microsoft.com/office/drawing/2014/main" id="{C5C29AC3-7601-2145-80A3-9498782734D5}"/>
              </a:ext>
            </a:extLst>
          </p:cNvPr>
          <p:cNvPicPr>
            <a:picLocks noChangeAspect="1"/>
          </p:cNvPicPr>
          <p:nvPr/>
        </p:nvPicPr>
        <p:blipFill>
          <a:blip r:embed="rId5"/>
          <a:stretch>
            <a:fillRect/>
          </a:stretch>
        </p:blipFill>
        <p:spPr>
          <a:xfrm>
            <a:off x="9682154" y="1053529"/>
            <a:ext cx="2399947" cy="2082184"/>
          </a:xfrm>
          <a:prstGeom prst="rect">
            <a:avLst/>
          </a:prstGeom>
        </p:spPr>
      </p:pic>
      <p:pic>
        <p:nvPicPr>
          <p:cNvPr id="664" name="Picture 663">
            <a:extLst>
              <a:ext uri="{FF2B5EF4-FFF2-40B4-BE49-F238E27FC236}">
                <a16:creationId xmlns:a16="http://schemas.microsoft.com/office/drawing/2014/main" id="{2956063E-3656-E441-ACB3-547EB173304C}"/>
              </a:ext>
            </a:extLst>
          </p:cNvPr>
          <p:cNvPicPr>
            <a:picLocks noChangeAspect="1"/>
          </p:cNvPicPr>
          <p:nvPr/>
        </p:nvPicPr>
        <p:blipFill>
          <a:blip r:embed="rId6"/>
          <a:stretch>
            <a:fillRect/>
          </a:stretch>
        </p:blipFill>
        <p:spPr>
          <a:xfrm>
            <a:off x="5784850" y="4408649"/>
            <a:ext cx="2330450" cy="2449351"/>
          </a:xfrm>
          <a:prstGeom prst="rect">
            <a:avLst/>
          </a:prstGeom>
        </p:spPr>
      </p:pic>
      <p:pic>
        <p:nvPicPr>
          <p:cNvPr id="711" name="Picture 710">
            <a:extLst>
              <a:ext uri="{FF2B5EF4-FFF2-40B4-BE49-F238E27FC236}">
                <a16:creationId xmlns:a16="http://schemas.microsoft.com/office/drawing/2014/main" id="{343BDED9-16F4-3E42-BB90-8D43EF4A16B9}"/>
              </a:ext>
            </a:extLst>
          </p:cNvPr>
          <p:cNvPicPr>
            <a:picLocks noChangeAspect="1"/>
          </p:cNvPicPr>
          <p:nvPr/>
        </p:nvPicPr>
        <p:blipFill>
          <a:blip r:embed="rId7"/>
          <a:stretch>
            <a:fillRect/>
          </a:stretch>
        </p:blipFill>
        <p:spPr>
          <a:xfrm>
            <a:off x="9438044" y="4383249"/>
            <a:ext cx="2810782" cy="2514489"/>
          </a:xfrm>
          <a:prstGeom prst="rect">
            <a:avLst/>
          </a:prstGeom>
        </p:spPr>
      </p:pic>
      <p:sp>
        <p:nvSpPr>
          <p:cNvPr id="712" name="Slide Number Placeholder 3">
            <a:extLst>
              <a:ext uri="{FF2B5EF4-FFF2-40B4-BE49-F238E27FC236}">
                <a16:creationId xmlns:a16="http://schemas.microsoft.com/office/drawing/2014/main" id="{2FDE3FAB-4837-9240-9DAB-DC6F5E9C0D96}"/>
              </a:ext>
            </a:extLst>
          </p:cNvPr>
          <p:cNvSpPr>
            <a:spLocks noGrp="1"/>
          </p:cNvSpPr>
          <p:nvPr>
            <p:ph type="sldNum" sz="quarter" idx="2"/>
          </p:nvPr>
        </p:nvSpPr>
        <p:spPr>
          <a:xfrm>
            <a:off x="5646180" y="6585820"/>
            <a:ext cx="449820" cy="272180"/>
          </a:xfrm>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71</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pic>
        <p:nvPicPr>
          <p:cNvPr id="7" name="Picture 6">
            <a:extLst>
              <a:ext uri="{FF2B5EF4-FFF2-40B4-BE49-F238E27FC236}">
                <a16:creationId xmlns:a16="http://schemas.microsoft.com/office/drawing/2014/main" id="{6DCAECA8-E27F-1A4E-9A52-71006A1A2760}"/>
              </a:ext>
            </a:extLst>
          </p:cNvPr>
          <p:cNvPicPr>
            <a:picLocks noChangeAspect="1"/>
          </p:cNvPicPr>
          <p:nvPr/>
        </p:nvPicPr>
        <p:blipFill>
          <a:blip r:embed="rId8"/>
          <a:stretch>
            <a:fillRect/>
          </a:stretch>
        </p:blipFill>
        <p:spPr>
          <a:xfrm>
            <a:off x="5730255" y="1112926"/>
            <a:ext cx="2401229" cy="2082184"/>
          </a:xfrm>
          <a:prstGeom prst="rect">
            <a:avLst/>
          </a:prstGeom>
        </p:spPr>
      </p:pic>
      <p:pic>
        <p:nvPicPr>
          <p:cNvPr id="9" name="Picture 8">
            <a:extLst>
              <a:ext uri="{FF2B5EF4-FFF2-40B4-BE49-F238E27FC236}">
                <a16:creationId xmlns:a16="http://schemas.microsoft.com/office/drawing/2014/main" id="{53311188-EDC2-7F4C-9DEE-796E08D49C24}"/>
              </a:ext>
            </a:extLst>
          </p:cNvPr>
          <p:cNvPicPr>
            <a:picLocks noChangeAspect="1"/>
          </p:cNvPicPr>
          <p:nvPr/>
        </p:nvPicPr>
        <p:blipFill>
          <a:blip r:embed="rId9"/>
          <a:stretch>
            <a:fillRect/>
          </a:stretch>
        </p:blipFill>
        <p:spPr>
          <a:xfrm>
            <a:off x="7545020" y="3050292"/>
            <a:ext cx="2207522" cy="1460490"/>
          </a:xfrm>
          <a:prstGeom prst="rect">
            <a:avLst/>
          </a:prstGeom>
        </p:spPr>
      </p:pic>
    </p:spTree>
    <p:custDataLst>
      <p:tags r:id="rId1"/>
    </p:custDataLst>
    <p:extLst>
      <p:ext uri="{BB962C8B-B14F-4D97-AF65-F5344CB8AC3E}">
        <p14:creationId xmlns:p14="http://schemas.microsoft.com/office/powerpoint/2010/main" val="968287715"/>
      </p:ext>
    </p:extLst>
  </p:cSld>
  <p:clrMapOvr>
    <a:masterClrMapping/>
  </p:clrMapOvr>
  <p:transition spd="med" advTm="37414"/>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079"/>
            <a:ext cx="12191999" cy="831850"/>
          </a:xfrm>
        </p:spPr>
        <p:txBody>
          <a:bodyPr>
            <a:normAutofit/>
          </a:bodyPr>
          <a:lstStyle/>
          <a:p>
            <a:r>
              <a:rPr lang="en-US" sz="4000" dirty="0" err="1"/>
              <a:t>iSpan</a:t>
            </a:r>
            <a:r>
              <a:rPr lang="en-US" sz="4000" dirty="0"/>
              <a:t>: Parallel SCC Computation with Spanning Tree</a:t>
            </a:r>
          </a:p>
        </p:txBody>
      </p:sp>
      <p:sp>
        <p:nvSpPr>
          <p:cNvPr id="3" name="Text Placeholder 2"/>
          <p:cNvSpPr>
            <a:spLocks noGrp="1"/>
          </p:cNvSpPr>
          <p:nvPr>
            <p:ph type="body" idx="1"/>
          </p:nvPr>
        </p:nvSpPr>
        <p:spPr>
          <a:xfrm>
            <a:off x="619567" y="1136802"/>
            <a:ext cx="10895571" cy="2104582"/>
          </a:xfrm>
        </p:spPr>
        <p:txBody>
          <a:bodyPr anchor="t">
            <a:normAutofit/>
          </a:bodyPr>
          <a:lstStyle/>
          <a:p>
            <a:r>
              <a:rPr lang="en-US" dirty="0"/>
              <a:t>Strongly Connected Component (SCC)</a:t>
            </a:r>
          </a:p>
          <a:p>
            <a:pPr lvl="1"/>
            <a:r>
              <a:rPr lang="en-US" sz="2400" dirty="0"/>
              <a:t>In a directed graph, an SCC is a maximal subset of the vertices that every vertex has at least one directed path to all the others.</a:t>
            </a:r>
          </a:p>
          <a:p>
            <a:r>
              <a:rPr lang="en-US" dirty="0"/>
              <a:t>SCC computation aims to find </a:t>
            </a:r>
            <a:r>
              <a:rPr lang="en-US" i="1" dirty="0">
                <a:solidFill>
                  <a:srgbClr val="0432FF"/>
                </a:solidFill>
              </a:rPr>
              <a:t>all</a:t>
            </a:r>
            <a:r>
              <a:rPr lang="en-US" dirty="0"/>
              <a:t> the SCCs in a directed graph.</a:t>
            </a:r>
          </a:p>
        </p:txBody>
      </p:sp>
      <p:sp>
        <p:nvSpPr>
          <p:cNvPr id="5" name="Slide Number Placeholder 4">
            <a:extLst>
              <a:ext uri="{FF2B5EF4-FFF2-40B4-BE49-F238E27FC236}">
                <a16:creationId xmlns:a16="http://schemas.microsoft.com/office/drawing/2014/main" id="{1BB553E4-A826-4D4A-A1C9-CE1C251BE761}"/>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72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0" name="Freeform 79">
            <a:extLst>
              <a:ext uri="{FF2B5EF4-FFF2-40B4-BE49-F238E27FC236}">
                <a16:creationId xmlns:a16="http://schemas.microsoft.com/office/drawing/2014/main" id="{3159C6F1-7C7C-A646-B21A-6572A6E694F1}"/>
              </a:ext>
            </a:extLst>
          </p:cNvPr>
          <p:cNvSpPr/>
          <p:nvPr/>
        </p:nvSpPr>
        <p:spPr>
          <a:xfrm>
            <a:off x="5932904" y="3560423"/>
            <a:ext cx="2326878" cy="3256322"/>
          </a:xfrm>
          <a:custGeom>
            <a:avLst/>
            <a:gdLst>
              <a:gd name="connsiteX0" fmla="*/ 168844 w 2326878"/>
              <a:gd name="connsiteY0" fmla="*/ 873482 h 3256322"/>
              <a:gd name="connsiteX1" fmla="*/ 185777 w 2326878"/>
              <a:gd name="connsiteY1" fmla="*/ 2177348 h 3256322"/>
              <a:gd name="connsiteX2" fmla="*/ 1523511 w 2326878"/>
              <a:gd name="connsiteY2" fmla="*/ 2211215 h 3256322"/>
              <a:gd name="connsiteX3" fmla="*/ 1608177 w 2326878"/>
              <a:gd name="connsiteY3" fmla="*/ 2922415 h 3256322"/>
              <a:gd name="connsiteX4" fmla="*/ 2251644 w 2326878"/>
              <a:gd name="connsiteY4" fmla="*/ 3057882 h 3256322"/>
              <a:gd name="connsiteX5" fmla="*/ 2251644 w 2326878"/>
              <a:gd name="connsiteY5" fmla="*/ 196148 h 3256322"/>
              <a:gd name="connsiteX6" fmla="*/ 1692844 w 2326878"/>
              <a:gd name="connsiteY6" fmla="*/ 314682 h 3256322"/>
              <a:gd name="connsiteX7" fmla="*/ 1658977 w 2326878"/>
              <a:gd name="connsiteY7" fmla="*/ 822682 h 3256322"/>
              <a:gd name="connsiteX8" fmla="*/ 168844 w 2326878"/>
              <a:gd name="connsiteY8" fmla="*/ 873482 h 325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878" h="3256322">
                <a:moveTo>
                  <a:pt x="168844" y="873482"/>
                </a:moveTo>
                <a:cubicBezTo>
                  <a:pt x="-76689" y="1099260"/>
                  <a:pt x="-40001" y="1954393"/>
                  <a:pt x="185777" y="2177348"/>
                </a:cubicBezTo>
                <a:cubicBezTo>
                  <a:pt x="411555" y="2400303"/>
                  <a:pt x="1286444" y="2087037"/>
                  <a:pt x="1523511" y="2211215"/>
                </a:cubicBezTo>
                <a:cubicBezTo>
                  <a:pt x="1760578" y="2335393"/>
                  <a:pt x="1486822" y="2781304"/>
                  <a:pt x="1608177" y="2922415"/>
                </a:cubicBezTo>
                <a:cubicBezTo>
                  <a:pt x="1729532" y="3063526"/>
                  <a:pt x="2144400" y="3512260"/>
                  <a:pt x="2251644" y="3057882"/>
                </a:cubicBezTo>
                <a:cubicBezTo>
                  <a:pt x="2358888" y="2603504"/>
                  <a:pt x="2344777" y="653348"/>
                  <a:pt x="2251644" y="196148"/>
                </a:cubicBezTo>
                <a:cubicBezTo>
                  <a:pt x="2158511" y="-261052"/>
                  <a:pt x="1791622" y="210260"/>
                  <a:pt x="1692844" y="314682"/>
                </a:cubicBezTo>
                <a:cubicBezTo>
                  <a:pt x="1594066" y="419104"/>
                  <a:pt x="1910155" y="735193"/>
                  <a:pt x="1658977" y="822682"/>
                </a:cubicBezTo>
                <a:cubicBezTo>
                  <a:pt x="1407799" y="910171"/>
                  <a:pt x="414377" y="647704"/>
                  <a:pt x="168844" y="873482"/>
                </a:cubicBezTo>
                <a:close/>
              </a:path>
            </a:pathLst>
          </a:custGeom>
          <a:solidFill>
            <a:schemeClr val="accent5">
              <a:lumMod val="60000"/>
              <a:lumOff val="40000"/>
            </a:schemeClr>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2" name="Freeform 81">
            <a:extLst>
              <a:ext uri="{FF2B5EF4-FFF2-40B4-BE49-F238E27FC236}">
                <a16:creationId xmlns:a16="http://schemas.microsoft.com/office/drawing/2014/main" id="{CFAF25B2-1572-8940-A771-7E984597638B}"/>
              </a:ext>
            </a:extLst>
          </p:cNvPr>
          <p:cNvSpPr/>
          <p:nvPr/>
        </p:nvSpPr>
        <p:spPr>
          <a:xfrm>
            <a:off x="4617031" y="3635941"/>
            <a:ext cx="1341562" cy="1394589"/>
          </a:xfrm>
          <a:custGeom>
            <a:avLst/>
            <a:gdLst>
              <a:gd name="connsiteX0" fmla="*/ 99604 w 1341562"/>
              <a:gd name="connsiteY0" fmla="*/ 42198 h 1394589"/>
              <a:gd name="connsiteX1" fmla="*/ 99604 w 1341562"/>
              <a:gd name="connsiteY1" fmla="*/ 550198 h 1394589"/>
              <a:gd name="connsiteX2" fmla="*/ 472137 w 1341562"/>
              <a:gd name="connsiteY2" fmla="*/ 600998 h 1394589"/>
              <a:gd name="connsiteX3" fmla="*/ 726137 w 1341562"/>
              <a:gd name="connsiteY3" fmla="*/ 838065 h 1394589"/>
              <a:gd name="connsiteX4" fmla="*/ 760004 w 1341562"/>
              <a:gd name="connsiteY4" fmla="*/ 1227532 h 1394589"/>
              <a:gd name="connsiteX5" fmla="*/ 1149471 w 1341562"/>
              <a:gd name="connsiteY5" fmla="*/ 1379932 h 1394589"/>
              <a:gd name="connsiteX6" fmla="*/ 1284937 w 1341562"/>
              <a:gd name="connsiteY6" fmla="*/ 888865 h 1394589"/>
              <a:gd name="connsiteX7" fmla="*/ 1234137 w 1341562"/>
              <a:gd name="connsiteY7" fmla="*/ 126865 h 1394589"/>
              <a:gd name="connsiteX8" fmla="*/ 99604 w 1341562"/>
              <a:gd name="connsiteY8" fmla="*/ 42198 h 139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562" h="1394589">
                <a:moveTo>
                  <a:pt x="99604" y="42198"/>
                </a:moveTo>
                <a:cubicBezTo>
                  <a:pt x="-89485" y="112753"/>
                  <a:pt x="37515" y="457065"/>
                  <a:pt x="99604" y="550198"/>
                </a:cubicBezTo>
                <a:cubicBezTo>
                  <a:pt x="161693" y="643331"/>
                  <a:pt x="367715" y="553020"/>
                  <a:pt x="472137" y="600998"/>
                </a:cubicBezTo>
                <a:cubicBezTo>
                  <a:pt x="576559" y="648976"/>
                  <a:pt x="678159" y="733643"/>
                  <a:pt x="726137" y="838065"/>
                </a:cubicBezTo>
                <a:cubicBezTo>
                  <a:pt x="774115" y="942487"/>
                  <a:pt x="689448" y="1137221"/>
                  <a:pt x="760004" y="1227532"/>
                </a:cubicBezTo>
                <a:cubicBezTo>
                  <a:pt x="830560" y="1317843"/>
                  <a:pt x="1061982" y="1436376"/>
                  <a:pt x="1149471" y="1379932"/>
                </a:cubicBezTo>
                <a:cubicBezTo>
                  <a:pt x="1236960" y="1323488"/>
                  <a:pt x="1270826" y="1097710"/>
                  <a:pt x="1284937" y="888865"/>
                </a:cubicBezTo>
                <a:cubicBezTo>
                  <a:pt x="1299048" y="680020"/>
                  <a:pt x="1431692" y="270798"/>
                  <a:pt x="1234137" y="126865"/>
                </a:cubicBezTo>
                <a:cubicBezTo>
                  <a:pt x="1036582" y="-17068"/>
                  <a:pt x="288693" y="-28357"/>
                  <a:pt x="99604" y="42198"/>
                </a:cubicBezTo>
                <a:close/>
              </a:path>
            </a:pathLst>
          </a:cu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3" name="Oval 82">
            <a:extLst>
              <a:ext uri="{FF2B5EF4-FFF2-40B4-BE49-F238E27FC236}">
                <a16:creationId xmlns:a16="http://schemas.microsoft.com/office/drawing/2014/main" id="{A976D5C7-4FAE-9043-BC0A-CB0A3447AEA2}"/>
              </a:ext>
            </a:extLst>
          </p:cNvPr>
          <p:cNvSpPr/>
          <p:nvPr/>
        </p:nvSpPr>
        <p:spPr>
          <a:xfrm rot="5400000">
            <a:off x="6360064" y="3290883"/>
            <a:ext cx="775384" cy="1314465"/>
          </a:xfrm>
          <a:prstGeom prst="ellipse">
            <a:avLst/>
          </a:prstGeom>
          <a:solidFill>
            <a:schemeClr val="accent1">
              <a:lumMod val="60000"/>
              <a:lumOff val="40000"/>
            </a:schemeClr>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4" name="Oval 83">
            <a:extLst>
              <a:ext uri="{FF2B5EF4-FFF2-40B4-BE49-F238E27FC236}">
                <a16:creationId xmlns:a16="http://schemas.microsoft.com/office/drawing/2014/main" id="{E15DC1BC-8F43-DD4D-B20D-66E93BEED578}"/>
              </a:ext>
            </a:extLst>
          </p:cNvPr>
          <p:cNvSpPr/>
          <p:nvPr/>
        </p:nvSpPr>
        <p:spPr>
          <a:xfrm rot="5400000">
            <a:off x="6336894" y="5591182"/>
            <a:ext cx="775384" cy="1314465"/>
          </a:xfrm>
          <a:prstGeom prst="ellipse">
            <a:avLst/>
          </a:prstGeom>
          <a:solidFill>
            <a:schemeClr val="accent4">
              <a:lumMod val="60000"/>
              <a:lumOff val="40000"/>
            </a:schemeClr>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5" name="Oval 84">
            <a:extLst>
              <a:ext uri="{FF2B5EF4-FFF2-40B4-BE49-F238E27FC236}">
                <a16:creationId xmlns:a16="http://schemas.microsoft.com/office/drawing/2014/main" id="{F6588CDB-5D04-804D-AA6E-E2BED805E56A}"/>
              </a:ext>
            </a:extLst>
          </p:cNvPr>
          <p:cNvSpPr/>
          <p:nvPr/>
        </p:nvSpPr>
        <p:spPr>
          <a:xfrm>
            <a:off x="4614305" y="5065148"/>
            <a:ext cx="1331743" cy="1711791"/>
          </a:xfrm>
          <a:prstGeom prst="ellipse">
            <a:avLst/>
          </a:prstGeom>
          <a:solidFill>
            <a:schemeClr val="accent2">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6" name="Oval 85">
            <a:extLst>
              <a:ext uri="{FF2B5EF4-FFF2-40B4-BE49-F238E27FC236}">
                <a16:creationId xmlns:a16="http://schemas.microsoft.com/office/drawing/2014/main" id="{D51479D3-86B7-3448-8A1F-07716DDD06E9}"/>
              </a:ext>
            </a:extLst>
          </p:cNvPr>
          <p:cNvSpPr/>
          <p:nvPr/>
        </p:nvSpPr>
        <p:spPr>
          <a:xfrm>
            <a:off x="3897427" y="5217992"/>
            <a:ext cx="775384" cy="1314465"/>
          </a:xfrm>
          <a:prstGeom prst="ellipse">
            <a:avLst/>
          </a:prstGeom>
          <a:solidFill>
            <a:srgbClr val="00FDFF"/>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7" name="Oval 86">
            <a:extLst>
              <a:ext uri="{FF2B5EF4-FFF2-40B4-BE49-F238E27FC236}">
                <a16:creationId xmlns:a16="http://schemas.microsoft.com/office/drawing/2014/main" id="{B938810C-9CE1-F949-8E5A-A19DE966344B}"/>
              </a:ext>
            </a:extLst>
          </p:cNvPr>
          <p:cNvSpPr/>
          <p:nvPr/>
        </p:nvSpPr>
        <p:spPr>
          <a:xfrm>
            <a:off x="4641491" y="4398625"/>
            <a:ext cx="666523" cy="666523"/>
          </a:xfrm>
          <a:prstGeom prst="ellipse">
            <a:avLst/>
          </a:prstGeom>
          <a:solidFill>
            <a:schemeClr val="accent3">
              <a:lumMod val="40000"/>
              <a:lumOff val="60000"/>
            </a:schemeClr>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8" name="Oval 87">
            <a:extLst>
              <a:ext uri="{FF2B5EF4-FFF2-40B4-BE49-F238E27FC236}">
                <a16:creationId xmlns:a16="http://schemas.microsoft.com/office/drawing/2014/main" id="{5EC2427A-105A-144A-AFD0-8AB2C5E5636B}"/>
              </a:ext>
            </a:extLst>
          </p:cNvPr>
          <p:cNvSpPr/>
          <p:nvPr/>
        </p:nvSpPr>
        <p:spPr>
          <a:xfrm>
            <a:off x="3967656" y="4392340"/>
            <a:ext cx="666523" cy="666523"/>
          </a:xfrm>
          <a:prstGeom prst="ellipse">
            <a:avLst/>
          </a:prstGeom>
          <a:solidFill>
            <a:srgbClr val="00FA00"/>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9" name="Oval 88">
            <a:extLst>
              <a:ext uri="{FF2B5EF4-FFF2-40B4-BE49-F238E27FC236}">
                <a16:creationId xmlns:a16="http://schemas.microsoft.com/office/drawing/2014/main" id="{BCF73652-1D00-8B49-A1EC-6A5471D9601E}"/>
              </a:ext>
            </a:extLst>
          </p:cNvPr>
          <p:cNvSpPr/>
          <p:nvPr/>
        </p:nvSpPr>
        <p:spPr>
          <a:xfrm>
            <a:off x="3970988" y="3603413"/>
            <a:ext cx="666523" cy="666523"/>
          </a:xfrm>
          <a:prstGeom prst="ellipse">
            <a:avLst/>
          </a:prstGeom>
          <a:solidFill>
            <a:srgbClr val="FF5C00"/>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pSp>
        <p:nvGrpSpPr>
          <p:cNvPr id="90" name="Group 89">
            <a:extLst>
              <a:ext uri="{FF2B5EF4-FFF2-40B4-BE49-F238E27FC236}">
                <a16:creationId xmlns:a16="http://schemas.microsoft.com/office/drawing/2014/main" id="{996A5438-C87A-0346-9CFB-0D52DEDCBC06}"/>
              </a:ext>
            </a:extLst>
          </p:cNvPr>
          <p:cNvGrpSpPr/>
          <p:nvPr/>
        </p:nvGrpSpPr>
        <p:grpSpPr>
          <a:xfrm>
            <a:off x="4123440" y="3760178"/>
            <a:ext cx="3977745" cy="2678878"/>
            <a:chOff x="1111362" y="572578"/>
            <a:chExt cx="3329814" cy="2242518"/>
          </a:xfrm>
        </p:grpSpPr>
        <p:sp>
          <p:nvSpPr>
            <p:cNvPr id="91" name="Oval 90">
              <a:extLst>
                <a:ext uri="{FF2B5EF4-FFF2-40B4-BE49-F238E27FC236}">
                  <a16:creationId xmlns:a16="http://schemas.microsoft.com/office/drawing/2014/main" id="{58EB3E6F-58F3-404E-BA52-D20816B8BB96}"/>
                </a:ext>
              </a:extLst>
            </p:cNvPr>
            <p:cNvSpPr/>
            <p:nvPr/>
          </p:nvSpPr>
          <p:spPr>
            <a:xfrm>
              <a:off x="1658664" y="57567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10</a:t>
              </a:r>
            </a:p>
          </p:txBody>
        </p:sp>
        <p:sp>
          <p:nvSpPr>
            <p:cNvPr id="92" name="Oval 91">
              <a:extLst>
                <a:ext uri="{FF2B5EF4-FFF2-40B4-BE49-F238E27FC236}">
                  <a16:creationId xmlns:a16="http://schemas.microsoft.com/office/drawing/2014/main" id="{76C8700C-BF3B-2443-AD5C-8DB3F2004C38}"/>
                </a:ext>
              </a:extLst>
            </p:cNvPr>
            <p:cNvSpPr/>
            <p:nvPr/>
          </p:nvSpPr>
          <p:spPr>
            <a:xfrm>
              <a:off x="2201759" y="57567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14</a:t>
              </a:r>
            </a:p>
          </p:txBody>
        </p:sp>
        <p:sp>
          <p:nvSpPr>
            <p:cNvPr id="93" name="Oval 92">
              <a:extLst>
                <a:ext uri="{FF2B5EF4-FFF2-40B4-BE49-F238E27FC236}">
                  <a16:creationId xmlns:a16="http://schemas.microsoft.com/office/drawing/2014/main" id="{5220F821-5997-034E-B2E3-153958C35763}"/>
                </a:ext>
              </a:extLst>
            </p:cNvPr>
            <p:cNvSpPr/>
            <p:nvPr/>
          </p:nvSpPr>
          <p:spPr>
            <a:xfrm>
              <a:off x="2841839" y="57567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9</a:t>
              </a:r>
            </a:p>
          </p:txBody>
        </p:sp>
        <p:sp>
          <p:nvSpPr>
            <p:cNvPr id="94" name="Oval 93">
              <a:extLst>
                <a:ext uri="{FF2B5EF4-FFF2-40B4-BE49-F238E27FC236}">
                  <a16:creationId xmlns:a16="http://schemas.microsoft.com/office/drawing/2014/main" id="{0E885173-6B49-654A-89A2-49A89F918AAD}"/>
                </a:ext>
              </a:extLst>
            </p:cNvPr>
            <p:cNvSpPr/>
            <p:nvPr/>
          </p:nvSpPr>
          <p:spPr>
            <a:xfrm>
              <a:off x="3481919" y="57567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0</a:t>
              </a:r>
            </a:p>
          </p:txBody>
        </p:sp>
        <p:sp>
          <p:nvSpPr>
            <p:cNvPr id="95" name="Oval 94">
              <a:extLst>
                <a:ext uri="{FF2B5EF4-FFF2-40B4-BE49-F238E27FC236}">
                  <a16:creationId xmlns:a16="http://schemas.microsoft.com/office/drawing/2014/main" id="{84E989D2-ECB0-B54C-B499-E973783821C5}"/>
                </a:ext>
              </a:extLst>
            </p:cNvPr>
            <p:cNvSpPr/>
            <p:nvPr/>
          </p:nvSpPr>
          <p:spPr>
            <a:xfrm>
              <a:off x="4121999" y="57567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7</a:t>
              </a:r>
            </a:p>
          </p:txBody>
        </p:sp>
        <p:sp>
          <p:nvSpPr>
            <p:cNvPr id="96" name="Oval 95">
              <a:extLst>
                <a:ext uri="{FF2B5EF4-FFF2-40B4-BE49-F238E27FC236}">
                  <a16:creationId xmlns:a16="http://schemas.microsoft.com/office/drawing/2014/main" id="{0A085D60-B82A-C04E-898C-1573D9D4C67B}"/>
                </a:ext>
              </a:extLst>
            </p:cNvPr>
            <p:cNvSpPr/>
            <p:nvPr/>
          </p:nvSpPr>
          <p:spPr>
            <a:xfrm>
              <a:off x="1658664" y="121575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17</a:t>
              </a:r>
            </a:p>
          </p:txBody>
        </p:sp>
        <p:sp>
          <p:nvSpPr>
            <p:cNvPr id="97" name="Oval 96">
              <a:extLst>
                <a:ext uri="{FF2B5EF4-FFF2-40B4-BE49-F238E27FC236}">
                  <a16:creationId xmlns:a16="http://schemas.microsoft.com/office/drawing/2014/main" id="{7AEFA06E-09AA-F64A-BE43-D2C13199818D}"/>
                </a:ext>
              </a:extLst>
            </p:cNvPr>
            <p:cNvSpPr/>
            <p:nvPr/>
          </p:nvSpPr>
          <p:spPr>
            <a:xfrm>
              <a:off x="2201759" y="121575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11</a:t>
              </a:r>
            </a:p>
          </p:txBody>
        </p:sp>
        <p:sp>
          <p:nvSpPr>
            <p:cNvPr id="98" name="Oval 97">
              <a:extLst>
                <a:ext uri="{FF2B5EF4-FFF2-40B4-BE49-F238E27FC236}">
                  <a16:creationId xmlns:a16="http://schemas.microsoft.com/office/drawing/2014/main" id="{4CD470EA-4E51-D24C-9FBA-ADA08DDCBA0C}"/>
                </a:ext>
              </a:extLst>
            </p:cNvPr>
            <p:cNvSpPr/>
            <p:nvPr/>
          </p:nvSpPr>
          <p:spPr>
            <a:xfrm>
              <a:off x="2841839" y="121575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8</a:t>
              </a:r>
            </a:p>
          </p:txBody>
        </p:sp>
        <p:sp>
          <p:nvSpPr>
            <p:cNvPr id="99" name="Oval 98">
              <a:extLst>
                <a:ext uri="{FF2B5EF4-FFF2-40B4-BE49-F238E27FC236}">
                  <a16:creationId xmlns:a16="http://schemas.microsoft.com/office/drawing/2014/main" id="{5F75897C-BDBD-904A-94CE-69225B19463E}"/>
                </a:ext>
              </a:extLst>
            </p:cNvPr>
            <p:cNvSpPr/>
            <p:nvPr/>
          </p:nvSpPr>
          <p:spPr>
            <a:xfrm>
              <a:off x="4121999" y="121575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2</a:t>
              </a:r>
            </a:p>
          </p:txBody>
        </p:sp>
        <p:sp>
          <p:nvSpPr>
            <p:cNvPr id="100" name="Oval 99">
              <a:extLst>
                <a:ext uri="{FF2B5EF4-FFF2-40B4-BE49-F238E27FC236}">
                  <a16:creationId xmlns:a16="http://schemas.microsoft.com/office/drawing/2014/main" id="{69C87580-EF8A-4742-9578-8BC1CE4E1BD8}"/>
                </a:ext>
              </a:extLst>
            </p:cNvPr>
            <p:cNvSpPr/>
            <p:nvPr/>
          </p:nvSpPr>
          <p:spPr>
            <a:xfrm>
              <a:off x="3481919" y="121575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a:t>
              </a:r>
            </a:p>
          </p:txBody>
        </p:sp>
        <p:sp>
          <p:nvSpPr>
            <p:cNvPr id="101" name="Oval 100">
              <a:extLst>
                <a:ext uri="{FF2B5EF4-FFF2-40B4-BE49-F238E27FC236}">
                  <a16:creationId xmlns:a16="http://schemas.microsoft.com/office/drawing/2014/main" id="{0DAA3848-A5C3-8F4E-A1B8-2184B50D7C07}"/>
                </a:ext>
              </a:extLst>
            </p:cNvPr>
            <p:cNvSpPr/>
            <p:nvPr/>
          </p:nvSpPr>
          <p:spPr>
            <a:xfrm>
              <a:off x="1658664" y="185583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16</a:t>
              </a:r>
            </a:p>
          </p:txBody>
        </p:sp>
        <p:sp>
          <p:nvSpPr>
            <p:cNvPr id="102" name="Oval 101">
              <a:extLst>
                <a:ext uri="{FF2B5EF4-FFF2-40B4-BE49-F238E27FC236}">
                  <a16:creationId xmlns:a16="http://schemas.microsoft.com/office/drawing/2014/main" id="{92F6BA0C-6504-534B-8DBC-7C39189FC169}"/>
                </a:ext>
              </a:extLst>
            </p:cNvPr>
            <p:cNvSpPr/>
            <p:nvPr/>
          </p:nvSpPr>
          <p:spPr>
            <a:xfrm>
              <a:off x="2201759" y="185583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15</a:t>
              </a:r>
            </a:p>
          </p:txBody>
        </p:sp>
        <p:sp>
          <p:nvSpPr>
            <p:cNvPr id="103" name="Oval 102">
              <a:extLst>
                <a:ext uri="{FF2B5EF4-FFF2-40B4-BE49-F238E27FC236}">
                  <a16:creationId xmlns:a16="http://schemas.microsoft.com/office/drawing/2014/main" id="{ED3B0CBF-82AF-654C-8081-B7838B869F82}"/>
                </a:ext>
              </a:extLst>
            </p:cNvPr>
            <p:cNvSpPr/>
            <p:nvPr/>
          </p:nvSpPr>
          <p:spPr>
            <a:xfrm>
              <a:off x="2841839" y="185583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6</a:t>
              </a:r>
            </a:p>
          </p:txBody>
        </p:sp>
        <p:sp>
          <p:nvSpPr>
            <p:cNvPr id="104" name="Oval 103">
              <a:extLst>
                <a:ext uri="{FF2B5EF4-FFF2-40B4-BE49-F238E27FC236}">
                  <a16:creationId xmlns:a16="http://schemas.microsoft.com/office/drawing/2014/main" id="{96F079FF-2517-CD4B-9C0B-6194C3004582}"/>
                </a:ext>
              </a:extLst>
            </p:cNvPr>
            <p:cNvSpPr/>
            <p:nvPr/>
          </p:nvSpPr>
          <p:spPr>
            <a:xfrm>
              <a:off x="3481919" y="185583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4</a:t>
              </a:r>
            </a:p>
          </p:txBody>
        </p:sp>
        <p:sp>
          <p:nvSpPr>
            <p:cNvPr id="105" name="Oval 104">
              <a:extLst>
                <a:ext uri="{FF2B5EF4-FFF2-40B4-BE49-F238E27FC236}">
                  <a16:creationId xmlns:a16="http://schemas.microsoft.com/office/drawing/2014/main" id="{AF23F1AF-AF36-8B40-ACC1-8B1C816B25DD}"/>
                </a:ext>
              </a:extLst>
            </p:cNvPr>
            <p:cNvSpPr/>
            <p:nvPr/>
          </p:nvSpPr>
          <p:spPr>
            <a:xfrm>
              <a:off x="4121999" y="185583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5</a:t>
              </a:r>
            </a:p>
          </p:txBody>
        </p:sp>
        <p:sp>
          <p:nvSpPr>
            <p:cNvPr id="106" name="Oval 105">
              <a:extLst>
                <a:ext uri="{FF2B5EF4-FFF2-40B4-BE49-F238E27FC236}">
                  <a16:creationId xmlns:a16="http://schemas.microsoft.com/office/drawing/2014/main" id="{5F153BAA-5897-FF47-A87F-C2D47E356AEB}"/>
                </a:ext>
              </a:extLst>
            </p:cNvPr>
            <p:cNvSpPr/>
            <p:nvPr/>
          </p:nvSpPr>
          <p:spPr>
            <a:xfrm>
              <a:off x="1655184" y="2491088"/>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19</a:t>
              </a:r>
            </a:p>
          </p:txBody>
        </p:sp>
        <p:sp>
          <p:nvSpPr>
            <p:cNvPr id="107" name="Oval 106">
              <a:extLst>
                <a:ext uri="{FF2B5EF4-FFF2-40B4-BE49-F238E27FC236}">
                  <a16:creationId xmlns:a16="http://schemas.microsoft.com/office/drawing/2014/main" id="{FEF66E49-C804-484A-9FD0-B7493228D7F5}"/>
                </a:ext>
              </a:extLst>
            </p:cNvPr>
            <p:cNvSpPr/>
            <p:nvPr/>
          </p:nvSpPr>
          <p:spPr>
            <a:xfrm>
              <a:off x="2838359" y="249591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13</a:t>
              </a:r>
            </a:p>
          </p:txBody>
        </p:sp>
        <p:sp>
          <p:nvSpPr>
            <p:cNvPr id="108" name="Oval 107">
              <a:extLst>
                <a:ext uri="{FF2B5EF4-FFF2-40B4-BE49-F238E27FC236}">
                  <a16:creationId xmlns:a16="http://schemas.microsoft.com/office/drawing/2014/main" id="{08215966-F986-A845-BBB1-57FB148FDBCC}"/>
                </a:ext>
              </a:extLst>
            </p:cNvPr>
            <p:cNvSpPr/>
            <p:nvPr/>
          </p:nvSpPr>
          <p:spPr>
            <a:xfrm>
              <a:off x="4118519" y="249591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3</a:t>
              </a:r>
            </a:p>
          </p:txBody>
        </p:sp>
        <p:sp>
          <p:nvSpPr>
            <p:cNvPr id="109" name="Oval 108">
              <a:extLst>
                <a:ext uri="{FF2B5EF4-FFF2-40B4-BE49-F238E27FC236}">
                  <a16:creationId xmlns:a16="http://schemas.microsoft.com/office/drawing/2014/main" id="{8BC55A53-97D5-D541-A8B7-85CCB53AE972}"/>
                </a:ext>
              </a:extLst>
            </p:cNvPr>
            <p:cNvSpPr/>
            <p:nvPr/>
          </p:nvSpPr>
          <p:spPr>
            <a:xfrm>
              <a:off x="3487583" y="249591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12</a:t>
              </a:r>
            </a:p>
          </p:txBody>
        </p:sp>
        <p:sp>
          <p:nvSpPr>
            <p:cNvPr id="110" name="Oval 109">
              <a:extLst>
                <a:ext uri="{FF2B5EF4-FFF2-40B4-BE49-F238E27FC236}">
                  <a16:creationId xmlns:a16="http://schemas.microsoft.com/office/drawing/2014/main" id="{7C5258DB-A8C2-3B46-A665-C6870D6A8715}"/>
                </a:ext>
              </a:extLst>
            </p:cNvPr>
            <p:cNvSpPr/>
            <p:nvPr/>
          </p:nvSpPr>
          <p:spPr>
            <a:xfrm>
              <a:off x="2198279" y="2495919"/>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18</a:t>
              </a:r>
            </a:p>
          </p:txBody>
        </p:sp>
        <p:cxnSp>
          <p:nvCxnSpPr>
            <p:cNvPr id="111" name="Straight Arrow Connector 110">
              <a:extLst>
                <a:ext uri="{FF2B5EF4-FFF2-40B4-BE49-F238E27FC236}">
                  <a16:creationId xmlns:a16="http://schemas.microsoft.com/office/drawing/2014/main" id="{6F0C3685-0B49-8948-A132-9933AE048AED}"/>
                </a:ext>
              </a:extLst>
            </p:cNvPr>
            <p:cNvCxnSpPr/>
            <p:nvPr/>
          </p:nvCxnSpPr>
          <p:spPr>
            <a:xfrm>
              <a:off x="3161016" y="137534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43C450C-420F-784E-8789-9BD4F618F018}"/>
                </a:ext>
              </a:extLst>
            </p:cNvPr>
            <p:cNvCxnSpPr/>
            <p:nvPr/>
          </p:nvCxnSpPr>
          <p:spPr>
            <a:xfrm>
              <a:off x="1977841" y="735268"/>
              <a:ext cx="223918"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89760ED-1DD1-C74D-B0CB-E588323D5D73}"/>
                </a:ext>
              </a:extLst>
            </p:cNvPr>
            <p:cNvCxnSpPr/>
            <p:nvPr/>
          </p:nvCxnSpPr>
          <p:spPr>
            <a:xfrm>
              <a:off x="2361348" y="894856"/>
              <a:ext cx="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629DE0A-EDA2-7541-9A85-7554147D4689}"/>
                </a:ext>
              </a:extLst>
            </p:cNvPr>
            <p:cNvCxnSpPr/>
            <p:nvPr/>
          </p:nvCxnSpPr>
          <p:spPr>
            <a:xfrm flipH="1" flipV="1">
              <a:off x="1818253" y="894856"/>
              <a:ext cx="430249" cy="367646"/>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087FECA-D165-E745-8937-A52761A723E1}"/>
                </a:ext>
              </a:extLst>
            </p:cNvPr>
            <p:cNvCxnSpPr/>
            <p:nvPr/>
          </p:nvCxnSpPr>
          <p:spPr>
            <a:xfrm>
              <a:off x="2520936" y="73526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8740520-EFCB-844F-B087-DFA4C4BC24E1}"/>
                </a:ext>
              </a:extLst>
            </p:cNvPr>
            <p:cNvCxnSpPr/>
            <p:nvPr/>
          </p:nvCxnSpPr>
          <p:spPr>
            <a:xfrm>
              <a:off x="3114274" y="622421"/>
              <a:ext cx="414387"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DBAF9B0-1514-7944-89FC-5407D7576701}"/>
                </a:ext>
              </a:extLst>
            </p:cNvPr>
            <p:cNvCxnSpPr/>
            <p:nvPr/>
          </p:nvCxnSpPr>
          <p:spPr>
            <a:xfrm flipH="1">
              <a:off x="3114274" y="848114"/>
              <a:ext cx="414387"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F254D6F-ED67-814E-AD0D-F52A83A68D59}"/>
                </a:ext>
              </a:extLst>
            </p:cNvPr>
            <p:cNvCxnSpPr/>
            <p:nvPr/>
          </p:nvCxnSpPr>
          <p:spPr>
            <a:xfrm>
              <a:off x="4168741" y="848114"/>
              <a:ext cx="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E724359-E885-794E-A6D3-B9ACB07267BD}"/>
                </a:ext>
              </a:extLst>
            </p:cNvPr>
            <p:cNvCxnSpPr/>
            <p:nvPr/>
          </p:nvCxnSpPr>
          <p:spPr>
            <a:xfrm flipV="1">
              <a:off x="4394434" y="848114"/>
              <a:ext cx="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DBC46E2-36FD-5E40-A5F7-78BAE83EA468}"/>
                </a:ext>
              </a:extLst>
            </p:cNvPr>
            <p:cNvCxnSpPr/>
            <p:nvPr/>
          </p:nvCxnSpPr>
          <p:spPr>
            <a:xfrm flipV="1">
              <a:off x="3641508" y="894856"/>
              <a:ext cx="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28FB0C8-17CE-7A4B-93CA-F5F91AB108E0}"/>
                </a:ext>
              </a:extLst>
            </p:cNvPr>
            <p:cNvCxnSpPr/>
            <p:nvPr/>
          </p:nvCxnSpPr>
          <p:spPr>
            <a:xfrm>
              <a:off x="3801096" y="137534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659CEEF-43D3-0D41-BE18-B735B3B76137}"/>
                </a:ext>
              </a:extLst>
            </p:cNvPr>
            <p:cNvCxnSpPr/>
            <p:nvPr/>
          </p:nvCxnSpPr>
          <p:spPr>
            <a:xfrm>
              <a:off x="3641508" y="1534936"/>
              <a:ext cx="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27F7BCA-CB9E-E24C-B4D0-DFA4499F3162}"/>
                </a:ext>
              </a:extLst>
            </p:cNvPr>
            <p:cNvCxnSpPr/>
            <p:nvPr/>
          </p:nvCxnSpPr>
          <p:spPr>
            <a:xfrm>
              <a:off x="4168741" y="1488194"/>
              <a:ext cx="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A37010A-057D-D843-8BD3-370C263953E6}"/>
                </a:ext>
              </a:extLst>
            </p:cNvPr>
            <p:cNvCxnSpPr/>
            <p:nvPr/>
          </p:nvCxnSpPr>
          <p:spPr>
            <a:xfrm flipV="1">
              <a:off x="4394434" y="1488194"/>
              <a:ext cx="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5DDB7C4-7523-FD45-A5FF-0C9D9C8D8FF1}"/>
                </a:ext>
              </a:extLst>
            </p:cNvPr>
            <p:cNvCxnSpPr/>
            <p:nvPr/>
          </p:nvCxnSpPr>
          <p:spPr>
            <a:xfrm flipH="1">
              <a:off x="3754354" y="1488194"/>
              <a:ext cx="414387"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D42B43F-61AB-964F-AE40-5678BFE3327C}"/>
                </a:ext>
              </a:extLst>
            </p:cNvPr>
            <p:cNvCxnSpPr/>
            <p:nvPr/>
          </p:nvCxnSpPr>
          <p:spPr>
            <a:xfrm>
              <a:off x="3801096" y="201542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D081851-43E4-0F46-8E7F-74F87C808F90}"/>
                </a:ext>
              </a:extLst>
            </p:cNvPr>
            <p:cNvCxnSpPr/>
            <p:nvPr/>
          </p:nvCxnSpPr>
          <p:spPr>
            <a:xfrm flipH="1" flipV="1">
              <a:off x="3641508" y="2175016"/>
              <a:ext cx="523753" cy="367645"/>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2450DF6-F224-8D49-9C4C-C5B9A9F92E8A}"/>
                </a:ext>
              </a:extLst>
            </p:cNvPr>
            <p:cNvCxnSpPr/>
            <p:nvPr/>
          </p:nvCxnSpPr>
          <p:spPr>
            <a:xfrm flipV="1">
              <a:off x="4165261" y="2128274"/>
              <a:ext cx="348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2C9ED7C-4B13-764B-9CEA-6DB8A349B31A}"/>
                </a:ext>
              </a:extLst>
            </p:cNvPr>
            <p:cNvCxnSpPr/>
            <p:nvPr/>
          </p:nvCxnSpPr>
          <p:spPr>
            <a:xfrm flipH="1">
              <a:off x="4390954" y="2128274"/>
              <a:ext cx="3480"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6FD9F0-85EC-B348-85F6-F1FA38B37152}"/>
                </a:ext>
              </a:extLst>
            </p:cNvPr>
            <p:cNvCxnSpPr/>
            <p:nvPr/>
          </p:nvCxnSpPr>
          <p:spPr>
            <a:xfrm flipH="1" flipV="1">
              <a:off x="3114274" y="2128274"/>
              <a:ext cx="1050987"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27FE5E0-B94F-AB41-9C2E-DBEE75EEE623}"/>
                </a:ext>
              </a:extLst>
            </p:cNvPr>
            <p:cNvCxnSpPr/>
            <p:nvPr/>
          </p:nvCxnSpPr>
          <p:spPr>
            <a:xfrm flipV="1">
              <a:off x="3001428" y="1534936"/>
              <a:ext cx="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1F09FC5-080C-DF4B-84E8-85754C6A2305}"/>
                </a:ext>
              </a:extLst>
            </p:cNvPr>
            <p:cNvCxnSpPr/>
            <p:nvPr/>
          </p:nvCxnSpPr>
          <p:spPr>
            <a:xfrm flipV="1">
              <a:off x="2357868" y="2175016"/>
              <a:ext cx="348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570DB16-9E61-F54E-A180-1274850D43C8}"/>
                </a:ext>
              </a:extLst>
            </p:cNvPr>
            <p:cNvCxnSpPr/>
            <p:nvPr/>
          </p:nvCxnSpPr>
          <p:spPr>
            <a:xfrm>
              <a:off x="2520936" y="137534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11B92B8-A028-5646-A98A-E6C7E2EDA95B}"/>
                </a:ext>
              </a:extLst>
            </p:cNvPr>
            <p:cNvCxnSpPr/>
            <p:nvPr/>
          </p:nvCxnSpPr>
          <p:spPr>
            <a:xfrm>
              <a:off x="3001428" y="2175016"/>
              <a:ext cx="645744"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DE9C735-8841-2E4C-A342-225B24997334}"/>
                </a:ext>
              </a:extLst>
            </p:cNvPr>
            <p:cNvCxnSpPr/>
            <p:nvPr/>
          </p:nvCxnSpPr>
          <p:spPr>
            <a:xfrm>
              <a:off x="3110794" y="2542661"/>
              <a:ext cx="423531"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AFA64C4-7D3E-4743-96B5-6C1208A1E38C}"/>
                </a:ext>
              </a:extLst>
            </p:cNvPr>
            <p:cNvCxnSpPr/>
            <p:nvPr/>
          </p:nvCxnSpPr>
          <p:spPr>
            <a:xfrm flipH="1">
              <a:off x="3110794" y="2768354"/>
              <a:ext cx="423531"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C1D6F55-A846-9D4F-9BC9-805CE3227DE6}"/>
                </a:ext>
              </a:extLst>
            </p:cNvPr>
            <p:cNvCxnSpPr/>
            <p:nvPr/>
          </p:nvCxnSpPr>
          <p:spPr>
            <a:xfrm flipH="1">
              <a:off x="1814773" y="2175016"/>
              <a:ext cx="3480" cy="316072"/>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088A839-9313-C54E-8339-00148CE0B61B}"/>
                </a:ext>
              </a:extLst>
            </p:cNvPr>
            <p:cNvCxnSpPr/>
            <p:nvPr/>
          </p:nvCxnSpPr>
          <p:spPr>
            <a:xfrm>
              <a:off x="3114274" y="1488194"/>
              <a:ext cx="414387"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3A0CCB0-C7D2-6C43-A285-543F73FE2262}"/>
                </a:ext>
              </a:extLst>
            </p:cNvPr>
            <p:cNvCxnSpPr/>
            <p:nvPr/>
          </p:nvCxnSpPr>
          <p:spPr>
            <a:xfrm>
              <a:off x="2474194" y="848114"/>
              <a:ext cx="414387" cy="41438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3BEEAF18-D12C-4246-9AEB-63C94760E13A}"/>
                </a:ext>
              </a:extLst>
            </p:cNvPr>
            <p:cNvCxnSpPr/>
            <p:nvPr/>
          </p:nvCxnSpPr>
          <p:spPr>
            <a:xfrm flipH="1">
              <a:off x="1977841" y="2015428"/>
              <a:ext cx="223919"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BAF5FA94-8EF4-964B-A64C-87948AC82682}"/>
                </a:ext>
              </a:extLst>
            </p:cNvPr>
            <p:cNvCxnSpPr/>
            <p:nvPr/>
          </p:nvCxnSpPr>
          <p:spPr>
            <a:xfrm>
              <a:off x="1818253" y="894856"/>
              <a:ext cx="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01DBA8C-0436-F143-BDA0-A98EBD19A96F}"/>
                </a:ext>
              </a:extLst>
            </p:cNvPr>
            <p:cNvCxnSpPr/>
            <p:nvPr/>
          </p:nvCxnSpPr>
          <p:spPr>
            <a:xfrm flipH="1">
              <a:off x="2997948" y="2175016"/>
              <a:ext cx="3480" cy="320903"/>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4A38C14-8585-C943-AB6C-E445C0C204EC}"/>
                </a:ext>
              </a:extLst>
            </p:cNvPr>
            <p:cNvCxnSpPr/>
            <p:nvPr/>
          </p:nvCxnSpPr>
          <p:spPr>
            <a:xfrm flipH="1">
              <a:off x="3161016" y="2015428"/>
              <a:ext cx="32090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F7727D0-BF56-E747-BFC2-D6B0697622D4}"/>
                </a:ext>
              </a:extLst>
            </p:cNvPr>
            <p:cNvCxnSpPr/>
            <p:nvPr/>
          </p:nvCxnSpPr>
          <p:spPr>
            <a:xfrm flipH="1" flipV="1">
              <a:off x="1430539" y="1371670"/>
              <a:ext cx="228125" cy="3678"/>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D20705F4-83D0-394A-9891-738179F1333C}"/>
                </a:ext>
              </a:extLst>
            </p:cNvPr>
            <p:cNvSpPr/>
            <p:nvPr/>
          </p:nvSpPr>
          <p:spPr>
            <a:xfrm>
              <a:off x="1111364" y="2491088"/>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20</a:t>
              </a:r>
            </a:p>
          </p:txBody>
        </p:sp>
        <p:sp>
          <p:nvSpPr>
            <p:cNvPr id="146" name="Oval 145">
              <a:extLst>
                <a:ext uri="{FF2B5EF4-FFF2-40B4-BE49-F238E27FC236}">
                  <a16:creationId xmlns:a16="http://schemas.microsoft.com/office/drawing/2014/main" id="{071EEF45-6F65-D948-A86E-2F5AB7266BC8}"/>
                </a:ext>
              </a:extLst>
            </p:cNvPr>
            <p:cNvSpPr/>
            <p:nvPr/>
          </p:nvSpPr>
          <p:spPr>
            <a:xfrm>
              <a:off x="1111363" y="1855838"/>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21</a:t>
              </a:r>
            </a:p>
          </p:txBody>
        </p:sp>
        <p:sp>
          <p:nvSpPr>
            <p:cNvPr id="147" name="Oval 146">
              <a:extLst>
                <a:ext uri="{FF2B5EF4-FFF2-40B4-BE49-F238E27FC236}">
                  <a16:creationId xmlns:a16="http://schemas.microsoft.com/office/drawing/2014/main" id="{2196A2A4-2841-FF41-9A14-0577661B6060}"/>
                </a:ext>
              </a:extLst>
            </p:cNvPr>
            <p:cNvSpPr/>
            <p:nvPr/>
          </p:nvSpPr>
          <p:spPr>
            <a:xfrm>
              <a:off x="1111362" y="1212081"/>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22</a:t>
              </a:r>
            </a:p>
          </p:txBody>
        </p:sp>
        <p:sp>
          <p:nvSpPr>
            <p:cNvPr id="148" name="Oval 147">
              <a:extLst>
                <a:ext uri="{FF2B5EF4-FFF2-40B4-BE49-F238E27FC236}">
                  <a16:creationId xmlns:a16="http://schemas.microsoft.com/office/drawing/2014/main" id="{304340BF-90C8-1243-AFD7-47D1334FFE1B}"/>
                </a:ext>
              </a:extLst>
            </p:cNvPr>
            <p:cNvSpPr/>
            <p:nvPr/>
          </p:nvSpPr>
          <p:spPr>
            <a:xfrm>
              <a:off x="1111364" y="572578"/>
              <a:ext cx="319177" cy="319177"/>
            </a:xfrm>
            <a:prstGeom prst="ellipse">
              <a:avLst/>
            </a:prstGeom>
            <a:noFill/>
            <a:ln w="15875">
              <a:solidFill>
                <a:schemeClr val="tx1"/>
              </a:solidFill>
              <a:headEnd w="med" len="med"/>
              <a:tailEnd w="med" len="me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14141"/>
                  </a:solidFill>
                  <a:effectLst/>
                  <a:uLnTx/>
                  <a:uFillTx/>
                  <a:latin typeface="Times New Roman" charset="0"/>
                  <a:ea typeface="Times New Roman" charset="0"/>
                  <a:cs typeface="Times New Roman" charset="0"/>
                  <a:sym typeface="Palatino"/>
                </a:rPr>
                <a:t>23</a:t>
              </a:r>
            </a:p>
          </p:txBody>
        </p:sp>
        <p:cxnSp>
          <p:nvCxnSpPr>
            <p:cNvPr id="149" name="Straight Arrow Connector 148">
              <a:extLst>
                <a:ext uri="{FF2B5EF4-FFF2-40B4-BE49-F238E27FC236}">
                  <a16:creationId xmlns:a16="http://schemas.microsoft.com/office/drawing/2014/main" id="{5B1595E9-BCAC-AE40-83A0-7C55CF6709A7}"/>
                </a:ext>
              </a:extLst>
            </p:cNvPr>
            <p:cNvCxnSpPr/>
            <p:nvPr/>
          </p:nvCxnSpPr>
          <p:spPr>
            <a:xfrm>
              <a:off x="1974361" y="2650677"/>
              <a:ext cx="223918" cy="4831"/>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09A19CD-B697-5245-9C7F-680DA7D7D513}"/>
                </a:ext>
              </a:extLst>
            </p:cNvPr>
            <p:cNvCxnSpPr/>
            <p:nvPr/>
          </p:nvCxnSpPr>
          <p:spPr>
            <a:xfrm>
              <a:off x="1158105" y="2128273"/>
              <a:ext cx="1" cy="40955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3CD80A1-A4F1-C340-B8C7-6799858FCEF6}"/>
                </a:ext>
              </a:extLst>
            </p:cNvPr>
            <p:cNvCxnSpPr/>
            <p:nvPr/>
          </p:nvCxnSpPr>
          <p:spPr>
            <a:xfrm flipH="1" flipV="1">
              <a:off x="1383798" y="2128273"/>
              <a:ext cx="1" cy="409557"/>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8687C6-8BE5-A84F-8B6B-2BF82B3FC27C}"/>
                </a:ext>
              </a:extLst>
            </p:cNvPr>
            <p:cNvCxnSpPr/>
            <p:nvPr/>
          </p:nvCxnSpPr>
          <p:spPr>
            <a:xfrm flipH="1">
              <a:off x="1430541" y="2650677"/>
              <a:ext cx="224643" cy="0"/>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2D64DA0-AE6F-D444-B3AC-5CF7E6D142A2}"/>
                </a:ext>
              </a:extLst>
            </p:cNvPr>
            <p:cNvCxnSpPr/>
            <p:nvPr/>
          </p:nvCxnSpPr>
          <p:spPr>
            <a:xfrm flipV="1">
              <a:off x="1270951" y="891755"/>
              <a:ext cx="2" cy="320326"/>
            </a:xfrm>
            <a:prstGeom prst="straightConnector1">
              <a:avLst/>
            </a:prstGeom>
            <a:ln w="15875">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7FB56C50-0E25-7A44-8D4C-053E8CCC7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60095"/>
            <a:ext cx="902000" cy="1197905"/>
          </a:xfrm>
          <a:prstGeom prst="rect">
            <a:avLst/>
          </a:prstGeom>
        </p:spPr>
      </p:pic>
    </p:spTree>
    <p:custDataLst>
      <p:tags r:id="rId1"/>
    </p:custDataLst>
    <p:extLst>
      <p:ext uri="{BB962C8B-B14F-4D97-AF65-F5344CB8AC3E}">
        <p14:creationId xmlns:p14="http://schemas.microsoft.com/office/powerpoint/2010/main" val="1071136115"/>
      </p:ext>
    </p:extLst>
  </p:cSld>
  <p:clrMapOvr>
    <a:masterClrMapping/>
  </p:clrMapOvr>
  <p:transition spd="med" advTm="52276"/>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F440-A9A6-A84D-BCB4-8E7218DC056A}"/>
              </a:ext>
            </a:extLst>
          </p:cNvPr>
          <p:cNvSpPr>
            <a:spLocks noGrp="1"/>
          </p:cNvSpPr>
          <p:nvPr>
            <p:ph type="title"/>
          </p:nvPr>
        </p:nvSpPr>
        <p:spPr/>
        <p:txBody>
          <a:bodyPr>
            <a:normAutofit/>
          </a:bodyPr>
          <a:lstStyle/>
          <a:p>
            <a:r>
              <a:rPr lang="en-US" dirty="0"/>
              <a:t>Summary of HPC for Graph Algorithm</a:t>
            </a:r>
            <a:endParaRPr lang="en-US" sz="4400" dirty="0"/>
          </a:p>
        </p:txBody>
      </p:sp>
      <p:sp>
        <p:nvSpPr>
          <p:cNvPr id="4" name="Slide Number Placeholder 3">
            <a:extLst>
              <a:ext uri="{FF2B5EF4-FFF2-40B4-BE49-F238E27FC236}">
                <a16:creationId xmlns:a16="http://schemas.microsoft.com/office/drawing/2014/main" id="{A84AC5FC-369D-E247-BCA2-87B997F4FB4D}"/>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73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5" name="Text Placeholder 2">
            <a:extLst>
              <a:ext uri="{FF2B5EF4-FFF2-40B4-BE49-F238E27FC236}">
                <a16:creationId xmlns:a16="http://schemas.microsoft.com/office/drawing/2014/main" id="{DC2147E9-783B-2949-83B1-E45A986156D6}"/>
              </a:ext>
            </a:extLst>
          </p:cNvPr>
          <p:cNvSpPr txBox="1">
            <a:spLocks/>
          </p:cNvSpPr>
          <p:nvPr/>
        </p:nvSpPr>
        <p:spPr>
          <a:xfrm>
            <a:off x="685800" y="1097281"/>
            <a:ext cx="11322173" cy="490347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defRPr/>
            </a:pPr>
            <a:r>
              <a:rPr lang="en-US" b="1" dirty="0"/>
              <a:t>Efficient GNN computation systems on GPUs</a:t>
            </a:r>
          </a:p>
          <a:p>
            <a:pPr lvl="1" hangingPunct="1">
              <a:defRPr/>
            </a:pPr>
            <a:r>
              <a:rPr lang="en-US" dirty="0"/>
              <a:t>TLPGNN: </a:t>
            </a:r>
            <a:r>
              <a:rPr lang="en-US" i="1" dirty="0">
                <a:solidFill>
                  <a:srgbClr val="0432FF"/>
                </a:solidFill>
              </a:rPr>
              <a:t>two-level parallelism</a:t>
            </a:r>
            <a:r>
              <a:rPr lang="en-US" sz="2400" dirty="0">
                <a:solidFill>
                  <a:schemeClr val="tx1"/>
                </a:solidFill>
              </a:rPr>
              <a:t> [HPDC ’22]</a:t>
            </a:r>
          </a:p>
          <a:p>
            <a:pPr lvl="1" hangingPunct="1">
              <a:defRPr/>
            </a:pPr>
            <a:r>
              <a:rPr lang="en-US" dirty="0"/>
              <a:t>Tango: </a:t>
            </a:r>
            <a:r>
              <a:rPr lang="en-US" dirty="0">
                <a:solidFill>
                  <a:srgbClr val="0432FF"/>
                </a:solidFill>
              </a:rPr>
              <a:t>quantization</a:t>
            </a:r>
            <a:r>
              <a:rPr lang="en-US" dirty="0"/>
              <a:t>-based GNN computation </a:t>
            </a:r>
            <a:r>
              <a:rPr lang="en-US" sz="2400" dirty="0"/>
              <a:t>[SC ’23]</a:t>
            </a:r>
            <a:br>
              <a:rPr lang="en-US" dirty="0"/>
            </a:br>
            <a:endParaRPr lang="en-US" dirty="0"/>
          </a:p>
          <a:p>
            <a:pPr hangingPunct="1">
              <a:defRPr/>
            </a:pPr>
            <a:r>
              <a:rPr lang="en-US" b="1" dirty="0"/>
              <a:t>State-of-the-art parallel graph algorithms design</a:t>
            </a:r>
          </a:p>
          <a:p>
            <a:pPr lvl="1" hangingPunct="1">
              <a:defRPr/>
            </a:pPr>
            <a:r>
              <a:rPr lang="en-US" i="1" dirty="0">
                <a:solidFill>
                  <a:srgbClr val="0432FF"/>
                </a:solidFill>
              </a:rPr>
              <a:t>Top-K shortest path </a:t>
            </a:r>
            <a:r>
              <a:rPr lang="en-US" sz="2400" dirty="0">
                <a:solidFill>
                  <a:schemeClr val="tx1"/>
                </a:solidFill>
              </a:rPr>
              <a:t>[SC ’23]</a:t>
            </a:r>
          </a:p>
          <a:p>
            <a:pPr lvl="1" hangingPunct="1">
              <a:defRPr/>
            </a:pPr>
            <a:r>
              <a:rPr lang="en-US" dirty="0"/>
              <a:t>Various </a:t>
            </a:r>
            <a:r>
              <a:rPr lang="en-US" i="1" dirty="0">
                <a:solidFill>
                  <a:srgbClr val="0432FF"/>
                </a:solidFill>
              </a:rPr>
              <a:t>connectivity</a:t>
            </a:r>
            <a:r>
              <a:rPr lang="en-US" dirty="0"/>
              <a:t> algorithms </a:t>
            </a:r>
            <a:r>
              <a:rPr lang="en-US" sz="2400" dirty="0"/>
              <a:t>[SC ’18, HPDC ’22]</a:t>
            </a:r>
          </a:p>
          <a:p>
            <a:pPr lvl="2" hangingPunct="1">
              <a:defRPr/>
            </a:pPr>
            <a:r>
              <a:rPr lang="en-US" dirty="0"/>
              <a:t>(W)CC, SCC, </a:t>
            </a:r>
            <a:r>
              <a:rPr lang="en-US" dirty="0" err="1"/>
              <a:t>BiCC</a:t>
            </a:r>
            <a:r>
              <a:rPr lang="en-US" dirty="0"/>
              <a:t>, </a:t>
            </a:r>
            <a:r>
              <a:rPr lang="en-US" dirty="0" err="1"/>
              <a:t>BgCC</a:t>
            </a:r>
            <a:r>
              <a:rPr lang="en-US" dirty="0"/>
              <a:t>, AP, and Bridge</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endParaRPr kumimoji="0" lang="en-US" sz="2400" b="0" i="0" u="none" strike="noStrike" kern="0" cap="none" spc="0" normalizeH="0" baseline="0" noProof="0" dirty="0">
              <a:ln>
                <a:noFill/>
              </a:ln>
              <a:solidFill>
                <a:srgbClr val="414141"/>
              </a:solidFill>
              <a:effectLst/>
              <a:uLnTx/>
              <a:uFillTx/>
              <a:latin typeface="Gill Sans MT" charset="0"/>
              <a:sym typeface="Palatino Linotype"/>
            </a:endParaRPr>
          </a:p>
        </p:txBody>
      </p:sp>
      <p:sp>
        <p:nvSpPr>
          <p:cNvPr id="6" name="Rectangle 5">
            <a:extLst>
              <a:ext uri="{FF2B5EF4-FFF2-40B4-BE49-F238E27FC236}">
                <a16:creationId xmlns:a16="http://schemas.microsoft.com/office/drawing/2014/main" id="{1FC4D590-F73E-0D48-A92A-B7D154AB969E}"/>
              </a:ext>
            </a:extLst>
          </p:cNvPr>
          <p:cNvSpPr/>
          <p:nvPr/>
        </p:nvSpPr>
        <p:spPr>
          <a:xfrm>
            <a:off x="318916" y="6362580"/>
            <a:ext cx="10969194" cy="523220"/>
          </a:xfrm>
          <a:prstGeom prst="rect">
            <a:avLst/>
          </a:prstGeom>
          <a:noFill/>
          <a:ln w="12700" cap="flat" cmpd="sng" algn="ctr">
            <a:noFill/>
            <a:prstDash val="solid"/>
            <a:miter lim="800000"/>
          </a:ln>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B050"/>
                </a:solidFill>
                <a:effectLst/>
                <a:uLnTx/>
                <a:uFillTx/>
                <a:latin typeface="Gill Sans MT" panose="020B0502020104020203" pitchFamily="34" charset="77"/>
                <a:ea typeface="+mn-ea"/>
                <a:cs typeface="+mn-cs"/>
                <a:sym typeface="Palatino"/>
              </a:rPr>
              <a:t>NSF CISE Small Core Collaborative: LEGAS: Learning Evolving Graphs At Scale (Lead-PI, $600k)</a:t>
            </a:r>
          </a:p>
        </p:txBody>
      </p:sp>
    </p:spTree>
    <p:custDataLst>
      <p:tags r:id="rId1"/>
    </p:custDataLst>
    <p:extLst>
      <p:ext uri="{BB962C8B-B14F-4D97-AF65-F5344CB8AC3E}">
        <p14:creationId xmlns:p14="http://schemas.microsoft.com/office/powerpoint/2010/main" val="1156336015"/>
      </p:ext>
    </p:extLst>
  </p:cSld>
  <p:clrMapOvr>
    <a:masterClrMapping/>
  </p:clrMapOvr>
  <p:transition spd="med" advTm="1850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198147C9-6A03-A147-B078-6D22D8FD12B9}"/>
              </a:ext>
            </a:extLst>
          </p:cNvPr>
          <p:cNvGraphicFramePr>
            <a:graphicFrameLocks/>
          </p:cNvGraphicFramePr>
          <p:nvPr/>
        </p:nvGraphicFramePr>
        <p:xfrm>
          <a:off x="-75009" y="3370723"/>
          <a:ext cx="5831715" cy="3209143"/>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F3949CF1-F2EA-1F46-9E3D-57308291F1F0}"/>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8</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3" name="TextBox 22">
            <a:extLst>
              <a:ext uri="{FF2B5EF4-FFF2-40B4-BE49-F238E27FC236}">
                <a16:creationId xmlns:a16="http://schemas.microsoft.com/office/drawing/2014/main" id="{1A5704D1-EA22-814B-84C2-D14E75F630CD}"/>
              </a:ext>
            </a:extLst>
          </p:cNvPr>
          <p:cNvSpPr txBox="1"/>
          <p:nvPr/>
        </p:nvSpPr>
        <p:spPr>
          <a:xfrm>
            <a:off x="943953" y="2412387"/>
            <a:ext cx="379378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Num. of Active users on Facebook</a:t>
            </a:r>
          </a:p>
        </p:txBody>
      </p:sp>
      <p:sp>
        <p:nvSpPr>
          <p:cNvPr id="24" name="TextBox 23">
            <a:extLst>
              <a:ext uri="{FF2B5EF4-FFF2-40B4-BE49-F238E27FC236}">
                <a16:creationId xmlns:a16="http://schemas.microsoft.com/office/drawing/2014/main" id="{FC968EBC-0034-554A-96A8-0623F5336619}"/>
              </a:ext>
            </a:extLst>
          </p:cNvPr>
          <p:cNvSpPr txBox="1"/>
          <p:nvPr/>
        </p:nvSpPr>
        <p:spPr>
          <a:xfrm>
            <a:off x="4545664" y="3148249"/>
            <a:ext cx="146665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2.7 Billion</a:t>
            </a:r>
          </a:p>
        </p:txBody>
      </p:sp>
      <p:sp>
        <p:nvSpPr>
          <p:cNvPr id="25" name="TextBox 24">
            <a:extLst>
              <a:ext uri="{FF2B5EF4-FFF2-40B4-BE49-F238E27FC236}">
                <a16:creationId xmlns:a16="http://schemas.microsoft.com/office/drawing/2014/main" id="{A063BBE4-D45C-FE47-832D-22F8B3B31580}"/>
              </a:ext>
            </a:extLst>
          </p:cNvPr>
          <p:cNvSpPr txBox="1"/>
          <p:nvPr/>
        </p:nvSpPr>
        <p:spPr>
          <a:xfrm>
            <a:off x="1883588" y="6605692"/>
            <a:ext cx="248911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Palatino"/>
                <a:ea typeface="Palatino"/>
                <a:sym typeface="Palatino"/>
              </a:rPr>
              <a:t>source: </a:t>
            </a:r>
            <a:r>
              <a:rPr kumimoji="0" lang="en-US" sz="1200" b="0" i="0" u="none" strike="noStrike" kern="0" cap="none" spc="0" normalizeH="0" baseline="0" noProof="0" dirty="0" err="1">
                <a:ln>
                  <a:noFill/>
                </a:ln>
                <a:solidFill>
                  <a:srgbClr val="414141"/>
                </a:solidFill>
                <a:effectLst/>
                <a:uLnTx/>
                <a:uFillTx/>
                <a:latin typeface="Palatino"/>
                <a:ea typeface="Palatino"/>
                <a:sym typeface="Palatino"/>
              </a:rPr>
              <a:t>statista</a:t>
            </a:r>
            <a:endParaRPr kumimoji="0" lang="en-US" sz="12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7" name="Title 26">
            <a:extLst>
              <a:ext uri="{FF2B5EF4-FFF2-40B4-BE49-F238E27FC236}">
                <a16:creationId xmlns:a16="http://schemas.microsoft.com/office/drawing/2014/main" id="{CCF1B4B7-2590-D546-8640-8C3ABBB84971}"/>
              </a:ext>
            </a:extLst>
          </p:cNvPr>
          <p:cNvSpPr>
            <a:spLocks noGrp="1"/>
          </p:cNvSpPr>
          <p:nvPr>
            <p:ph type="title"/>
          </p:nvPr>
        </p:nvSpPr>
        <p:spPr/>
        <p:txBody>
          <a:bodyPr>
            <a:normAutofit/>
          </a:bodyPr>
          <a:lstStyle/>
          <a:p>
            <a:r>
              <a:rPr lang="en-US" sz="4400" dirty="0"/>
              <a:t>Challenge #3: Low Computation Efficiency</a:t>
            </a:r>
          </a:p>
        </p:txBody>
      </p:sp>
      <p:sp>
        <p:nvSpPr>
          <p:cNvPr id="19" name="TextBox 18">
            <a:extLst>
              <a:ext uri="{FF2B5EF4-FFF2-40B4-BE49-F238E27FC236}">
                <a16:creationId xmlns:a16="http://schemas.microsoft.com/office/drawing/2014/main" id="{0AAB2074-1651-DA4D-A39A-2CBC5819EC05}"/>
              </a:ext>
            </a:extLst>
          </p:cNvPr>
          <p:cNvSpPr txBox="1"/>
          <p:nvPr/>
        </p:nvSpPr>
        <p:spPr>
          <a:xfrm>
            <a:off x="8396936" y="6622414"/>
            <a:ext cx="191147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14141"/>
                </a:solidFill>
                <a:effectLst/>
                <a:uLnTx/>
                <a:uFillTx/>
                <a:latin typeface="Palatino"/>
                <a:ea typeface="Palatino"/>
                <a:sym typeface="Palatino"/>
              </a:rPr>
              <a:t>source: </a:t>
            </a:r>
            <a:r>
              <a:rPr kumimoji="0" lang="en-US" sz="1200" b="0" i="0" u="none" strike="noStrike" kern="0" cap="none" spc="0" normalizeH="0" baseline="0" noProof="0" dirty="0" err="1">
                <a:ln>
                  <a:noFill/>
                </a:ln>
                <a:solidFill>
                  <a:srgbClr val="414141"/>
                </a:solidFill>
                <a:effectLst/>
                <a:uLnTx/>
                <a:uFillTx/>
                <a:latin typeface="Palatino"/>
                <a:ea typeface="Palatino"/>
                <a:sym typeface="Palatino"/>
              </a:rPr>
              <a:t>TUDatasets</a:t>
            </a:r>
            <a:endParaRPr kumimoji="0" lang="en-US" sz="12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1" name="TextBox 20">
            <a:extLst>
              <a:ext uri="{FF2B5EF4-FFF2-40B4-BE49-F238E27FC236}">
                <a16:creationId xmlns:a16="http://schemas.microsoft.com/office/drawing/2014/main" id="{3C24E3DC-A34A-734B-903E-4005EA7CF0B5}"/>
              </a:ext>
            </a:extLst>
          </p:cNvPr>
          <p:cNvSpPr txBox="1"/>
          <p:nvPr/>
        </p:nvSpPr>
        <p:spPr>
          <a:xfrm>
            <a:off x="6437870" y="2409418"/>
            <a:ext cx="567008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2FF"/>
                </a:solidFill>
                <a:effectLst/>
                <a:uLnTx/>
                <a:uFillTx/>
                <a:latin typeface="Gill Sans MT" panose="020B0502020104020203" pitchFamily="34" charset="77"/>
                <a:ea typeface="Palatino"/>
                <a:sym typeface="Palatino"/>
              </a:rPr>
              <a:t>Num. of Graphs in Several Biological and Chemical Dataset</a:t>
            </a:r>
          </a:p>
        </p:txBody>
      </p:sp>
      <p:sp>
        <p:nvSpPr>
          <p:cNvPr id="9" name="Right Arrow 8">
            <a:extLst>
              <a:ext uri="{FF2B5EF4-FFF2-40B4-BE49-F238E27FC236}">
                <a16:creationId xmlns:a16="http://schemas.microsoft.com/office/drawing/2014/main" id="{67CEB309-704F-914B-9A16-6670A316795C}"/>
              </a:ext>
            </a:extLst>
          </p:cNvPr>
          <p:cNvSpPr/>
          <p:nvPr/>
        </p:nvSpPr>
        <p:spPr>
          <a:xfrm rot="19985018">
            <a:off x="1198126" y="4461508"/>
            <a:ext cx="3520404" cy="294640"/>
          </a:xfrm>
          <a:prstGeom prst="rightArrow">
            <a:avLst/>
          </a:prstGeom>
          <a:gradFill flip="none" rotWithShape="1">
            <a:gsLst>
              <a:gs pos="0">
                <a:schemeClr val="accent5">
                  <a:lumMod val="5000"/>
                  <a:lumOff val="95000"/>
                </a:schemeClr>
              </a:gs>
              <a:gs pos="53000">
                <a:srgbClr val="FF7E79"/>
              </a:gs>
              <a:gs pos="83000">
                <a:srgbClr val="FF0000"/>
              </a:gs>
              <a:gs pos="100000">
                <a:srgbClr val="FF0000"/>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aphicFrame>
        <p:nvGraphicFramePr>
          <p:cNvPr id="31" name="Chart 30">
            <a:extLst>
              <a:ext uri="{FF2B5EF4-FFF2-40B4-BE49-F238E27FC236}">
                <a16:creationId xmlns:a16="http://schemas.microsoft.com/office/drawing/2014/main" id="{6281A723-21F6-0649-8414-A87C19551911}"/>
              </a:ext>
            </a:extLst>
          </p:cNvPr>
          <p:cNvGraphicFramePr>
            <a:graphicFrameLocks/>
          </p:cNvGraphicFramePr>
          <p:nvPr/>
        </p:nvGraphicFramePr>
        <p:xfrm>
          <a:off x="5980978" y="3429000"/>
          <a:ext cx="6286500" cy="3172968"/>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332CBF2A-9D92-CC4A-8E0C-A19F80F184CD}"/>
              </a:ext>
            </a:extLst>
          </p:cNvPr>
          <p:cNvSpPr txBox="1"/>
          <p:nvPr/>
        </p:nvSpPr>
        <p:spPr>
          <a:xfrm>
            <a:off x="10377379" y="2850627"/>
            <a:ext cx="18146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Avg. = 44 K</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Gill Sans MT" panose="020B0502020104020203" pitchFamily="34" charset="77"/>
                <a:ea typeface="Palatino"/>
                <a:sym typeface="Palatino"/>
              </a:rPr>
              <a:t>Total &gt; 1 Million</a:t>
            </a:r>
          </a:p>
        </p:txBody>
      </p:sp>
      <p:sp>
        <p:nvSpPr>
          <p:cNvPr id="15" name="TextBox 14">
            <a:extLst>
              <a:ext uri="{FF2B5EF4-FFF2-40B4-BE49-F238E27FC236}">
                <a16:creationId xmlns:a16="http://schemas.microsoft.com/office/drawing/2014/main" id="{6A2B14DB-46FB-104E-AD71-CA4966C5C442}"/>
              </a:ext>
            </a:extLst>
          </p:cNvPr>
          <p:cNvSpPr txBox="1"/>
          <p:nvPr/>
        </p:nvSpPr>
        <p:spPr>
          <a:xfrm>
            <a:off x="156052" y="3079434"/>
            <a:ext cx="198369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User count in million</a:t>
            </a:r>
          </a:p>
        </p:txBody>
      </p:sp>
      <p:sp>
        <p:nvSpPr>
          <p:cNvPr id="16" name="TextBox 15">
            <a:extLst>
              <a:ext uri="{FF2B5EF4-FFF2-40B4-BE49-F238E27FC236}">
                <a16:creationId xmlns:a16="http://schemas.microsoft.com/office/drawing/2014/main" id="{CB99D8C2-DBB7-9249-ADB9-A593AD38EA53}"/>
              </a:ext>
            </a:extLst>
          </p:cNvPr>
          <p:cNvSpPr txBox="1"/>
          <p:nvPr/>
        </p:nvSpPr>
        <p:spPr>
          <a:xfrm>
            <a:off x="5980978" y="3036504"/>
            <a:ext cx="140397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Num. of graphs</a:t>
            </a:r>
          </a:p>
        </p:txBody>
      </p:sp>
      <p:sp>
        <p:nvSpPr>
          <p:cNvPr id="18" name="Text Placeholder 2">
            <a:extLst>
              <a:ext uri="{FF2B5EF4-FFF2-40B4-BE49-F238E27FC236}">
                <a16:creationId xmlns:a16="http://schemas.microsoft.com/office/drawing/2014/main" id="{BD36745F-E2DB-8E4B-803C-EBDE24DD2DA7}"/>
              </a:ext>
            </a:extLst>
          </p:cNvPr>
          <p:cNvSpPr txBox="1">
            <a:spLocks/>
          </p:cNvSpPr>
          <p:nvPr/>
        </p:nvSpPr>
        <p:spPr>
          <a:xfrm>
            <a:off x="443557" y="1119953"/>
            <a:ext cx="8301955" cy="55923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500"/>
              </a:spcBef>
              <a:spcAft>
                <a:spcPts val="0"/>
              </a:spcAft>
              <a:buClr>
                <a:srgbClr val="929292"/>
              </a:buClr>
              <a:buSzPct val="100000"/>
              <a:buFont typeface="Arial" panose="020B0604020202020204" pitchFamily="34" charset="0"/>
              <a:buNone/>
              <a:tabLst/>
              <a:defRPr/>
            </a:pPr>
            <a:r>
              <a:rPr kumimoji="0" lang="en-US" sz="2500" b="0" i="0" u="none" strike="noStrike" kern="0" cap="none" spc="0" normalizeH="0" baseline="0" noProof="0" dirty="0">
                <a:ln>
                  <a:noFill/>
                </a:ln>
                <a:solidFill>
                  <a:srgbClr val="414141"/>
                </a:solidFill>
                <a:effectLst/>
                <a:uLnTx/>
                <a:uFillTx/>
                <a:latin typeface="Gill Sans MT" charset="0"/>
                <a:sym typeface="Palatino Linotype"/>
              </a:rPr>
              <a:t>Graph is big data in terms of both </a:t>
            </a:r>
            <a:r>
              <a:rPr kumimoji="0" lang="en-US" sz="2500" b="0" i="1" u="none" strike="noStrike" kern="0" cap="none" spc="0" normalizeH="0" baseline="0" noProof="0" dirty="0">
                <a:ln>
                  <a:noFill/>
                </a:ln>
                <a:solidFill>
                  <a:srgbClr val="FF0000"/>
                </a:solidFill>
                <a:effectLst/>
                <a:uLnTx/>
                <a:uFillTx/>
                <a:latin typeface="Gill Sans MT" charset="0"/>
                <a:sym typeface="Palatino Linotype"/>
              </a:rPr>
              <a:t>size</a:t>
            </a:r>
            <a:r>
              <a:rPr kumimoji="0" lang="en-US" sz="2500" b="0" i="0" u="none" strike="noStrike" kern="0" cap="none" spc="0" normalizeH="0" baseline="0" noProof="0" dirty="0">
                <a:ln>
                  <a:noFill/>
                </a:ln>
                <a:solidFill>
                  <a:srgbClr val="414141"/>
                </a:solidFill>
                <a:effectLst/>
                <a:uLnTx/>
                <a:uFillTx/>
                <a:latin typeface="Gill Sans MT" charset="0"/>
                <a:sym typeface="Palatino Linotype"/>
              </a:rPr>
              <a:t> and </a:t>
            </a:r>
            <a:r>
              <a:rPr kumimoji="0" lang="en-US" sz="2500" b="0" i="1" u="none" strike="noStrike" kern="0" cap="none" spc="0" normalizeH="0" baseline="0" noProof="0" dirty="0">
                <a:ln>
                  <a:noFill/>
                </a:ln>
                <a:solidFill>
                  <a:srgbClr val="FF0000"/>
                </a:solidFill>
                <a:effectLst/>
                <a:uLnTx/>
                <a:uFillTx/>
                <a:latin typeface="Gill Sans MT" charset="0"/>
                <a:sym typeface="Palatino Linotype"/>
              </a:rPr>
              <a:t>count</a:t>
            </a:r>
            <a:r>
              <a:rPr kumimoji="0" lang="en-US" sz="2500" b="0" i="0" u="none" strike="noStrike" kern="0" cap="none" spc="0" normalizeH="0" baseline="0" noProof="0" dirty="0">
                <a:ln>
                  <a:noFill/>
                </a:ln>
                <a:solidFill>
                  <a:srgbClr val="414141"/>
                </a:solidFill>
                <a:effectLst/>
                <a:uLnTx/>
                <a:uFillTx/>
                <a:latin typeface="Gill Sans MT" charset="0"/>
                <a:sym typeface="Palatino Linotype"/>
              </a:rPr>
              <a:t>.</a:t>
            </a:r>
          </a:p>
        </p:txBody>
      </p:sp>
    </p:spTree>
    <p:custDataLst>
      <p:tags r:id="rId1"/>
    </p:custDataLst>
    <p:extLst>
      <p:ext uri="{BB962C8B-B14F-4D97-AF65-F5344CB8AC3E}">
        <p14:creationId xmlns:p14="http://schemas.microsoft.com/office/powerpoint/2010/main" val="3969643073"/>
      </p:ext>
    </p:extLst>
  </p:cSld>
  <p:clrMapOvr>
    <a:masterClrMapping/>
  </p:clrMapOvr>
  <p:transition spd="med" advTm="401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P spid="23" grpId="0"/>
      <p:bldP spid="24" grpId="0"/>
      <p:bldP spid="25" grpId="0"/>
      <p:bldP spid="19" grpId="0"/>
      <p:bldP spid="21" grpId="0"/>
      <p:bldP spid="9" grpId="0" animBg="1"/>
      <p:bldGraphic spid="31" grpId="0">
        <p:bldAsOne/>
      </p:bldGraphic>
      <p:bldP spid="20"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B4FB-D488-5C4C-8373-7D5FDD415ABD}"/>
              </a:ext>
            </a:extLst>
          </p:cNvPr>
          <p:cNvSpPr>
            <a:spLocks noGrp="1"/>
          </p:cNvSpPr>
          <p:nvPr>
            <p:ph type="title"/>
          </p:nvPr>
        </p:nvSpPr>
        <p:spPr/>
        <p:txBody>
          <a:bodyPr>
            <a:normAutofit/>
          </a:bodyPr>
          <a:lstStyle/>
          <a:p>
            <a:r>
              <a:rPr lang="en-US" sz="4400" dirty="0"/>
              <a:t>Challenge #3: Low Computation Efficiency</a:t>
            </a:r>
          </a:p>
        </p:txBody>
      </p:sp>
      <p:sp>
        <p:nvSpPr>
          <p:cNvPr id="4" name="Slide Number Placeholder 3">
            <a:extLst>
              <a:ext uri="{FF2B5EF4-FFF2-40B4-BE49-F238E27FC236}">
                <a16:creationId xmlns:a16="http://schemas.microsoft.com/office/drawing/2014/main" id="{8DF3507D-58E9-9549-B8ED-C9F3CB2F13FB}"/>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9</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Text Placeholder 2">
            <a:extLst>
              <a:ext uri="{FF2B5EF4-FFF2-40B4-BE49-F238E27FC236}">
                <a16:creationId xmlns:a16="http://schemas.microsoft.com/office/drawing/2014/main" id="{5323E87E-53B5-944B-BEB9-B34547743D17}"/>
              </a:ext>
            </a:extLst>
          </p:cNvPr>
          <p:cNvSpPr>
            <a:spLocks noGrp="1"/>
          </p:cNvSpPr>
          <p:nvPr>
            <p:ph type="body" idx="1"/>
          </p:nvPr>
        </p:nvSpPr>
        <p:spPr>
          <a:xfrm>
            <a:off x="448056" y="1115568"/>
            <a:ext cx="8301955" cy="559236"/>
          </a:xfrm>
        </p:spPr>
        <p:txBody>
          <a:bodyPr>
            <a:normAutofit/>
          </a:bodyPr>
          <a:lstStyle/>
          <a:p>
            <a:pPr marL="0" indent="0">
              <a:spcBef>
                <a:spcPts val="500"/>
              </a:spcBef>
              <a:buNone/>
            </a:pPr>
            <a:r>
              <a:rPr lang="en-US" dirty="0"/>
              <a:t>Many graph algorithms have </a:t>
            </a:r>
            <a:r>
              <a:rPr lang="en-US" i="1" dirty="0">
                <a:solidFill>
                  <a:srgbClr val="FF0000"/>
                </a:solidFill>
              </a:rPr>
              <a:t>high time complexity</a:t>
            </a:r>
            <a:r>
              <a:rPr lang="en-US" dirty="0">
                <a:solidFill>
                  <a:srgbClr val="0432FF"/>
                </a:solidFill>
              </a:rPr>
              <a:t>.</a:t>
            </a:r>
          </a:p>
        </p:txBody>
      </p:sp>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BA95EDF2-AF66-7F46-A8B1-1EBF06B71AAF}"/>
                  </a:ext>
                </a:extLst>
              </p:cNvPr>
              <p:cNvGraphicFramePr>
                <a:graphicFrameLocks noGrp="1"/>
              </p:cNvGraphicFramePr>
              <p:nvPr/>
            </p:nvGraphicFramePr>
            <p:xfrm>
              <a:off x="32387" y="2372326"/>
              <a:ext cx="6914323" cy="3890330"/>
            </p:xfrm>
            <a:graphic>
              <a:graphicData uri="http://schemas.openxmlformats.org/drawingml/2006/table">
                <a:tbl>
                  <a:tblPr firstRow="1" bandRow="1">
                    <a:tableStyleId>{3B4B98B0-60AC-42C2-AFA5-B58CD77FA1E5}</a:tableStyleId>
                  </a:tblPr>
                  <a:tblGrid>
                    <a:gridCol w="2933551">
                      <a:extLst>
                        <a:ext uri="{9D8B030D-6E8A-4147-A177-3AD203B41FA5}">
                          <a16:colId xmlns:a16="http://schemas.microsoft.com/office/drawing/2014/main" val="3276200705"/>
                        </a:ext>
                      </a:extLst>
                    </a:gridCol>
                    <a:gridCol w="3980772">
                      <a:extLst>
                        <a:ext uri="{9D8B030D-6E8A-4147-A177-3AD203B41FA5}">
                          <a16:colId xmlns:a16="http://schemas.microsoft.com/office/drawing/2014/main" val="2797068980"/>
                        </a:ext>
                      </a:extLst>
                    </a:gridCol>
                  </a:tblGrid>
                  <a:tr h="778066">
                    <a:tc>
                      <a:txBody>
                        <a:bodyPr/>
                        <a:lstStyle/>
                        <a:p>
                          <a:pPr lvl="2" algn="l"/>
                          <a:r>
                            <a:rPr lang="en-US" sz="1800" dirty="0">
                              <a:latin typeface="Gill Sans MT" panose="020B0502020104020203" pitchFamily="34" charset="77"/>
                            </a:rPr>
                            <a:t>Algorithm</a:t>
                          </a:r>
                        </a:p>
                      </a:txBody>
                      <a:tcPr marL="45720"/>
                    </a:tc>
                    <a:tc>
                      <a:txBody>
                        <a:bodyPr/>
                        <a:lstStyle/>
                        <a:p>
                          <a:pPr algn="l"/>
                          <a:r>
                            <a:rPr lang="en-US" sz="1800" dirty="0">
                              <a:latin typeface="Gill Sans MT" panose="020B0502020104020203" pitchFamily="34" charset="77"/>
                            </a:rPr>
                            <a:t>Time Complexity </a:t>
                          </a:r>
                        </a:p>
                        <a:p>
                          <a:pPr algn="l"/>
                          <a:r>
                            <a:rPr lang="en-US" sz="1800" b="0" dirty="0">
                              <a:latin typeface="Gill Sans MT" panose="020B0502020104020203" pitchFamily="34" charset="77"/>
                            </a:rPr>
                            <a:t>(n: # vertex, m: # edge, d: degree)</a:t>
                          </a:r>
                        </a:p>
                      </a:txBody>
                      <a:tcPr/>
                    </a:tc>
                    <a:extLst>
                      <a:ext uri="{0D108BD9-81ED-4DB2-BD59-A6C34878D82A}">
                        <a16:rowId xmlns:a16="http://schemas.microsoft.com/office/drawing/2014/main" val="449635989"/>
                      </a:ext>
                    </a:extLst>
                  </a:tr>
                  <a:tr h="778066">
                    <a:tc>
                      <a:txBody>
                        <a:bodyPr/>
                        <a:lstStyle/>
                        <a:p>
                          <a:pPr lvl="2" algn="l"/>
                          <a:r>
                            <a:rPr lang="en-US" sz="1800" dirty="0">
                              <a:latin typeface="Gill Sans MT" panose="020B0502020104020203" pitchFamily="34" charset="77"/>
                            </a:rPr>
                            <a:t>Shortest Path</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oMath>
                          </a14:m>
                          <a:r>
                            <a:rPr lang="en-US" sz="1800" b="0" dirty="0"/>
                            <a:t> </a:t>
                          </a:r>
                          <a14:m>
                            <m:oMath xmlns:m="http://schemas.openxmlformats.org/officeDocument/2006/math">
                              <m:r>
                                <a:rPr lang="en-US" sz="1800" b="0" i="0" smtClean="0">
                                  <a:latin typeface="Cambria Math" panose="02040503050406030204" pitchFamily="18" charset="0"/>
                                </a:rPr>
                                <m:t>~</m:t>
                              </m:r>
                            </m:oMath>
                          </a14:m>
                          <a:r>
                            <a:rPr lang="en-US" sz="1800" b="0" dirty="0"/>
                            <a:t> </a:t>
                          </a:r>
                          <a14:m>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oMath>
                          </a14:m>
                          <a:endParaRPr lang="en-US" sz="1800" dirty="0">
                            <a:latin typeface="Gill Sans MT" panose="020B0502020104020203" pitchFamily="34" charset="77"/>
                          </a:endParaRPr>
                        </a:p>
                      </a:txBody>
                      <a:tcPr anchor="ctr"/>
                    </a:tc>
                    <a:extLst>
                      <a:ext uri="{0D108BD9-81ED-4DB2-BD59-A6C34878D82A}">
                        <a16:rowId xmlns:a16="http://schemas.microsoft.com/office/drawing/2014/main" val="104838401"/>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Betweenness Centrality</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b="0" i="1" smtClean="0">
                                  <a:latin typeface="Cambria Math" panose="02040503050406030204" pitchFamily="18" charset="0"/>
                                </a:rPr>
                                <m:t>𝑂</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e>
                              </m:d>
                            </m:oMath>
                          </a14:m>
                          <a:r>
                            <a:rPr lang="en-US" sz="1800" dirty="0">
                              <a:latin typeface="Gill Sans MT" panose="020B0502020104020203" pitchFamily="34" charset="77"/>
                            </a:rPr>
                            <a:t> </a:t>
                          </a:r>
                          <a14:m>
                            <m:oMath xmlns:m="http://schemas.openxmlformats.org/officeDocument/2006/math">
                              <m:r>
                                <a:rPr lang="en-US" sz="1800" b="0" i="0" smtClean="0">
                                  <a:latin typeface="Cambria Math" panose="02040503050406030204" pitchFamily="18" charset="0"/>
                                </a:rPr>
                                <m:t>~</m:t>
                              </m:r>
                            </m:oMath>
                          </a14:m>
                          <a:r>
                            <a:rPr lang="en-US" sz="1800" dirty="0">
                              <a:latin typeface="Gill Sans MT" panose="020B0502020104020203" pitchFamily="34" charset="77"/>
                            </a:rPr>
                            <a:t> </a:t>
                          </a:r>
                          <a14:m>
                            <m:oMath xmlns:m="http://schemas.openxmlformats.org/officeDocument/2006/math">
                              <m:r>
                                <a:rPr lang="en-US" sz="1800" b="0" i="1" smtClean="0">
                                  <a:latin typeface="Cambria Math" panose="02040503050406030204" pitchFamily="18" charset="0"/>
                                </a:rPr>
                                <m:t>𝑂</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𝑛</m:t>
                                      </m:r>
                                    </m:e>
                                  </m:func>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𝑚</m:t>
                                  </m:r>
                                </m:e>
                              </m:d>
                            </m:oMath>
                          </a14:m>
                          <a:endParaRPr lang="en-US" sz="1800" dirty="0">
                            <a:latin typeface="Gill Sans MT" panose="020B0502020104020203" pitchFamily="34" charset="77"/>
                          </a:endParaRPr>
                        </a:p>
                      </a:txBody>
                      <a:tcPr anchor="ctr"/>
                    </a:tc>
                    <a:extLst>
                      <a:ext uri="{0D108BD9-81ED-4DB2-BD59-A6C34878D82A}">
                        <a16:rowId xmlns:a16="http://schemas.microsoft.com/office/drawing/2014/main" val="1294935125"/>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Triangle Completing</a:t>
                          </a:r>
                        </a:p>
                      </a:txBody>
                      <a:tcPr marL="45720" anchor="ct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𝑑</m:t>
                                    </m:r>
                                    <m:r>
                                      <a:rPr lang="en-US" sz="1800" b="0" i="1" baseline="-25000" smtClean="0">
                                        <a:latin typeface="Cambria Math" panose="02040503050406030204" pitchFamily="18" charset="0"/>
                                      </a:rPr>
                                      <m:t>𝑚𝑎𝑥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oMath>
                            </m:oMathPara>
                          </a14:m>
                          <a:endParaRPr lang="en-US" sz="1800" dirty="0">
                            <a:latin typeface="Gill Sans MT" panose="020B0502020104020203" pitchFamily="34" charset="77"/>
                          </a:endParaRPr>
                        </a:p>
                      </a:txBody>
                      <a:tcPr anchor="ctr"/>
                    </a:tc>
                    <a:extLst>
                      <a:ext uri="{0D108BD9-81ED-4DB2-BD59-A6C34878D82A}">
                        <a16:rowId xmlns:a16="http://schemas.microsoft.com/office/drawing/2014/main" val="1131428952"/>
                      </a:ext>
                    </a:extLst>
                  </a:tr>
                  <a:tr h="778066">
                    <a:tc>
                      <a:txBody>
                        <a:bodyPr/>
                        <a:lstStyle/>
                        <a:p>
                          <a:pPr lvl="2" algn="l"/>
                          <a:r>
                            <a:rPr lang="en-US" sz="1800" dirty="0">
                              <a:latin typeface="Gill Sans MT" panose="020B0502020104020203" pitchFamily="34" charset="77"/>
                            </a:rPr>
                            <a:t>Subgraph Isomorphism</a:t>
                          </a:r>
                        </a:p>
                      </a:txBody>
                      <a:tcPr marL="45720" anchor="ctr"/>
                    </a:tc>
                    <a:tc>
                      <a:txBody>
                        <a:bodyPr/>
                        <a:lstStyle/>
                        <a:p>
                          <a:pPr algn="l"/>
                          <a:r>
                            <a:rPr lang="en-US" sz="1800" i="1" dirty="0">
                              <a:latin typeface="Cambria Math" panose="02040503050406030204" pitchFamily="18" charset="0"/>
                              <a:ea typeface="Cambria Math" panose="02040503050406030204" pitchFamily="18" charset="0"/>
                            </a:rPr>
                            <a:t>NP-complete, exponentially increase based on query graph size</a:t>
                          </a:r>
                        </a:p>
                      </a:txBody>
                      <a:tcPr anchor="ctr"/>
                    </a:tc>
                    <a:extLst>
                      <a:ext uri="{0D108BD9-81ED-4DB2-BD59-A6C34878D82A}">
                        <a16:rowId xmlns:a16="http://schemas.microsoft.com/office/drawing/2014/main" val="2517540949"/>
                      </a:ext>
                    </a:extLst>
                  </a:tr>
                </a:tbl>
              </a:graphicData>
            </a:graphic>
          </p:graphicFrame>
        </mc:Choice>
        <mc:Fallback xmlns="">
          <p:graphicFrame>
            <p:nvGraphicFramePr>
              <p:cNvPr id="7" name="Table 5">
                <a:extLst>
                  <a:ext uri="{FF2B5EF4-FFF2-40B4-BE49-F238E27FC236}">
                    <a16:creationId xmlns:a16="http://schemas.microsoft.com/office/drawing/2014/main" id="{BA95EDF2-AF66-7F46-A8B1-1EBF06B71AAF}"/>
                  </a:ext>
                </a:extLst>
              </p:cNvPr>
              <p:cNvGraphicFramePr>
                <a:graphicFrameLocks noGrp="1"/>
              </p:cNvGraphicFramePr>
              <p:nvPr>
                <p:extLst>
                  <p:ext uri="{D42A27DB-BD31-4B8C-83A1-F6EECF244321}">
                    <p14:modId xmlns:p14="http://schemas.microsoft.com/office/powerpoint/2010/main" val="1410853383"/>
                  </p:ext>
                </p:extLst>
              </p:nvPr>
            </p:nvGraphicFramePr>
            <p:xfrm>
              <a:off x="32387" y="2372326"/>
              <a:ext cx="6914323" cy="3890330"/>
            </p:xfrm>
            <a:graphic>
              <a:graphicData uri="http://schemas.openxmlformats.org/drawingml/2006/table">
                <a:tbl>
                  <a:tblPr firstRow="1" bandRow="1">
                    <a:tableStyleId>{3B4B98B0-60AC-42C2-AFA5-B58CD77FA1E5}</a:tableStyleId>
                  </a:tblPr>
                  <a:tblGrid>
                    <a:gridCol w="2933551">
                      <a:extLst>
                        <a:ext uri="{9D8B030D-6E8A-4147-A177-3AD203B41FA5}">
                          <a16:colId xmlns:a16="http://schemas.microsoft.com/office/drawing/2014/main" val="3276200705"/>
                        </a:ext>
                      </a:extLst>
                    </a:gridCol>
                    <a:gridCol w="3980772">
                      <a:extLst>
                        <a:ext uri="{9D8B030D-6E8A-4147-A177-3AD203B41FA5}">
                          <a16:colId xmlns:a16="http://schemas.microsoft.com/office/drawing/2014/main" val="2797068980"/>
                        </a:ext>
                      </a:extLst>
                    </a:gridCol>
                  </a:tblGrid>
                  <a:tr h="778066">
                    <a:tc>
                      <a:txBody>
                        <a:bodyPr/>
                        <a:lstStyle/>
                        <a:p>
                          <a:pPr lvl="2" algn="l"/>
                          <a:r>
                            <a:rPr lang="en-US" sz="1800" dirty="0">
                              <a:latin typeface="Gill Sans MT" panose="020B0502020104020203" pitchFamily="34" charset="77"/>
                            </a:rPr>
                            <a:t>Algorithm</a:t>
                          </a:r>
                        </a:p>
                      </a:txBody>
                      <a:tcPr marL="45720"/>
                    </a:tc>
                    <a:tc>
                      <a:txBody>
                        <a:bodyPr/>
                        <a:lstStyle/>
                        <a:p>
                          <a:pPr algn="l"/>
                          <a:r>
                            <a:rPr lang="en-US" sz="1800" dirty="0">
                              <a:latin typeface="Gill Sans MT" panose="020B0502020104020203" pitchFamily="34" charset="77"/>
                            </a:rPr>
                            <a:t>Time Complexity </a:t>
                          </a:r>
                        </a:p>
                        <a:p>
                          <a:pPr algn="l"/>
                          <a:r>
                            <a:rPr lang="en-US" sz="1800" b="0" dirty="0">
                              <a:latin typeface="Gill Sans MT" panose="020B0502020104020203" pitchFamily="34" charset="77"/>
                            </a:rPr>
                            <a:t>(n: # vertex, m: # edge, d: degree)</a:t>
                          </a:r>
                        </a:p>
                      </a:txBody>
                      <a:tcPr/>
                    </a:tc>
                    <a:extLst>
                      <a:ext uri="{0D108BD9-81ED-4DB2-BD59-A6C34878D82A}">
                        <a16:rowId xmlns:a16="http://schemas.microsoft.com/office/drawing/2014/main" val="449635989"/>
                      </a:ext>
                    </a:extLst>
                  </a:tr>
                  <a:tr h="778066">
                    <a:tc>
                      <a:txBody>
                        <a:bodyPr/>
                        <a:lstStyle/>
                        <a:p>
                          <a:pPr lvl="2" algn="l"/>
                          <a:r>
                            <a:rPr lang="en-US" sz="1800" dirty="0">
                              <a:latin typeface="Gill Sans MT" panose="020B0502020104020203" pitchFamily="34" charset="77"/>
                            </a:rPr>
                            <a:t>Shortest Path</a:t>
                          </a:r>
                        </a:p>
                      </a:txBody>
                      <a:tcPr marL="45720" anchor="ctr"/>
                    </a:tc>
                    <a:tc>
                      <a:txBody>
                        <a:bodyPr/>
                        <a:lstStyle/>
                        <a:p>
                          <a:endParaRPr lang="en-US"/>
                        </a:p>
                      </a:txBody>
                      <a:tcPr anchor="ctr">
                        <a:blipFill>
                          <a:blip r:embed="rId4"/>
                          <a:stretch>
                            <a:fillRect l="-73567" t="-104918" r="-318" b="-306557"/>
                          </a:stretch>
                        </a:blipFill>
                      </a:tcPr>
                    </a:tc>
                    <a:extLst>
                      <a:ext uri="{0D108BD9-81ED-4DB2-BD59-A6C34878D82A}">
                        <a16:rowId xmlns:a16="http://schemas.microsoft.com/office/drawing/2014/main" val="104838401"/>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Betweenness Centrality</a:t>
                          </a:r>
                        </a:p>
                      </a:txBody>
                      <a:tcPr marL="45720" anchor="ctr"/>
                    </a:tc>
                    <a:tc>
                      <a:txBody>
                        <a:bodyPr/>
                        <a:lstStyle/>
                        <a:p>
                          <a:endParaRPr lang="en-US"/>
                        </a:p>
                      </a:txBody>
                      <a:tcPr anchor="ctr">
                        <a:blipFill>
                          <a:blip r:embed="rId4"/>
                          <a:stretch>
                            <a:fillRect l="-73567" t="-201613" r="-318" b="-201613"/>
                          </a:stretch>
                        </a:blipFill>
                      </a:tcPr>
                    </a:tc>
                    <a:extLst>
                      <a:ext uri="{0D108BD9-81ED-4DB2-BD59-A6C34878D82A}">
                        <a16:rowId xmlns:a16="http://schemas.microsoft.com/office/drawing/2014/main" val="1294935125"/>
                      </a:ext>
                    </a:extLst>
                  </a:tr>
                  <a:tr h="778066">
                    <a:tc>
                      <a:txBody>
                        <a:bodyPr/>
                        <a:lstStyle/>
                        <a:p>
                          <a:pPr marL="0" marR="0" lvl="2" indent="228600" algn="l" defTabSz="412750" eaLnBrk="1" fontAlgn="auto" latinLnBrk="0" hangingPunct="1">
                            <a:lnSpc>
                              <a:spcPct val="100000"/>
                            </a:lnSpc>
                            <a:spcBef>
                              <a:spcPts val="0"/>
                            </a:spcBef>
                            <a:spcAft>
                              <a:spcPts val="0"/>
                            </a:spcAft>
                            <a:buClrTx/>
                            <a:buSzTx/>
                            <a:buFontTx/>
                            <a:buNone/>
                            <a:tabLst/>
                            <a:defRPr/>
                          </a:pPr>
                          <a:r>
                            <a:rPr lang="en-US" sz="1800" dirty="0">
                              <a:latin typeface="Gill Sans MT" panose="020B0502020104020203" pitchFamily="34" charset="77"/>
                            </a:rPr>
                            <a:t>Triangle Completing</a:t>
                          </a:r>
                        </a:p>
                      </a:txBody>
                      <a:tcPr marL="45720" anchor="ctr"/>
                    </a:tc>
                    <a:tc>
                      <a:txBody>
                        <a:bodyPr/>
                        <a:lstStyle/>
                        <a:p>
                          <a:endParaRPr lang="en-US"/>
                        </a:p>
                      </a:txBody>
                      <a:tcPr anchor="ctr">
                        <a:blipFill>
                          <a:blip r:embed="rId4"/>
                          <a:stretch>
                            <a:fillRect l="-73567" t="-306557" r="-318" b="-104918"/>
                          </a:stretch>
                        </a:blipFill>
                      </a:tcPr>
                    </a:tc>
                    <a:extLst>
                      <a:ext uri="{0D108BD9-81ED-4DB2-BD59-A6C34878D82A}">
                        <a16:rowId xmlns:a16="http://schemas.microsoft.com/office/drawing/2014/main" val="1131428952"/>
                      </a:ext>
                    </a:extLst>
                  </a:tr>
                  <a:tr h="778066">
                    <a:tc>
                      <a:txBody>
                        <a:bodyPr/>
                        <a:lstStyle/>
                        <a:p>
                          <a:pPr lvl="2" algn="l"/>
                          <a:r>
                            <a:rPr lang="en-US" sz="1800" dirty="0">
                              <a:latin typeface="Gill Sans MT" panose="020B0502020104020203" pitchFamily="34" charset="77"/>
                            </a:rPr>
                            <a:t>Subgraph Isomorphism</a:t>
                          </a:r>
                        </a:p>
                      </a:txBody>
                      <a:tcPr marL="45720" anchor="ctr"/>
                    </a:tc>
                    <a:tc>
                      <a:txBody>
                        <a:bodyPr/>
                        <a:lstStyle/>
                        <a:p>
                          <a:pPr algn="l"/>
                          <a:r>
                            <a:rPr lang="en-US" sz="1800" i="1" dirty="0">
                              <a:latin typeface="Cambria Math" panose="02040503050406030204" pitchFamily="18" charset="0"/>
                              <a:ea typeface="Cambria Math" panose="02040503050406030204" pitchFamily="18" charset="0"/>
                            </a:rPr>
                            <a:t>NP-complete, exponentially increase based on query graph size</a:t>
                          </a:r>
                        </a:p>
                      </a:txBody>
                      <a:tcPr anchor="ctr"/>
                    </a:tc>
                    <a:extLst>
                      <a:ext uri="{0D108BD9-81ED-4DB2-BD59-A6C34878D82A}">
                        <a16:rowId xmlns:a16="http://schemas.microsoft.com/office/drawing/2014/main" val="2517540949"/>
                      </a:ext>
                    </a:extLst>
                  </a:tr>
                </a:tbl>
              </a:graphicData>
            </a:graphic>
          </p:graphicFrame>
        </mc:Fallback>
      </mc:AlternateContent>
    </p:spTree>
    <p:custDataLst>
      <p:tags r:id="rId1"/>
    </p:custDataLst>
    <p:extLst>
      <p:ext uri="{BB962C8B-B14F-4D97-AF65-F5344CB8AC3E}">
        <p14:creationId xmlns:p14="http://schemas.microsoft.com/office/powerpoint/2010/main" val="1945107455"/>
      </p:ext>
    </p:extLst>
  </p:cSld>
  <p:clrMapOvr>
    <a:masterClrMapping/>
  </p:clrMapOvr>
  <p:transition spd="med" advTm="203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18.1"/>
</p:tagLst>
</file>

<file path=ppt/tags/tag10.xml><?xml version="1.0" encoding="utf-8"?>
<p:tagLst xmlns:a="http://schemas.openxmlformats.org/drawingml/2006/main" xmlns:r="http://schemas.openxmlformats.org/officeDocument/2006/relationships" xmlns:p="http://schemas.openxmlformats.org/presentationml/2006/main">
  <p:tag name="TIMING" val="|6.7|6|3.9"/>
</p:tagLst>
</file>

<file path=ppt/tags/tag11.xml><?xml version="1.0" encoding="utf-8"?>
<p:tagLst xmlns:a="http://schemas.openxmlformats.org/drawingml/2006/main" xmlns:r="http://schemas.openxmlformats.org/officeDocument/2006/relationships" xmlns:p="http://schemas.openxmlformats.org/presentationml/2006/main">
  <p:tag name="TIMING" val="|20.5"/>
</p:tagLst>
</file>

<file path=ppt/tags/tag12.xml><?xml version="1.0" encoding="utf-8"?>
<p:tagLst xmlns:a="http://schemas.openxmlformats.org/drawingml/2006/main" xmlns:r="http://schemas.openxmlformats.org/officeDocument/2006/relationships" xmlns:p="http://schemas.openxmlformats.org/presentationml/2006/main">
  <p:tag name="TIMING" val="|4.1|5.7|10.4|7.9|5|10.3"/>
</p:tagLst>
</file>

<file path=ppt/tags/tag13.xml><?xml version="1.0" encoding="utf-8"?>
<p:tagLst xmlns:a="http://schemas.openxmlformats.org/drawingml/2006/main" xmlns:r="http://schemas.openxmlformats.org/officeDocument/2006/relationships" xmlns:p="http://schemas.openxmlformats.org/presentationml/2006/main">
  <p:tag name="TIMING" val="|12"/>
</p:tagLst>
</file>

<file path=ppt/tags/tag14.xml><?xml version="1.0" encoding="utf-8"?>
<p:tagLst xmlns:a="http://schemas.openxmlformats.org/drawingml/2006/main" xmlns:r="http://schemas.openxmlformats.org/officeDocument/2006/relationships" xmlns:p="http://schemas.openxmlformats.org/presentationml/2006/main">
  <p:tag name="TIMING" val="|11.8|3.9|5.9|17.1"/>
</p:tagLst>
</file>

<file path=ppt/tags/tag15.xml><?xml version="1.0" encoding="utf-8"?>
<p:tagLst xmlns:a="http://schemas.openxmlformats.org/drawingml/2006/main" xmlns:r="http://schemas.openxmlformats.org/officeDocument/2006/relationships" xmlns:p="http://schemas.openxmlformats.org/presentationml/2006/main">
  <p:tag name="TIMING" val="|7.9|8.3"/>
</p:tagLst>
</file>

<file path=ppt/tags/tag16.xml><?xml version="1.0" encoding="utf-8"?>
<p:tagLst xmlns:a="http://schemas.openxmlformats.org/drawingml/2006/main" xmlns:r="http://schemas.openxmlformats.org/officeDocument/2006/relationships" xmlns:p="http://schemas.openxmlformats.org/presentationml/2006/main">
  <p:tag name="TIMING" val="|18|3.6|9.8|11.8"/>
</p:tagLst>
</file>

<file path=ppt/tags/tag17.xml><?xml version="1.0" encoding="utf-8"?>
<p:tagLst xmlns:a="http://schemas.openxmlformats.org/drawingml/2006/main" xmlns:r="http://schemas.openxmlformats.org/officeDocument/2006/relationships" xmlns:p="http://schemas.openxmlformats.org/presentationml/2006/main">
  <p:tag name="TIMING" val="|6.1|3.9|6.2|4.9|5.8|8|14.3"/>
</p:tagLst>
</file>

<file path=ppt/tags/tag18.xml><?xml version="1.0" encoding="utf-8"?>
<p:tagLst xmlns:a="http://schemas.openxmlformats.org/drawingml/2006/main" xmlns:r="http://schemas.openxmlformats.org/officeDocument/2006/relationships" xmlns:p="http://schemas.openxmlformats.org/presentationml/2006/main">
  <p:tag name="TIMING" val="|9.9|10.8|19.2"/>
</p:tagLst>
</file>

<file path=ppt/tags/tag19.xml><?xml version="1.0" encoding="utf-8"?>
<p:tagLst xmlns:a="http://schemas.openxmlformats.org/drawingml/2006/main" xmlns:r="http://schemas.openxmlformats.org/officeDocument/2006/relationships" xmlns:p="http://schemas.openxmlformats.org/presentationml/2006/main">
  <p:tag name="TIMING" val="|11.7|4.6|4.3|5|19.5"/>
</p:tagLst>
</file>

<file path=ppt/tags/tag2.xml><?xml version="1.0" encoding="utf-8"?>
<p:tagLst xmlns:a="http://schemas.openxmlformats.org/drawingml/2006/main" xmlns:r="http://schemas.openxmlformats.org/officeDocument/2006/relationships" xmlns:p="http://schemas.openxmlformats.org/presentationml/2006/main">
  <p:tag name="TIMING" val="|7.2|11.9"/>
</p:tagLst>
</file>

<file path=ppt/tags/tag20.xml><?xml version="1.0" encoding="utf-8"?>
<p:tagLst xmlns:a="http://schemas.openxmlformats.org/drawingml/2006/main" xmlns:r="http://schemas.openxmlformats.org/officeDocument/2006/relationships" xmlns:p="http://schemas.openxmlformats.org/presentationml/2006/main">
  <p:tag name="TIMING" val="|8.7|14.5|12.9|4.9"/>
</p:tagLst>
</file>

<file path=ppt/tags/tag21.xml><?xml version="1.0" encoding="utf-8"?>
<p:tagLst xmlns:a="http://schemas.openxmlformats.org/drawingml/2006/main" xmlns:r="http://schemas.openxmlformats.org/officeDocument/2006/relationships" xmlns:p="http://schemas.openxmlformats.org/presentationml/2006/main">
  <p:tag name="TIMING" val="|23.3|4|9|6.4"/>
</p:tagLst>
</file>

<file path=ppt/tags/tag22.xml><?xml version="1.0" encoding="utf-8"?>
<p:tagLst xmlns:a="http://schemas.openxmlformats.org/drawingml/2006/main" xmlns:r="http://schemas.openxmlformats.org/officeDocument/2006/relationships" xmlns:p="http://schemas.openxmlformats.org/presentationml/2006/main">
  <p:tag name="TIMING" val="|6.3|6.3|5.6|16|3.3|4|30.8|27.8"/>
</p:tagLst>
</file>

<file path=ppt/tags/tag23.xml><?xml version="1.0" encoding="utf-8"?>
<p:tagLst xmlns:a="http://schemas.openxmlformats.org/drawingml/2006/main" xmlns:r="http://schemas.openxmlformats.org/officeDocument/2006/relationships" xmlns:p="http://schemas.openxmlformats.org/presentationml/2006/main">
  <p:tag name="TIMING" val="|12.1|2.8"/>
</p:tagLst>
</file>

<file path=ppt/tags/tag24.xml><?xml version="1.0" encoding="utf-8"?>
<p:tagLst xmlns:a="http://schemas.openxmlformats.org/drawingml/2006/main" xmlns:r="http://schemas.openxmlformats.org/officeDocument/2006/relationships" xmlns:p="http://schemas.openxmlformats.org/presentationml/2006/main">
  <p:tag name="TIMING" val="|11|11.5|23|6.4|5.2"/>
</p:tagLst>
</file>

<file path=ppt/tags/tag25.xml><?xml version="1.0" encoding="utf-8"?>
<p:tagLst xmlns:a="http://schemas.openxmlformats.org/drawingml/2006/main" xmlns:r="http://schemas.openxmlformats.org/officeDocument/2006/relationships" xmlns:p="http://schemas.openxmlformats.org/presentationml/2006/main">
  <p:tag name="TIMING" val="|25.4"/>
</p:tagLst>
</file>

<file path=ppt/tags/tag26.xml><?xml version="1.0" encoding="utf-8"?>
<p:tagLst xmlns:a="http://schemas.openxmlformats.org/drawingml/2006/main" xmlns:r="http://schemas.openxmlformats.org/officeDocument/2006/relationships" xmlns:p="http://schemas.openxmlformats.org/presentationml/2006/main">
  <p:tag name="TIMING" val="|5.1|4|3.7|3.7|6.4"/>
</p:tagLst>
</file>

<file path=ppt/tags/tag27.xml><?xml version="1.0" encoding="utf-8"?>
<p:tagLst xmlns:a="http://schemas.openxmlformats.org/drawingml/2006/main" xmlns:r="http://schemas.openxmlformats.org/officeDocument/2006/relationships" xmlns:p="http://schemas.openxmlformats.org/presentationml/2006/main">
  <p:tag name="TIMING" val="|12.7|7.1|3.5"/>
</p:tagLst>
</file>

<file path=ppt/tags/tag28.xml><?xml version="1.0" encoding="utf-8"?>
<p:tagLst xmlns:a="http://schemas.openxmlformats.org/drawingml/2006/main" xmlns:r="http://schemas.openxmlformats.org/officeDocument/2006/relationships" xmlns:p="http://schemas.openxmlformats.org/presentationml/2006/main">
  <p:tag name="TIMING" val="|17.1"/>
</p:tagLst>
</file>

<file path=ppt/tags/tag29.xml><?xml version="1.0" encoding="utf-8"?>
<p:tagLst xmlns:a="http://schemas.openxmlformats.org/drawingml/2006/main" xmlns:r="http://schemas.openxmlformats.org/officeDocument/2006/relationships" xmlns:p="http://schemas.openxmlformats.org/presentationml/2006/main">
  <p:tag name="TIMING" val="|8.5"/>
</p:tagLst>
</file>

<file path=ppt/tags/tag3.xml><?xml version="1.0" encoding="utf-8"?>
<p:tagLst xmlns:a="http://schemas.openxmlformats.org/drawingml/2006/main" xmlns:r="http://schemas.openxmlformats.org/officeDocument/2006/relationships" xmlns:p="http://schemas.openxmlformats.org/presentationml/2006/main">
  <p:tag name="TIMING" val="|5.3|6"/>
</p:tagLst>
</file>

<file path=ppt/tags/tag30.xml><?xml version="1.0" encoding="utf-8"?>
<p:tagLst xmlns:a="http://schemas.openxmlformats.org/drawingml/2006/main" xmlns:r="http://schemas.openxmlformats.org/officeDocument/2006/relationships" xmlns:p="http://schemas.openxmlformats.org/presentationml/2006/main">
  <p:tag name="TIMING" val="|12.6|14.1"/>
</p:tagLst>
</file>

<file path=ppt/tags/tag31.xml><?xml version="1.0" encoding="utf-8"?>
<p:tagLst xmlns:a="http://schemas.openxmlformats.org/drawingml/2006/main" xmlns:r="http://schemas.openxmlformats.org/officeDocument/2006/relationships" xmlns:p="http://schemas.openxmlformats.org/presentationml/2006/main">
  <p:tag name="TIMING" val="|35.6|25.5|13"/>
</p:tagLst>
</file>

<file path=ppt/tags/tag32.xml><?xml version="1.0" encoding="utf-8"?>
<p:tagLst xmlns:a="http://schemas.openxmlformats.org/drawingml/2006/main" xmlns:r="http://schemas.openxmlformats.org/officeDocument/2006/relationships" xmlns:p="http://schemas.openxmlformats.org/presentationml/2006/main">
  <p:tag name="TIMING" val="|6.4|7|7.1|5.1"/>
</p:tagLst>
</file>

<file path=ppt/tags/tag33.xml><?xml version="1.0" encoding="utf-8"?>
<p:tagLst xmlns:a="http://schemas.openxmlformats.org/drawingml/2006/main" xmlns:r="http://schemas.openxmlformats.org/officeDocument/2006/relationships" xmlns:p="http://schemas.openxmlformats.org/presentationml/2006/main">
  <p:tag name="TIMING" val="|6.4|7|7.1|5.1"/>
</p:tagLst>
</file>

<file path=ppt/tags/tag34.xml><?xml version="1.0" encoding="utf-8"?>
<p:tagLst xmlns:a="http://schemas.openxmlformats.org/drawingml/2006/main" xmlns:r="http://schemas.openxmlformats.org/officeDocument/2006/relationships" xmlns:p="http://schemas.openxmlformats.org/presentationml/2006/main">
  <p:tag name="TIMING" val="|13.5|6.5|2.2"/>
</p:tagLst>
</file>

<file path=ppt/tags/tag35.xml><?xml version="1.0" encoding="utf-8"?>
<p:tagLst xmlns:a="http://schemas.openxmlformats.org/drawingml/2006/main" xmlns:r="http://schemas.openxmlformats.org/officeDocument/2006/relationships" xmlns:p="http://schemas.openxmlformats.org/presentationml/2006/main">
  <p:tag name="TIMING" val="|10.1|12.6|5.6|7|6.3"/>
</p:tagLst>
</file>

<file path=ppt/tags/tag36.xml><?xml version="1.0" encoding="utf-8"?>
<p:tagLst xmlns:a="http://schemas.openxmlformats.org/drawingml/2006/main" xmlns:r="http://schemas.openxmlformats.org/officeDocument/2006/relationships" xmlns:p="http://schemas.openxmlformats.org/presentationml/2006/main">
  <p:tag name="TIMING" val="|5.2|3.5|5.1"/>
</p:tagLst>
</file>

<file path=ppt/tags/tag4.xml><?xml version="1.0" encoding="utf-8"?>
<p:tagLst xmlns:a="http://schemas.openxmlformats.org/drawingml/2006/main" xmlns:r="http://schemas.openxmlformats.org/officeDocument/2006/relationships" xmlns:p="http://schemas.openxmlformats.org/presentationml/2006/main">
  <p:tag name="TIMING" val="|2.8|6.8"/>
</p:tagLst>
</file>

<file path=ppt/tags/tag5.xml><?xml version="1.0" encoding="utf-8"?>
<p:tagLst xmlns:a="http://schemas.openxmlformats.org/drawingml/2006/main" xmlns:r="http://schemas.openxmlformats.org/officeDocument/2006/relationships" xmlns:p="http://schemas.openxmlformats.org/presentationml/2006/main">
  <p:tag name="TIMING" val="|5.7|7.3|1.5|2.9|1.8|2.1|2.8|2.6|2.7"/>
</p:tagLst>
</file>

<file path=ppt/tags/tag6.xml><?xml version="1.0" encoding="utf-8"?>
<p:tagLst xmlns:a="http://schemas.openxmlformats.org/drawingml/2006/main" xmlns:r="http://schemas.openxmlformats.org/officeDocument/2006/relationships" xmlns:p="http://schemas.openxmlformats.org/presentationml/2006/main">
  <p:tag name="TIMING" val="|6.9|5.9|9.1"/>
</p:tagLst>
</file>

<file path=ppt/tags/tag7.xml><?xml version="1.0" encoding="utf-8"?>
<p:tagLst xmlns:a="http://schemas.openxmlformats.org/drawingml/2006/main" xmlns:r="http://schemas.openxmlformats.org/officeDocument/2006/relationships" xmlns:p="http://schemas.openxmlformats.org/presentationml/2006/main">
  <p:tag name="TIMING" val="|7.2"/>
</p:tagLst>
</file>

<file path=ppt/tags/tag8.xml><?xml version="1.0" encoding="utf-8"?>
<p:tagLst xmlns:a="http://schemas.openxmlformats.org/drawingml/2006/main" xmlns:r="http://schemas.openxmlformats.org/officeDocument/2006/relationships" xmlns:p="http://schemas.openxmlformats.org/presentationml/2006/main">
  <p:tag name="TIMING" val="|13.6|14.4|5|4.5|6.8|8.6"/>
</p:tagLst>
</file>

<file path=ppt/tags/tag9.xml><?xml version="1.0" encoding="utf-8"?>
<p:tagLst xmlns:a="http://schemas.openxmlformats.org/drawingml/2006/main" xmlns:r="http://schemas.openxmlformats.org/officeDocument/2006/relationships" xmlns:p="http://schemas.openxmlformats.org/presentationml/2006/main">
  <p:tag name="TIMING" val="|4.7|4.2|3.3|3.7|7.8|9.6|9.6|7.9|17.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149078</TotalTime>
  <Words>12210</Words>
  <Application>Microsoft Macintosh PowerPoint</Application>
  <PresentationFormat>Widescreen</PresentationFormat>
  <Paragraphs>1999</Paragraphs>
  <Slides>73</Slides>
  <Notes>73</Notes>
  <HiddenSlides>54</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73</vt:i4>
      </vt:variant>
    </vt:vector>
  </HeadingPairs>
  <TitlesOfParts>
    <vt:vector size="92" baseType="lpstr">
      <vt:lpstr>Lantinghei SC Extralight</vt:lpstr>
      <vt:lpstr>Zapf Dingbats</vt:lpstr>
      <vt:lpstr>Arial</vt:lpstr>
      <vt:lpstr>Bodoni SvtyTwo ITC TT-Book</vt:lpstr>
      <vt:lpstr>Calibri</vt:lpstr>
      <vt:lpstr>Cambria Math</vt:lpstr>
      <vt:lpstr>Courier</vt:lpstr>
      <vt:lpstr>Gill Sans</vt:lpstr>
      <vt:lpstr>Gill Sans MT</vt:lpstr>
      <vt:lpstr>Helvetica</vt:lpstr>
      <vt:lpstr>Helvetica Neue</vt:lpstr>
      <vt:lpstr>Montserrat</vt:lpstr>
      <vt:lpstr>Nunito</vt:lpstr>
      <vt:lpstr>Palatino</vt:lpstr>
      <vt:lpstr>Times New Roman</vt:lpstr>
      <vt:lpstr>New_Template4</vt:lpstr>
      <vt:lpstr>1_Simple Light</vt:lpstr>
      <vt:lpstr>1_New_Template4</vt:lpstr>
      <vt:lpstr>2_New_Template4</vt:lpstr>
      <vt:lpstr>Graph-Centric Security Applications, Explanation, and Computation</vt:lpstr>
      <vt:lpstr>Graph in Real Applications</vt:lpstr>
      <vt:lpstr>Graph in Real Applications</vt:lpstr>
      <vt:lpstr>Graph in Real Applications</vt:lpstr>
      <vt:lpstr>Graph in Real Applications</vt:lpstr>
      <vt:lpstr>Challenge #1: Domain Specific Challenges</vt:lpstr>
      <vt:lpstr>Challenge #2: Lacking Explanations for Real Applications</vt:lpstr>
      <vt:lpstr>Challenge #3: Low Computation Efficiency</vt:lpstr>
      <vt:lpstr>Challenge #3: Low Computation Efficiency</vt:lpstr>
      <vt:lpstr>Challenge #3: Low Computation Efficiency</vt:lpstr>
      <vt:lpstr>High-Level View of Applying Graph in Reality</vt:lpstr>
      <vt:lpstr>Research #1: Applying Graph to Security Applications</vt:lpstr>
      <vt:lpstr>Research #1: Applying Graph to Security Applications</vt:lpstr>
      <vt:lpstr>Research #2: Explanation for Security Applications</vt:lpstr>
      <vt:lpstr>Research #3: HPC Systems for Graph Algorithms</vt:lpstr>
      <vt:lpstr>Graph Lab @ UNT</vt:lpstr>
      <vt:lpstr>Acknowledgement to Students @ Graph Lab</vt:lpstr>
      <vt:lpstr>Acknowledgement to Collaborators</vt:lpstr>
      <vt:lpstr>PowerPoint Presentation</vt:lpstr>
      <vt:lpstr>Agenda</vt:lpstr>
      <vt:lpstr>Binary Code is Prevalent</vt:lpstr>
      <vt:lpstr>What is Vulnerability?</vt:lpstr>
      <vt:lpstr>Research Problem</vt:lpstr>
      <vt:lpstr>Similarity-Based Solution</vt:lpstr>
      <vt:lpstr>Challenge #1: Low Accuracy</vt:lpstr>
      <vt:lpstr>Challenge #1: Low Accuracy</vt:lpstr>
      <vt:lpstr>Challenge #2: Low Coverage of Similar Code Types</vt:lpstr>
      <vt:lpstr>Overview of BugGraph</vt:lpstr>
      <vt:lpstr>Step 1: Source Binary Canonicalization</vt:lpstr>
      <vt:lpstr>Compilation Provenance Identification</vt:lpstr>
      <vt:lpstr>Attributed Graph Embedding</vt:lpstr>
      <vt:lpstr>Step 2: Code Similarity Computation</vt:lpstr>
      <vt:lpstr>Binary Code to Attributed Graph</vt:lpstr>
      <vt:lpstr>Ranking-Based Triplet Loss Network</vt:lpstr>
      <vt:lpstr>Graph Triplet-Loss Network for Code Similarity</vt:lpstr>
      <vt:lpstr>Experiment</vt:lpstr>
      <vt:lpstr>Source-Binary Code Similarity Test</vt:lpstr>
      <vt:lpstr>Source-Binary Code Similarity Test</vt:lpstr>
      <vt:lpstr>Detecting Vulnerabilities from Firmware </vt:lpstr>
      <vt:lpstr>DEFInit: Detecting Exposed Android Init Routines</vt:lpstr>
      <vt:lpstr>Summary of Applying Graph to Security Applications</vt:lpstr>
      <vt:lpstr>Agenda</vt:lpstr>
      <vt:lpstr>GNN for Source Code Vulnerability Detection</vt:lpstr>
      <vt:lpstr>PowerPoint Presentation</vt:lpstr>
      <vt:lpstr>PowerPoint Presentation</vt:lpstr>
      <vt:lpstr>Challenge #1: Not Comprehensive </vt:lpstr>
      <vt:lpstr>PowerPoint Presentation</vt:lpstr>
      <vt:lpstr>Overview of Illuminati</vt:lpstr>
      <vt:lpstr>Illuminati: Joint Explanation </vt:lpstr>
      <vt:lpstr>Illuminati: Joint Explanation </vt:lpstr>
      <vt:lpstr>Experiment</vt:lpstr>
      <vt:lpstr>Evaluation</vt:lpstr>
      <vt:lpstr>Case Study - Code Vulnerability Detection</vt:lpstr>
      <vt:lpstr>Summary of Explaining Graph Learning for Security</vt:lpstr>
      <vt:lpstr>Agenda</vt:lpstr>
      <vt:lpstr>Computation of Graph Neural Networks (GNNs)</vt:lpstr>
      <vt:lpstr>Computation of One GNN Layer</vt:lpstr>
      <vt:lpstr>Challenge: Poor Understanding of GNN Performance</vt:lpstr>
      <vt:lpstr>Observation #1: Atomic Operations</vt:lpstr>
      <vt:lpstr>Observation #2: Coalesced Memory Access</vt:lpstr>
      <vt:lpstr>Observation #2: Coalesced Memory Access</vt:lpstr>
      <vt:lpstr>Observation #3: Kernel Launch</vt:lpstr>
      <vt:lpstr>Contribution #1: Understanding GNN Workloads on GPUs</vt:lpstr>
      <vt:lpstr>Contribution #2: TLPGNN: Two-level Parallelism</vt:lpstr>
      <vt:lpstr>Contribution #2: TLPGNN: Two-level Parallelism</vt:lpstr>
      <vt:lpstr>Contribution #3: Optimizations</vt:lpstr>
      <vt:lpstr>Experimental Setup</vt:lpstr>
      <vt:lpstr>Speedup of TLPGNN over Compared Methods</vt:lpstr>
      <vt:lpstr>Tango: Re-Thinking Quantization for GNN Training on GPUs</vt:lpstr>
      <vt:lpstr>PeeK: A Prune-Centric Approach for K Shortest Path</vt:lpstr>
      <vt:lpstr>Aquila: Accelerating Different Connectivity Algorithms</vt:lpstr>
      <vt:lpstr>iSpan: Parallel SCC Computation with Spanning Tree</vt:lpstr>
      <vt:lpstr>Summary of HPC for Graph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GPU-Accelerated Big Graph Analytics</dc:title>
  <cp:lastModifiedBy>Ji, Yuede</cp:lastModifiedBy>
  <cp:revision>5284</cp:revision>
  <cp:lastPrinted>2018-04-17T17:46:21Z</cp:lastPrinted>
  <dcterms:created xsi:type="dcterms:W3CDTF">2018-03-20T17:49:09Z</dcterms:created>
  <dcterms:modified xsi:type="dcterms:W3CDTF">2023-10-10T19:52:03Z</dcterms:modified>
</cp:coreProperties>
</file>